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1" r:id="rId1"/>
    <p:sldMasterId id="2147483695" r:id="rId2"/>
  </p:sldMasterIdLst>
  <p:notesMasterIdLst>
    <p:notesMasterId r:id="rId52"/>
  </p:notesMasterIdLst>
  <p:sldIdLst>
    <p:sldId id="256" r:id="rId3"/>
    <p:sldId id="540" r:id="rId4"/>
    <p:sldId id="551" r:id="rId5"/>
    <p:sldId id="555" r:id="rId6"/>
    <p:sldId id="364" r:id="rId7"/>
    <p:sldId id="597" r:id="rId8"/>
    <p:sldId id="492" r:id="rId9"/>
    <p:sldId id="552" r:id="rId10"/>
    <p:sldId id="557" r:id="rId11"/>
    <p:sldId id="598" r:id="rId12"/>
    <p:sldId id="553" r:id="rId13"/>
    <p:sldId id="558" r:id="rId14"/>
    <p:sldId id="559" r:id="rId15"/>
    <p:sldId id="588" r:id="rId16"/>
    <p:sldId id="599" r:id="rId17"/>
    <p:sldId id="600" r:id="rId18"/>
    <p:sldId id="589" r:id="rId19"/>
    <p:sldId id="611" r:id="rId20"/>
    <p:sldId id="601" r:id="rId21"/>
    <p:sldId id="602" r:id="rId22"/>
    <p:sldId id="562" r:id="rId23"/>
    <p:sldId id="563" r:id="rId24"/>
    <p:sldId id="593" r:id="rId25"/>
    <p:sldId id="594" r:id="rId26"/>
    <p:sldId id="565" r:id="rId27"/>
    <p:sldId id="610" r:id="rId28"/>
    <p:sldId id="595" r:id="rId29"/>
    <p:sldId id="605" r:id="rId30"/>
    <p:sldId id="606" r:id="rId31"/>
    <p:sldId id="607" r:id="rId32"/>
    <p:sldId id="566" r:id="rId33"/>
    <p:sldId id="572" r:id="rId34"/>
    <p:sldId id="608" r:id="rId35"/>
    <p:sldId id="573" r:id="rId36"/>
    <p:sldId id="574" r:id="rId37"/>
    <p:sldId id="575" r:id="rId38"/>
    <p:sldId id="579" r:id="rId39"/>
    <p:sldId id="609" r:id="rId40"/>
    <p:sldId id="612" r:id="rId41"/>
    <p:sldId id="531" r:id="rId42"/>
    <p:sldId id="585" r:id="rId43"/>
    <p:sldId id="584" r:id="rId44"/>
    <p:sldId id="583" r:id="rId45"/>
    <p:sldId id="582" r:id="rId46"/>
    <p:sldId id="522" r:id="rId47"/>
    <p:sldId id="524" r:id="rId48"/>
    <p:sldId id="526" r:id="rId49"/>
    <p:sldId id="527" r:id="rId50"/>
    <p:sldId id="528" r:id="rId51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1pPr>
    <a:lvl2pPr indent="3429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2pPr>
    <a:lvl3pPr indent="6858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3pPr>
    <a:lvl4pPr indent="10287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4pPr>
    <a:lvl5pPr indent="13716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5pPr>
    <a:lvl6pPr indent="17145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6pPr>
    <a:lvl7pPr indent="20574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7pPr>
    <a:lvl8pPr indent="24003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8pPr>
    <a:lvl9pPr indent="27432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3B56690-718A-4B91-9A3E-8C7543DB1E11}">
          <p14:sldIdLst>
            <p14:sldId id="256"/>
            <p14:sldId id="540"/>
            <p14:sldId id="551"/>
            <p14:sldId id="555"/>
            <p14:sldId id="364"/>
            <p14:sldId id="597"/>
            <p14:sldId id="492"/>
            <p14:sldId id="552"/>
            <p14:sldId id="557"/>
            <p14:sldId id="598"/>
            <p14:sldId id="553"/>
            <p14:sldId id="558"/>
            <p14:sldId id="559"/>
            <p14:sldId id="588"/>
            <p14:sldId id="599"/>
            <p14:sldId id="600"/>
            <p14:sldId id="589"/>
            <p14:sldId id="611"/>
            <p14:sldId id="601"/>
            <p14:sldId id="602"/>
            <p14:sldId id="562"/>
            <p14:sldId id="563"/>
            <p14:sldId id="593"/>
            <p14:sldId id="594"/>
            <p14:sldId id="565"/>
            <p14:sldId id="610"/>
            <p14:sldId id="595"/>
            <p14:sldId id="605"/>
            <p14:sldId id="606"/>
            <p14:sldId id="607"/>
            <p14:sldId id="566"/>
            <p14:sldId id="572"/>
            <p14:sldId id="608"/>
            <p14:sldId id="573"/>
            <p14:sldId id="574"/>
            <p14:sldId id="575"/>
            <p14:sldId id="579"/>
            <p14:sldId id="609"/>
            <p14:sldId id="612"/>
            <p14:sldId id="531"/>
            <p14:sldId id="585"/>
            <p14:sldId id="584"/>
            <p14:sldId id="583"/>
            <p14:sldId id="582"/>
            <p14:sldId id="522"/>
            <p14:sldId id="524"/>
            <p14:sldId id="526"/>
            <p14:sldId id="527"/>
            <p14:sldId id="528"/>
          </p14:sldIdLst>
        </p14:section>
        <p14:section name="Untitled Section" id="{E3CF1FCB-6D1B-44F3-93D4-9BC8882B00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508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25400" cap="flat">
              <a:solidFill>
                <a:srgbClr val="9A9AA2"/>
              </a:solidFill>
              <a:prstDash val="solid"/>
              <a:miter lim="400000"/>
            </a:ln>
          </a:top>
          <a:bottom>
            <a:ln w="254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  <a:fill>
          <a:solidFill>
            <a:srgbClr val="34323C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508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25400" cap="flat">
              <a:solidFill>
                <a:srgbClr val="9A9AA2"/>
              </a:solidFill>
              <a:prstDash val="solid"/>
              <a:miter lim="400000"/>
            </a:ln>
          </a:top>
          <a:bottom>
            <a:ln w="254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  <a:fill>
          <a:solidFill>
            <a:srgbClr val="1F1D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25400" cap="flat">
              <a:solidFill>
                <a:srgbClr val="9A9AA2"/>
              </a:solidFill>
              <a:prstDash val="solid"/>
              <a:miter lim="400000"/>
            </a:ln>
          </a:top>
          <a:bottom>
            <a:ln w="508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50800" cap="flat">
              <a:solidFill>
                <a:srgbClr val="9A9AA2"/>
              </a:solidFill>
              <a:prstDash val="solid"/>
              <a:miter lim="400000"/>
            </a:ln>
          </a:top>
          <a:bottom>
            <a:ln w="254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99" autoAdjust="0"/>
    <p:restoredTop sz="86449" autoAdjust="0"/>
  </p:normalViewPr>
  <p:slideViewPr>
    <p:cSldViewPr snapToGrid="0">
      <p:cViewPr varScale="1">
        <p:scale>
          <a:sx n="69" d="100"/>
          <a:sy n="69" d="100"/>
        </p:scale>
        <p:origin x="1062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155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863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999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lnSpc>
                <a:spcPct val="117999"/>
              </a:lnSpc>
              <a:defRPr sz="1800"/>
            </a:pP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2929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13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90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74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47" tIns="48674" rIns="97347" bIns="48674" anchor="b"/>
          <a:lstStyle>
            <a:lvl1pPr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fld id="{0005DA68-8AAC-4EE3-AC4B-FD76670A67C0}" type="slidenum">
              <a:rPr lang="en-US" altLang="en-US" sz="1300">
                <a:latin typeface="Times New Roman" panose="02020603050405020304" pitchFamily="18" charset="0"/>
              </a:rPr>
              <a:pPr algn="r"/>
              <a:t>41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7174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78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7CE06FB-457E-49E3-A9A6-F7C36B191351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13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56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1CAD-A382-42B3-9E66-8B0E8819EA4F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0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A60E-BD32-4BBE-97C8-32CE7029E3F5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3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9909"/>
            <a:ext cx="2804160" cy="81883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9908"/>
            <a:ext cx="8249920" cy="8188331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7F47-321B-49C0-99B2-82D20662D6FD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9FB00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57173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50240" y="2275841"/>
            <a:ext cx="11704320" cy="6436925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8891129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20107" y="8886614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C3A33514-7A5D-4E4D-A79E-4CE33E6406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43307" y="8886614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1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3004800" cy="730391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7292622"/>
            <a:ext cx="13004800" cy="6547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684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18872" tIns="0" rIns="45720" bIns="0" anchor="b"/>
          <a:lstStyle>
            <a:lvl1pPr marL="0" indent="0" algn="l">
              <a:buNone/>
              <a:defRPr sz="2844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2E23B519-3A81-4188-B000-66E103A18EB8}" type="datetime1">
              <a:rPr lang="en-US" smtClean="0"/>
              <a:t>10/13/2016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C7A7683E-DBE2-420D-833E-0D84664C9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00010FC-FDA9-4C8C-99A7-1B0FB9951128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EF5FF3B-2F76-4805-B259-046B2298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64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3004800" cy="37004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700499"/>
            <a:ext cx="13004800" cy="654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tIns="0" rIns="91440" bIns="0" anchor="b"/>
          <a:lstStyle>
            <a:lvl1pPr algn="l">
              <a:defRPr sz="6684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146304" tIns="0" rIns="45720" bIns="0"/>
          <a:lstStyle>
            <a:lvl1pPr marL="0" indent="0">
              <a:buNone/>
              <a:defRPr sz="2844">
                <a:solidFill>
                  <a:srgbClr val="FFFFFF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916AD8B-B448-4647-89E8-C00C16063048}" type="datetime1">
              <a:rPr lang="en-US" smtClean="0"/>
              <a:t>10/13/2016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86DAF39-F88F-4367-85E6-BF4298B2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91440"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2ACF855-4B9A-46D1-9594-0E7EF2B013E1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4C357FA-DF43-4E6C-AC48-A4F118E6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637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8"/>
            <a:ext cx="5746045" cy="1017394"/>
          </a:xfrm>
        </p:spPr>
        <p:txBody>
          <a:bodyPr lIns="146304" anchor="ctr"/>
          <a:lstStyle>
            <a:lvl1pPr marL="0" indent="0">
              <a:buNone/>
              <a:defRPr sz="3271" b="1" cap="all" baseline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16338"/>
            <a:ext cx="5748302" cy="1017394"/>
          </a:xfrm>
        </p:spPr>
        <p:txBody>
          <a:bodyPr lIns="146304" anchor="ctr"/>
          <a:lstStyle>
            <a:lvl1pPr marL="0" indent="0">
              <a:buNone/>
              <a:defRPr sz="3271" b="1" cap="all" baseline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83750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BDD61F5-77AD-44B5-AD3C-E3BFB89352FD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63BF9B3-894A-4571-9F2C-AA98806B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46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5C44A52-BCB1-4A53-9DB8-7E6F67A987A4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0E2569F-69B3-434B-A9D4-DA7F35E61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15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23C9-2BBC-4DC4-A325-884E6585A3EE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2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92246AF-CA8C-4A20-8E66-742836E51528}" type="datetime1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944BD54-4FA4-4305-A452-77B99A41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56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4061744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4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lIns="73152" bIns="0" anchor="b">
            <a:sp3d prstMaterial="matte"/>
          </a:bodyPr>
          <a:lstStyle>
            <a:lvl1pPr algn="l">
              <a:defRPr sz="2844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6" y="2479123"/>
            <a:ext cx="8420467" cy="648374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4B84F58-1E6A-4CD7-877C-43119287D9B1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95E9BCD-5ED2-44C1-BA4E-F90B43DC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0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174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73152" bIns="0" anchor="b">
            <a:sp3d prstMaterial="matte"/>
          </a:bodyPr>
          <a:lstStyle>
            <a:lvl1pPr algn="l">
              <a:defRPr sz="2844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7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4809" y="1663983"/>
            <a:ext cx="3587610" cy="286737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9E78863D-021D-4471-914C-0C67B49F4636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871" y="1663983"/>
            <a:ext cx="7387449" cy="286737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108" y="1663983"/>
            <a:ext cx="1043093" cy="286737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2245A2C-8522-4400-BCDD-92AE2D83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C5F9D8F-9F3C-4B9F-8F43-7FC3EA490461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5C31754-061B-4D50-A391-E3A8A1E1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5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938558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9455573" y="0"/>
            <a:ext cx="3576320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BFF9514D-08C1-4424-969A-5891F905394A}" type="datetime1">
              <a:rPr lang="en-US" smtClean="0"/>
              <a:t>10/13/2016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86" y="9069495"/>
            <a:ext cx="5457048" cy="519289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243E4F0-B411-49D4-8791-A6CAC806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93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9FB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defRPr sz="3600">
                <a:solidFill>
                  <a:srgbClr val="00D008"/>
                </a:solidFill>
              </a:defRPr>
            </a:lvl2pPr>
            <a:lvl3pPr>
              <a:defRPr sz="2400">
                <a:solidFill>
                  <a:srgbClr val="BFE1FF"/>
                </a:solidFill>
              </a:defRPr>
            </a:lvl3pPr>
            <a:lvl4pPr>
              <a:defRPr sz="2400">
                <a:solidFill>
                  <a:srgbClr val="F9FB00"/>
                </a:solidFill>
              </a:defRPr>
            </a:lvl4pPr>
            <a:lvl5pPr>
              <a:defRPr sz="2400">
                <a:solidFill>
                  <a:srgbClr val="00D00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700">
                <a:solidFill>
                  <a:srgbClr val="FFF954"/>
                </a:solidFill>
                <a:effectLst>
                  <a:outerShdw blurRad="25400" dist="76200" dir="2700000" rotWithShape="0">
                    <a:srgbClr val="000000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00D00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BFE1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9FB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D00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34250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92D8-5D07-4A1E-B825-F0C50DA9590B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4"/>
            <a:ext cx="5266944" cy="572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7"/>
            <a:ext cx="5266944" cy="5722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FC3-8514-4DE3-A80C-28E697FC7DB1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6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3"/>
            <a:ext cx="5266944" cy="4674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BC02-8A85-4710-976D-C832561957E0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7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363A-AE38-4904-A0A3-B3B5AAE907B8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B9B0-3812-42E0-BF75-718B7913199C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27" y="1040384"/>
            <a:ext cx="7124470" cy="747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8EBDE70D-E120-4071-B069-AF81F9C37006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1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7370-5393-4A7B-B03D-419E4C573A83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4"/>
            <a:ext cx="13004801" cy="93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fld id="{97DC17EA-E942-4ECB-AB09-F0C17994A08B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709" r:id="rId13"/>
  </p:sldLayoutIdLst>
  <p:hf hdr="0" dt="0"/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3289"/>
            <a:ext cx="13004800" cy="6321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3004800" cy="203877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12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524196"/>
            <a:ext cx="11704320" cy="65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707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643D1737-7CDE-4EE3-AE66-2AB8FF15A949}" type="datetime1">
              <a:rPr lang="en-US" kern="1200" smtClean="0"/>
              <a:t>10/13/2016</a:t>
            </a:fld>
            <a:endParaRPr lang="en-US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4686" y="9211733"/>
            <a:ext cx="7834489" cy="390596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707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kern="1200" smtClean="0"/>
              <a:t>E Visser Churack Chair UNDA 2016</a:t>
            </a: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196" y="9211733"/>
            <a:ext cx="1043093" cy="390596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707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62498FC-98A9-49A2-9197-C1D1D4789EEE}" type="slidenum">
              <a:rPr lang="en-US" kern="1200" smtClean="0"/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05991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623137" indent="-453807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38562" indent="-38833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415605" indent="-325115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1729431" indent="-259641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027453" indent="-259641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56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n.wikipedia.org/wiki/File:Paracetamol-skeletal.sv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-126068" y="437045"/>
            <a:ext cx="13004800" cy="20632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AU" sz="6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a pain… </a:t>
            </a:r>
            <a:b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6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Updates</a:t>
            </a:r>
            <a:endParaRPr sz="3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836344" y="3148822"/>
            <a:ext cx="10401300" cy="5956300"/>
          </a:xfrm>
          <a:prstGeom prst="rect">
            <a:avLst/>
          </a:prstGeom>
        </p:spPr>
        <p:txBody>
          <a:bodyPr/>
          <a:lstStyle/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AU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Eric </a:t>
            </a:r>
            <a:r>
              <a:rPr lang="en-AU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J. Visser</a:t>
            </a:r>
          </a:p>
          <a:p>
            <a:pPr lvl="1" indent="228600">
              <a:defRPr sz="1800">
                <a:solidFill>
                  <a:srgbClr val="000000"/>
                </a:solidFill>
                <a:effectLst/>
              </a:defRPr>
            </a:pPr>
            <a:endParaRPr sz="3600" dirty="0">
              <a:solidFill>
                <a:srgbClr val="00D00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4" y="8253854"/>
            <a:ext cx="11705335" cy="14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994" y="3022358"/>
            <a:ext cx="4715436" cy="51340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5400" dirty="0">
                <a:latin typeface="Comic Sans MS" panose="030F0702030302020204" pitchFamily="66" charset="0"/>
              </a:rPr>
              <a:t>Age 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differences </a:t>
            </a:r>
            <a:r>
              <a:rPr lang="en-US" altLang="en-US" sz="5400" dirty="0">
                <a:latin typeface="Comic Sans MS" panose="030F0702030302020204" pitchFamily="66" charset="0"/>
              </a:rPr>
              <a:t>in pain perception 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&amp; </a:t>
            </a:r>
            <a:r>
              <a:rPr lang="en-US" altLang="en-US" sz="5400" dirty="0">
                <a:latin typeface="Comic Sans MS" panose="030F0702030302020204" pitchFamily="66" charset="0"/>
              </a:rPr>
              <a:t>reporting</a:t>
            </a:r>
          </a:p>
        </p:txBody>
      </p:sp>
      <p:graphicFrame>
        <p:nvGraphicFramePr>
          <p:cNvPr id="23962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050603"/>
              </p:ext>
            </p:extLst>
          </p:nvPr>
        </p:nvGraphicFramePr>
        <p:xfrm>
          <a:off x="1866053" y="2554483"/>
          <a:ext cx="9272693" cy="590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6381807" imgH="4067039" progId="MSGraph.Chart.8">
                  <p:embed followColorScheme="full"/>
                </p:oleObj>
              </mc:Choice>
              <mc:Fallback>
                <p:oleObj name="Chart" r:id="rId3" imgW="6381807" imgH="40670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053" y="2554483"/>
                        <a:ext cx="9272693" cy="5908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3683197" y="4943358"/>
            <a:ext cx="3025188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 smtClean="0">
                <a:solidFill>
                  <a:schemeClr val="tx1"/>
                </a:solidFill>
                <a:latin typeface="Calibri" panose="020F0502020204030204" pitchFamily="34" charset="0"/>
              </a:rPr>
              <a:t>↑ </a:t>
            </a:r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Pain </a:t>
            </a:r>
            <a:r>
              <a:rPr lang="en-US" altLang="en-US" sz="2844" dirty="0">
                <a:solidFill>
                  <a:schemeClr val="tx1"/>
                </a:solidFill>
                <a:latin typeface="Comic Sans MS" panose="030F0702030302020204" pitchFamily="66" charset="0"/>
              </a:rPr>
              <a:t>threshold</a:t>
            </a:r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3684693" y="6274366"/>
            <a:ext cx="541867" cy="101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5973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7071695" y="3132891"/>
            <a:ext cx="2977098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 smtClean="0">
                <a:solidFill>
                  <a:schemeClr val="tx1"/>
                </a:solidFill>
                <a:latin typeface="Calibri" panose="020F0502020204030204" pitchFamily="34" charset="0"/>
              </a:rPr>
              <a:t>↓ </a:t>
            </a:r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Pain tolerance</a:t>
            </a:r>
            <a:endParaRPr lang="en-US" altLang="en-US" sz="2844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054477" y="6867071"/>
            <a:ext cx="1140056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young</a:t>
            </a:r>
            <a:endParaRPr lang="en-US" altLang="en-US" sz="2844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378853" y="6916702"/>
            <a:ext cx="69121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old</a:t>
            </a:r>
            <a:endParaRPr lang="en-US" altLang="en-US" sz="2844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8857208" y="6900122"/>
            <a:ext cx="69121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old</a:t>
            </a:r>
            <a:endParaRPr lang="en-US" altLang="en-US" sz="2844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606453" y="6900121"/>
            <a:ext cx="1140056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young</a:t>
            </a:r>
            <a:endParaRPr lang="en-US" altLang="en-US" sz="2844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822952" y="8149816"/>
            <a:ext cx="2353529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44" dirty="0">
                <a:solidFill>
                  <a:schemeClr val="tx1"/>
                </a:solidFill>
                <a:latin typeface="Comic Sans MS" panose="030F0702030302020204" pitchFamily="66" charset="0"/>
              </a:rPr>
              <a:t>Pain </a:t>
            </a:r>
            <a:r>
              <a:rPr lang="en-US" altLang="en-US" sz="2844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stimulus</a:t>
            </a:r>
            <a:endParaRPr lang="en-US" altLang="en-US" sz="2844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6"/>
            <a:ext cx="10728960" cy="1241076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41" y="2635518"/>
            <a:ext cx="11371443" cy="61898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Higher pain </a:t>
            </a:r>
            <a:r>
              <a:rPr lang="en-AU" sz="3200" i="1" dirty="0" smtClean="0">
                <a:latin typeface="Comic Sans MS" panose="030F0702030302020204" pitchFamily="66" charset="0"/>
              </a:rPr>
              <a:t>threshold</a:t>
            </a:r>
            <a:r>
              <a:rPr lang="en-AU" sz="32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(it takes more stimulus to trigger pain)</a:t>
            </a:r>
          </a:p>
          <a:p>
            <a:pPr marL="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 </a:t>
            </a:r>
            <a:r>
              <a:rPr lang="en-AU" sz="2800" dirty="0" smtClean="0">
                <a:latin typeface="Comic Sans MS" panose="030F0702030302020204" pitchFamily="66" charset="0"/>
              </a:rPr>
              <a:t>-old nerve fibres &amp; brains </a:t>
            </a:r>
            <a:r>
              <a:rPr lang="en-AU" sz="2800" i="1" dirty="0" smtClean="0">
                <a:latin typeface="Comic Sans MS" panose="030F0702030302020204" pitchFamily="66" charset="0"/>
              </a:rPr>
              <a:t>(worn out alarm)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   -silent heart attack, missed infection or fractures, cancer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 Lower pain </a:t>
            </a:r>
            <a:r>
              <a:rPr lang="en-AU" sz="3200" i="1" dirty="0" smtClean="0">
                <a:latin typeface="Comic Sans MS" panose="030F0702030302020204" pitchFamily="66" charset="0"/>
              </a:rPr>
              <a:t>tolerance</a:t>
            </a:r>
            <a:r>
              <a:rPr lang="en-AU" sz="32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(once in pain they tolerate it less)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  <a:r>
              <a:rPr lang="en-AU" sz="2800" dirty="0" smtClean="0">
                <a:latin typeface="Comic Sans MS" panose="030F0702030302020204" pitchFamily="66" charset="0"/>
              </a:rPr>
              <a:t>-old pain inhibitory systems 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   -psychological vulnerability (fear, confusion)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pain reports</a:t>
            </a: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FALSE: older persons experience less pain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6"/>
            <a:ext cx="10728960" cy="1199512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1063133" cy="5722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</a:t>
            </a:r>
            <a:r>
              <a:rPr lang="en-AU" sz="3200" dirty="0">
                <a:latin typeface="Comic Sans MS" panose="030F0702030302020204" pitchFamily="66" charset="0"/>
              </a:rPr>
              <a:t>coping reserves </a:t>
            </a:r>
            <a:r>
              <a:rPr lang="en-AU" sz="3200" dirty="0" smtClean="0">
                <a:latin typeface="Comic Sans MS" panose="030F0702030302020204" pitchFamily="66" charset="0"/>
              </a:rPr>
              <a:t>&amp; resources</a:t>
            </a: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  <a:r>
              <a:rPr lang="en-AU" sz="2800" dirty="0" smtClean="0">
                <a:latin typeface="Comic Sans MS" panose="030F0702030302020204" pitchFamily="66" charset="0"/>
              </a:rPr>
              <a:t>-psycho-social </a:t>
            </a:r>
            <a:r>
              <a:rPr lang="en-AU" sz="2800" dirty="0">
                <a:latin typeface="Comic Sans MS" panose="030F0702030302020204" pitchFamily="66" charset="0"/>
              </a:rPr>
              <a:t>vulnerability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  -depression, anxiety 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  -social isolation, family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  -financial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Difficult rehabilitation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137733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assessment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1063133" cy="5722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</a:t>
            </a:r>
            <a:r>
              <a:rPr lang="en-AU" sz="3200" dirty="0">
                <a:latin typeface="Comic Sans MS" panose="030F0702030302020204" pitchFamily="66" charset="0"/>
              </a:rPr>
              <a:t>pain reports (suffering in silence)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</a:t>
            </a:r>
            <a:r>
              <a:rPr lang="en-AU" sz="3200" dirty="0">
                <a:latin typeface="Comic Sans MS" panose="030F0702030302020204" pitchFamily="66" charset="0"/>
              </a:rPr>
              <a:t>opportunity or desire to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Vulnerable (isolation, </a:t>
            </a:r>
            <a:r>
              <a:rPr lang="en-AU" sz="3200" dirty="0">
                <a:latin typeface="Comic Sans MS" panose="030F0702030302020204" pitchFamily="66" charset="0"/>
              </a:rPr>
              <a:t>fear </a:t>
            </a:r>
            <a:r>
              <a:rPr lang="en-AU" sz="3200" dirty="0" err="1">
                <a:latin typeface="Comic Sans MS" panose="030F0702030302020204" pitchFamily="66" charset="0"/>
              </a:rPr>
              <a:t>etc</a:t>
            </a:r>
            <a:r>
              <a:rPr lang="en-AU" sz="32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Stoicism</a:t>
            </a: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Assessment </a:t>
            </a:r>
          </a:p>
          <a:p>
            <a:pPr marL="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-pain yes/no?</a:t>
            </a:r>
          </a:p>
          <a:p>
            <a:pPr marL="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-severity</a:t>
            </a:r>
          </a:p>
          <a:p>
            <a:pPr marL="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-quality</a:t>
            </a:r>
          </a:p>
          <a:p>
            <a:pPr marL="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-timing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6"/>
            <a:ext cx="11367932" cy="1130240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How do we know someone’s in pain?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68" y="2501498"/>
            <a:ext cx="11063133" cy="5722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They tell us (self report)</a:t>
            </a:r>
          </a:p>
          <a:p>
            <a:pPr marL="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 </a:t>
            </a:r>
            <a:r>
              <a:rPr lang="en-AU" sz="2800" dirty="0" smtClean="0">
                <a:latin typeface="Comic Sans MS" panose="030F0702030302020204" pitchFamily="66" charset="0"/>
              </a:rPr>
              <a:t>-language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We observe pain behaviours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-showing others we’re in trouble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-vocalizations &amp; facial expressions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-protective behaviours (limping, splinting, rubbing)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-escape behaviours (pacing, thrashing)</a:t>
            </a:r>
          </a:p>
          <a:p>
            <a:pPr marL="0" indent="0">
              <a:buNone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u="sng" dirty="0" smtClean="0">
                <a:latin typeface="Comic Sans MS" panose="030F0702030302020204" pitchFamily="66" charset="0"/>
              </a:rPr>
              <a:t>Distress</a:t>
            </a:r>
            <a:r>
              <a:rPr lang="en-AU" sz="3200" dirty="0" smtClean="0">
                <a:latin typeface="Comic Sans MS" panose="030F0702030302020204" pitchFamily="66" charset="0"/>
              </a:rPr>
              <a:t> behaviours (anxiety, panic, dyspnoea, confusion)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20" y="2985654"/>
            <a:ext cx="2804364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1" y="1017215"/>
            <a:ext cx="11367932" cy="65918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Assessing &amp; measuring pain: tools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04" y="2605011"/>
            <a:ext cx="11063133" cy="65189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Verbal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-number </a:t>
            </a:r>
            <a:r>
              <a:rPr lang="en-AU" sz="2800" dirty="0">
                <a:latin typeface="Comic Sans MS" panose="030F0702030302020204" pitchFamily="66" charset="0"/>
              </a:rPr>
              <a:t>rating </a:t>
            </a:r>
            <a:r>
              <a:rPr lang="en-AU" sz="2800" dirty="0" smtClean="0">
                <a:latin typeface="Comic Sans MS" panose="030F0702030302020204" pitchFamily="66" charset="0"/>
              </a:rPr>
              <a:t>scale: </a:t>
            </a:r>
            <a:r>
              <a:rPr lang="en-AU" sz="2800" dirty="0">
                <a:latin typeface="Comic Sans MS" panose="030F0702030302020204" pitchFamily="66" charset="0"/>
              </a:rPr>
              <a:t>‘out of ten</a:t>
            </a:r>
            <a:r>
              <a:rPr lang="en-AU" sz="2800" dirty="0" smtClean="0">
                <a:latin typeface="Comic Sans MS" panose="030F0702030302020204" pitchFamily="66" charset="0"/>
              </a:rPr>
              <a:t>’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-categorical</a:t>
            </a:r>
            <a:endParaRPr lang="en-AU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Observer-based behaviours (dementia) (4Gs)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</a:t>
            </a:r>
            <a:r>
              <a:rPr lang="en-AU" sz="2800" dirty="0" smtClean="0">
                <a:latin typeface="Comic Sans MS" panose="030F0702030302020204" pitchFamily="66" charset="0"/>
              </a:rPr>
              <a:t>-Grimace: facial expressions (</a:t>
            </a:r>
            <a:r>
              <a:rPr lang="en-AU" sz="2800" dirty="0" err="1" smtClean="0">
                <a:latin typeface="Comic Sans MS" panose="030F0702030302020204" pitchFamily="66" charset="0"/>
              </a:rPr>
              <a:t>vip</a:t>
            </a:r>
            <a:r>
              <a:rPr lang="en-AU" sz="28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-Groan: vocalizations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-Grapple: movements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-Grunt: physiology (breathing, sympathetic) </a:t>
            </a: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89" y="2541726"/>
            <a:ext cx="4500567" cy="17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27" y="4043576"/>
            <a:ext cx="4226923" cy="164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21" y="5193959"/>
            <a:ext cx="18208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1" y="1017215"/>
            <a:ext cx="11367932" cy="65918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Assessing &amp; measuring pain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04" y="2605011"/>
            <a:ext cx="11063133" cy="65189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26" y="-2493370"/>
            <a:ext cx="8954536" cy="121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1" y="1017215"/>
            <a:ext cx="11367932" cy="65918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Assessing &amp; measuring pain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51" y="2172348"/>
            <a:ext cx="11063133" cy="65189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Quality?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-burning, shooting, stabbing, electric shocks (neuropathic)</a:t>
            </a:r>
          </a:p>
          <a:p>
            <a:pPr marL="0" indent="0">
              <a:buNone/>
            </a:pP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  -colic </a:t>
            </a:r>
            <a:r>
              <a:rPr lang="en-AU" sz="2800" dirty="0">
                <a:latin typeface="Comic Sans MS" panose="030F0702030302020204" pitchFamily="66" charset="0"/>
              </a:rPr>
              <a:t>(</a:t>
            </a:r>
            <a:r>
              <a:rPr lang="en-AU" sz="2800" dirty="0" smtClean="0">
                <a:latin typeface="Comic Sans MS" panose="030F0702030302020204" pitchFamily="66" charset="0"/>
              </a:rPr>
              <a:t>bladder, </a:t>
            </a:r>
            <a:r>
              <a:rPr lang="en-AU" sz="2800" dirty="0">
                <a:latin typeface="Comic Sans MS" panose="030F0702030302020204" pitchFamily="66" charset="0"/>
              </a:rPr>
              <a:t>bowel</a:t>
            </a:r>
            <a:r>
              <a:rPr lang="en-AU" sz="28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AU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Allodynia (touch pain)</a:t>
            </a: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Timing?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Response to analgesics?</a:t>
            </a: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4019" y="4199912"/>
            <a:ext cx="1811896" cy="16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9538" y="6369559"/>
            <a:ext cx="1841903" cy="18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34" y="4802651"/>
            <a:ext cx="2237447" cy="22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137733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1063133" cy="5722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Higher prevalence of pain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pain tolerance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More difficult to assess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</a:t>
            </a:r>
            <a:r>
              <a:rPr lang="en-AU" sz="3200" dirty="0">
                <a:latin typeface="Comic Sans MS" panose="030F0702030302020204" pitchFamily="66" charset="0"/>
              </a:rPr>
              <a:t>coping </a:t>
            </a:r>
            <a:r>
              <a:rPr lang="en-AU" sz="3200" dirty="0" smtClean="0">
                <a:latin typeface="Comic Sans MS" panose="030F0702030302020204" pitchFamily="66" charset="0"/>
              </a:rPr>
              <a:t>reserves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More sensitive to analgesics &amp; medications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More difficult rehabilitation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0240" y="-215840"/>
            <a:ext cx="10728960" cy="2063299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latin typeface="Comic Sans MS" panose="030F0702030302020204" pitchFamily="66" charset="0"/>
              </a:rPr>
              <a:t>Dementia and pain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1950720"/>
            <a:ext cx="12029440" cy="747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35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latin typeface="Comic Sans MS" panose="030F0702030302020204" pitchFamily="66" charset="0"/>
              </a:rPr>
              <a:t>Commonly coexist in elderly, especially in care </a:t>
            </a:r>
            <a:r>
              <a:rPr lang="en-US" altLang="en-US" sz="3200" dirty="0">
                <a:latin typeface="Comic Sans MS" panose="030F0702030302020204" pitchFamily="66" charset="0"/>
              </a:rPr>
              <a:t>(40-80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%).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latin typeface="Comic Sans MS" panose="030F0702030302020204" pitchFamily="66" charset="0"/>
              </a:rPr>
              <a:t>Do they feel less pain?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i="1" dirty="0" smtClean="0">
                <a:latin typeface="Comic Sans MS" panose="030F0702030302020204" pitchFamily="66" charset="0"/>
              </a:rPr>
              <a:t>No </a:t>
            </a:r>
            <a:r>
              <a:rPr lang="en-US" altLang="en-US" sz="3200" i="1" dirty="0">
                <a:latin typeface="Comic Sans MS" panose="030F0702030302020204" pitchFamily="66" charset="0"/>
              </a:rPr>
              <a:t>brain, no </a:t>
            </a:r>
            <a:r>
              <a:rPr lang="en-US" altLang="en-US" sz="3200" i="1" dirty="0" smtClean="0">
                <a:latin typeface="Comic Sans MS" panose="030F0702030302020204" pitchFamily="66" charset="0"/>
              </a:rPr>
              <a:t>pain: </a:t>
            </a:r>
            <a:r>
              <a:rPr lang="en-US" altLang="en-US" sz="3200" i="1" dirty="0" smtClean="0">
                <a:latin typeface="Calibri" panose="020F0502020204030204" pitchFamily="34" charset="0"/>
              </a:rPr>
              <a:t>↓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pain </a:t>
            </a:r>
            <a:r>
              <a:rPr lang="en-US" altLang="en-US" sz="3200" dirty="0">
                <a:latin typeface="Comic Sans MS" panose="030F0702030302020204" pitchFamily="66" charset="0"/>
              </a:rPr>
              <a:t>processing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&amp; </a:t>
            </a:r>
            <a:r>
              <a:rPr lang="en-US" altLang="en-US" sz="3200" dirty="0">
                <a:latin typeface="Comic Sans MS" panose="030F0702030302020204" pitchFamily="66" charset="0"/>
              </a:rPr>
              <a:t>perception? </a:t>
            </a:r>
            <a:endParaRPr lang="en-US" altLang="en-US" sz="3200" i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5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-do </a:t>
            </a:r>
            <a:r>
              <a:rPr lang="en-US" altLang="en-US" sz="2800" dirty="0">
                <a:latin typeface="Comic Sans MS" panose="030F0702030302020204" pitchFamily="66" charset="0"/>
              </a:rPr>
              <a:t>dementia patients ‘feel’ less pain?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   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-infants &amp; neonates (circumcision)</a:t>
            </a:r>
            <a:endParaRPr lang="en-US" altLang="en-US" sz="2800" i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>
                <a:latin typeface="Comic Sans MS" panose="030F0702030302020204" pitchFamily="66" charset="0"/>
              </a:rPr>
              <a:t>     -“locked-in</a:t>
            </a:r>
            <a:r>
              <a:rPr lang="en-US" altLang="en-US" sz="2800" dirty="0">
                <a:latin typeface="Comic Sans MS" panose="030F0702030302020204" pitchFamily="66" charset="0"/>
              </a:rPr>
              <a:t>”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&amp; </a:t>
            </a:r>
            <a:r>
              <a:rPr lang="en-US" altLang="en-US" sz="2800" dirty="0">
                <a:latin typeface="Comic Sans MS" panose="030F0702030302020204" pitchFamily="66" charset="0"/>
              </a:rPr>
              <a:t>not able to report pain?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latin typeface="Comic Sans MS" panose="030F0702030302020204" pitchFamily="66" charset="0"/>
              </a:rPr>
              <a:t>Dementia patient </a:t>
            </a:r>
            <a:r>
              <a:rPr lang="en-US" altLang="en-US" sz="3200" u="sng" dirty="0" smtClean="0">
                <a:latin typeface="Comic Sans MS" panose="030F0702030302020204" pitchFamily="66" charset="0"/>
              </a:rPr>
              <a:t>do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experience pain.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b="0" dirty="0" smtClean="0">
                <a:solidFill>
                  <a:srgbClr val="FFC000"/>
                </a:solidFill>
                <a:latin typeface="Comic Sans MS" pitchFamily="66" charset="0"/>
              </a:rPr>
              <a:t>What is pain?</a:t>
            </a:r>
            <a:endParaRPr lang="en-AU" sz="6000" b="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9255"/>
            <a:ext cx="13161665" cy="6579164"/>
          </a:xfrm>
        </p:spPr>
        <p:txBody>
          <a:bodyPr/>
          <a:lstStyle/>
          <a:p>
            <a:endParaRPr lang="en-AU" sz="3200" b="1" dirty="0">
              <a:latin typeface="Comic Sans MS" pitchFamily="66" charset="0"/>
            </a:endParaRPr>
          </a:p>
          <a:p>
            <a:r>
              <a:rPr lang="en-AU" sz="3200" dirty="0">
                <a:latin typeface="Comic Sans MS" panose="030F0702030302020204" pitchFamily="66" charset="0"/>
              </a:rPr>
              <a:t>Pain is a </a:t>
            </a:r>
            <a:r>
              <a:rPr lang="en-AU" sz="3200" i="1" dirty="0">
                <a:latin typeface="Comic Sans MS" panose="030F0702030302020204" pitchFamily="66" charset="0"/>
              </a:rPr>
              <a:t>highly </a:t>
            </a:r>
            <a:r>
              <a:rPr lang="en-AU" sz="3200" i="1" dirty="0" smtClean="0">
                <a:latin typeface="Comic Sans MS" panose="030F0702030302020204" pitchFamily="66" charset="0"/>
              </a:rPr>
              <a:t>personal, </a:t>
            </a:r>
            <a:r>
              <a:rPr lang="en-AU" sz="3200" dirty="0" smtClean="0">
                <a:latin typeface="Comic Sans MS" panose="030F0702030302020204" pitchFamily="66" charset="0"/>
              </a:rPr>
              <a:t>unpleasant, </a:t>
            </a:r>
            <a:r>
              <a:rPr lang="en-AU" sz="3200" dirty="0">
                <a:latin typeface="Comic Sans MS" panose="030F0702030302020204" pitchFamily="66" charset="0"/>
              </a:rPr>
              <a:t>sensory </a:t>
            </a:r>
            <a:r>
              <a:rPr lang="en-AU" sz="3200" dirty="0" smtClean="0">
                <a:latin typeface="Comic Sans MS" panose="030F0702030302020204" pitchFamily="66" charset="0"/>
              </a:rPr>
              <a:t>&amp; </a:t>
            </a:r>
            <a:r>
              <a:rPr lang="en-AU" sz="3200" dirty="0">
                <a:latin typeface="Comic Sans MS" panose="030F0702030302020204" pitchFamily="66" charset="0"/>
              </a:rPr>
              <a:t>emotional </a:t>
            </a:r>
            <a:endParaRPr lang="en-AU" sz="3200" dirty="0" smtClean="0">
              <a:latin typeface="Comic Sans MS" panose="030F0702030302020204" pitchFamily="66" charset="0"/>
            </a:endParaRPr>
          </a:p>
          <a:p>
            <a:endParaRPr lang="en-AU" sz="3200" i="1" u="sng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r>
              <a:rPr lang="en-AU" sz="3200" i="1" dirty="0" smtClean="0">
                <a:latin typeface="Comic Sans MS" panose="030F0702030302020204" pitchFamily="66" charset="0"/>
              </a:rPr>
              <a:t>   </a:t>
            </a:r>
            <a:r>
              <a:rPr lang="en-AU" sz="3200" i="1" u="sng" dirty="0" smtClean="0">
                <a:latin typeface="Comic Sans MS" panose="030F0702030302020204" pitchFamily="66" charset="0"/>
              </a:rPr>
              <a:t>experience</a:t>
            </a:r>
            <a:r>
              <a:rPr lang="en-AU" sz="3200" i="1" dirty="0" smtClean="0">
                <a:latin typeface="Comic Sans MS" panose="030F0702030302020204" pitchFamily="66" charset="0"/>
              </a:rPr>
              <a:t>…</a:t>
            </a:r>
            <a:r>
              <a:rPr lang="en-AU" sz="3200" dirty="0" smtClean="0">
                <a:latin typeface="Comic Sans MS" panose="030F0702030302020204" pitchFamily="66" charset="0"/>
              </a:rPr>
              <a:t>generated </a:t>
            </a:r>
            <a:r>
              <a:rPr lang="en-AU" sz="3200" dirty="0">
                <a:latin typeface="Comic Sans MS" panose="030F0702030302020204" pitchFamily="66" charset="0"/>
              </a:rPr>
              <a:t>by the </a:t>
            </a:r>
            <a:r>
              <a:rPr lang="en-AU" sz="3200" dirty="0" smtClean="0">
                <a:latin typeface="Comic Sans MS" panose="030F0702030302020204" pitchFamily="66" charset="0"/>
              </a:rPr>
              <a:t>brain… 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…in situations </a:t>
            </a:r>
            <a:r>
              <a:rPr lang="en-AU" sz="3200" dirty="0">
                <a:latin typeface="Comic Sans MS" panose="030F0702030302020204" pitchFamily="66" charset="0"/>
              </a:rPr>
              <a:t>of </a:t>
            </a:r>
            <a:r>
              <a:rPr lang="en-AU" sz="3200" i="1" dirty="0">
                <a:latin typeface="Comic Sans MS" panose="030F0702030302020204" pitchFamily="66" charset="0"/>
              </a:rPr>
              <a:t>perceived </a:t>
            </a:r>
            <a:r>
              <a:rPr lang="en-AU" sz="3200" i="1" dirty="0" smtClean="0">
                <a:latin typeface="Comic Sans MS" panose="030F0702030302020204" pitchFamily="66" charset="0"/>
              </a:rPr>
              <a:t>tissue </a:t>
            </a:r>
            <a:r>
              <a:rPr lang="en-AU" sz="3200" i="1" dirty="0">
                <a:latin typeface="Comic Sans MS" panose="030F0702030302020204" pitchFamily="66" charset="0"/>
              </a:rPr>
              <a:t>damage </a:t>
            </a:r>
            <a:r>
              <a:rPr lang="en-AU" sz="3200" dirty="0">
                <a:latin typeface="Comic Sans MS" panose="030F0702030302020204" pitchFamily="66" charset="0"/>
              </a:rPr>
              <a:t>(threat or stress</a:t>
            </a:r>
            <a:r>
              <a:rPr lang="en-AU" sz="3200" dirty="0" smtClean="0">
                <a:latin typeface="Comic Sans MS" panose="030F0702030302020204" pitchFamily="66" charset="0"/>
              </a:rPr>
              <a:t>)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How do we know someone’s </a:t>
            </a:r>
            <a:r>
              <a:rPr lang="en-AU" sz="3200" i="1" dirty="0" smtClean="0">
                <a:latin typeface="Comic Sans MS" panose="030F0702030302020204" pitchFamily="66" charset="0"/>
              </a:rPr>
              <a:t>‘in pain’ ?</a:t>
            </a:r>
          </a:p>
          <a:p>
            <a:pPr marL="16933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    -they tell us (verbal reports)</a:t>
            </a:r>
          </a:p>
          <a:p>
            <a:pPr marL="16933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   -observe pain behaviours (very subjective)</a:t>
            </a:r>
          </a:p>
          <a:p>
            <a:endParaRPr lang="en-AU" sz="2000" dirty="0" smtClean="0">
              <a:latin typeface="Comic Sans MS" panose="030F0702030302020204" pitchFamily="66" charset="0"/>
            </a:endParaRP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20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20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3413" dirty="0" smtClean="0">
              <a:latin typeface="Comic Sans MS" pitchFamily="66" charset="0"/>
            </a:endParaRPr>
          </a:p>
          <a:p>
            <a:pPr marL="169330" indent="0">
              <a:buNone/>
            </a:pPr>
            <a:endParaRPr lang="en-AU" sz="3413" dirty="0">
              <a:latin typeface="Comic Sans MS" pitchFamily="66" charset="0"/>
            </a:endParaRPr>
          </a:p>
          <a:p>
            <a:pPr marL="169330" indent="0">
              <a:buNone/>
            </a:pPr>
            <a:endParaRPr lang="en-AU" sz="3413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5FF3B-2F76-4805-B259-046B2298DA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85" y="160492"/>
            <a:ext cx="1497732" cy="1842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517" y="5472076"/>
            <a:ext cx="2778336" cy="27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Elderly patients with dementia:</a:t>
            </a:r>
            <a:br>
              <a:rPr lang="en-US" alt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altLang="en-US" sz="54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25" y="2659299"/>
            <a:ext cx="12246187" cy="7477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Report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less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Less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autonomic response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Similar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pain thresholds to other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elderly</a:t>
            </a:r>
            <a:endParaRPr lang="en-US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Similar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ability to localize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Lack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of self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management of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pain </a:t>
            </a:r>
          </a:p>
          <a:p>
            <a:pPr marL="0" indent="0">
              <a:buNone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-self report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behavioural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(comfort, positioning), medications.</a:t>
            </a:r>
          </a:p>
          <a:p>
            <a:pPr marL="0" indent="0">
              <a:buNone/>
            </a:pPr>
            <a:endParaRPr lang="en-US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Increased </a:t>
            </a: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vulnerability to ‘side effects’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1362191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in the nursing home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76" y="2625044"/>
            <a:ext cx="10728961" cy="65622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Jessie is an 80 year old woman with dementia 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  <a:r>
              <a:rPr lang="en-AU" sz="3000" dirty="0">
                <a:latin typeface="Comic Sans MS" panose="030F0702030302020204" pitchFamily="66" charset="0"/>
              </a:rPr>
              <a:t>-severe generalised OA </a:t>
            </a:r>
          </a:p>
          <a:p>
            <a:pPr marL="0" indent="0">
              <a:buNone/>
            </a:pPr>
            <a:r>
              <a:rPr lang="en-AU" sz="3000" dirty="0">
                <a:latin typeface="Comic Sans MS" panose="030F0702030302020204" pitchFamily="66" charset="0"/>
              </a:rPr>
              <a:t>     -bed bound</a:t>
            </a:r>
          </a:p>
          <a:p>
            <a:pPr marL="0" indent="0">
              <a:buNone/>
            </a:pPr>
            <a:r>
              <a:rPr lang="en-AU" sz="3000" dirty="0" smtClean="0">
                <a:latin typeface="Comic Sans MS" panose="030F0702030302020204" pitchFamily="66" charset="0"/>
              </a:rPr>
              <a:t>     -renal impairment &amp; diabetes </a:t>
            </a:r>
          </a:p>
          <a:p>
            <a:pPr marL="0" indent="0">
              <a:buNone/>
            </a:pPr>
            <a:r>
              <a:rPr lang="en-AU" sz="3000" dirty="0" smtClean="0">
                <a:latin typeface="Comic Sans MS" panose="030F0702030302020204" pitchFamily="66" charset="0"/>
              </a:rPr>
              <a:t>     </a:t>
            </a: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Painful diabetic ulcer on R heel-daily dressings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Grimaces &amp; cries out rolling in bed &amp; during dressings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Not unusual behaviour for her anyway 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48" y="2957579"/>
            <a:ext cx="3640361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897" y="850067"/>
            <a:ext cx="10728960" cy="137733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What are pain issues?</a:t>
            </a:r>
            <a:br>
              <a:rPr lang="en-AU" sz="5400" dirty="0" smtClean="0">
                <a:latin typeface="Comic Sans MS" panose="030F0702030302020204" pitchFamily="66" charset="0"/>
              </a:rPr>
            </a:br>
            <a:r>
              <a:rPr lang="en-AU" sz="5400" dirty="0" smtClean="0">
                <a:latin typeface="Comic Sans MS" panose="030F0702030302020204" pitchFamily="66" charset="0"/>
              </a:rPr>
              <a:t>Recognise, Assess, Treat (R.A.T)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909" y="2587957"/>
            <a:ext cx="12062291" cy="6722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omic Sans MS" panose="030F0702030302020204" pitchFamily="66" charset="0"/>
              </a:rPr>
              <a:t>She is </a:t>
            </a:r>
            <a:r>
              <a:rPr lang="en-AU" u="sng" dirty="0" smtClean="0">
                <a:latin typeface="Comic Sans MS" panose="030F0702030302020204" pitchFamily="66" charset="0"/>
              </a:rPr>
              <a:t>distressed</a:t>
            </a:r>
            <a:r>
              <a:rPr lang="en-AU" dirty="0" smtClean="0">
                <a:latin typeface="Comic Sans MS" panose="030F0702030302020204" pitchFamily="66" charset="0"/>
              </a:rPr>
              <a:t>    Is it pain?</a:t>
            </a:r>
          </a:p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     -brain, fear, SOB, itch thirst, hunger, </a:t>
            </a:r>
            <a:r>
              <a:rPr lang="en-AU" dirty="0">
                <a:latin typeface="Comic Sans MS" panose="030F0702030302020204" pitchFamily="66" charset="0"/>
              </a:rPr>
              <a:t>bladder, </a:t>
            </a:r>
            <a:r>
              <a:rPr lang="en-AU" dirty="0" smtClean="0">
                <a:latin typeface="Comic Sans MS" panose="030F0702030302020204" pitchFamily="66" charset="0"/>
              </a:rPr>
              <a:t>bowel, positioning?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omic Sans MS" panose="030F0702030302020204" pitchFamily="66" charset="0"/>
              </a:rPr>
              <a:t>PAIN:</a:t>
            </a:r>
          </a:p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     -OA widespread body pain</a:t>
            </a:r>
          </a:p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     -diabetic neuropathy (nerve pain in feet?)</a:t>
            </a:r>
          </a:p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     -painful ulcer (dressings)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omic Sans MS" panose="030F0702030302020204" pitchFamily="66" charset="0"/>
              </a:rPr>
              <a:t>TYPE: Neuropathic &amp; nociceptive pain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omic Sans MS" panose="030F0702030302020204" pitchFamily="66" charset="0"/>
              </a:rPr>
              <a:t>TIMING: chronic &amp; acute (procedure)</a:t>
            </a:r>
          </a:p>
          <a:p>
            <a:endParaRPr lang="en-AU" dirty="0" smtClean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529" y="141697"/>
            <a:ext cx="10728960" cy="2063299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omic Sans MS" panose="030F0702030302020204" pitchFamily="66" charset="0"/>
              </a:rPr>
              <a:t>Assess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58" y="2835068"/>
            <a:ext cx="10728961" cy="5722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 smtClean="0"/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Observational (4G)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-Grimace, Groan, Grapple, Grunt 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-Abbey Scale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>
                <a:latin typeface="Comic Sans MS" panose="030F0702030302020204" pitchFamily="66" charset="0"/>
              </a:rPr>
              <a:t>Examine the feet for neuropathic </a:t>
            </a:r>
            <a:r>
              <a:rPr lang="en-AU" sz="3200" dirty="0" smtClean="0">
                <a:latin typeface="Comic Sans MS" panose="030F0702030302020204" pitchFamily="66" charset="0"/>
              </a:rPr>
              <a:t>pain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Response to analgesia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endParaRPr lang="en-AU" sz="3200" dirty="0" smtClean="0">
              <a:latin typeface="Comic Sans MS" panose="030F0702030302020204" pitchFamily="66" charset="0"/>
            </a:endParaRPr>
          </a:p>
          <a:p>
            <a:endParaRPr lang="en-AU" sz="3200" dirty="0" smtClean="0">
              <a:latin typeface="Comic Sans MS" panose="030F0702030302020204" pitchFamily="66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98" y="3107263"/>
            <a:ext cx="2237447" cy="2237447"/>
          </a:xfrm>
          <a:prstGeom prst="rect">
            <a:avLst/>
          </a:prstGeom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496" y="6157869"/>
            <a:ext cx="1811896" cy="16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6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17" y="141697"/>
            <a:ext cx="10728960" cy="2063299"/>
          </a:xfrm>
        </p:spPr>
        <p:txBody>
          <a:bodyPr>
            <a:norm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Treat 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94" y="2652752"/>
            <a:ext cx="11076987" cy="63527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Chronic pain  (nociceptive, neuropathic pain)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-OA, painful diabetic neuropathy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Acute pain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-dressings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Physical, pharmacological, psychosocial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Physical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-comfort measures, positioning</a:t>
            </a: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-distraction </a:t>
            </a:r>
          </a:p>
          <a:p>
            <a:endParaRPr lang="en-AU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Pharmacology</a:t>
            </a:r>
            <a:r>
              <a:rPr lang="en-AU" sz="5400" dirty="0">
                <a:latin typeface="Comic Sans MS" panose="030F0702030302020204" pitchFamily="66" charset="0"/>
              </a:rPr>
              <a:t/>
            </a:r>
            <a:br>
              <a:rPr lang="en-AU" sz="5400" dirty="0">
                <a:latin typeface="Comic Sans MS" panose="030F0702030302020204" pitchFamily="66" charset="0"/>
              </a:rPr>
            </a:b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What do we give?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How we give it (swallowing, spits out tablets)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>
                <a:latin typeface="Comic Sans MS" panose="030F0702030302020204" pitchFamily="66" charset="0"/>
              </a:rPr>
              <a:t>Side effects </a:t>
            </a:r>
            <a:r>
              <a:rPr lang="en-AU" sz="3500" dirty="0" smtClean="0">
                <a:latin typeface="Comic Sans MS" panose="030F0702030302020204" pitchFamily="66" charset="0"/>
              </a:rPr>
              <a:t>(brain, kidney, bowel)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Falls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Pill safety: confusion, vision, overdose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5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Keep </a:t>
            </a:r>
            <a:r>
              <a:rPr lang="en-AU" sz="3500" dirty="0">
                <a:latin typeface="Comic Sans MS" panose="030F0702030302020204" pitchFamily="66" charset="0"/>
              </a:rPr>
              <a:t>it </a:t>
            </a:r>
            <a:r>
              <a:rPr lang="en-AU" sz="3500" dirty="0" smtClean="0">
                <a:latin typeface="Comic Sans MS" panose="030F0702030302020204" pitchFamily="66" charset="0"/>
              </a:rPr>
              <a:t>simple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Less is more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500" dirty="0" smtClean="0">
                <a:latin typeface="Comic Sans MS" panose="030F0702030302020204" pitchFamily="66" charset="0"/>
              </a:rPr>
              <a:t>Start low &amp; go slow</a:t>
            </a:r>
          </a:p>
          <a:p>
            <a:endParaRPr lang="en-AU" sz="11200" dirty="0">
              <a:latin typeface="Comic Sans MS" panose="030F0702030302020204" pitchFamily="66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6"/>
            <a:ext cx="10728960" cy="1199512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Opioids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03" y="2929845"/>
            <a:ext cx="11063133" cy="5722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Older brains, livers and kidneys </a:t>
            </a:r>
          </a:p>
          <a:p>
            <a:pPr marL="0" indent="0">
              <a:spcBef>
                <a:spcPts val="0"/>
              </a:spcBef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More sensitive to analgesic drugs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Age is main factor affecting opioid dose</a:t>
            </a:r>
          </a:p>
          <a:p>
            <a:pPr marL="0" indent="0">
              <a:spcBef>
                <a:spcPts val="0"/>
              </a:spcBef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  -100-age = mg iv morphine/d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10 fold variation in population to analgesic drug effects</a:t>
            </a:r>
          </a:p>
          <a:p>
            <a:pPr marL="0" indent="0">
              <a:spcBef>
                <a:spcPts val="0"/>
              </a:spcBef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8465127" y="3233034"/>
          <a:ext cx="4294772" cy="301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3" imgW="6096000" imgH="4076836" progId="MSGraph.Chart.8">
                  <p:embed followColorScheme="full"/>
                </p:oleObj>
              </mc:Choice>
              <mc:Fallback>
                <p:oleObj name="Chart" r:id="rId3" imgW="6096000" imgH="40768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127" y="3233034"/>
                        <a:ext cx="4294772" cy="30153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5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Pharmacology</a:t>
            </a:r>
            <a:r>
              <a:rPr lang="en-AU" sz="5400" dirty="0">
                <a:latin typeface="Comic Sans MS" panose="030F0702030302020204" pitchFamily="66" charset="0"/>
              </a:rPr>
              <a:t/>
            </a:r>
            <a:br>
              <a:rPr lang="en-AU" sz="5400" dirty="0">
                <a:latin typeface="Comic Sans MS" panose="030F0702030302020204" pitchFamily="66" charset="0"/>
              </a:rPr>
            </a:b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3"/>
            <a:ext cx="10996988" cy="6769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Paracetamol (</a:t>
            </a:r>
            <a:r>
              <a:rPr lang="en-AU" sz="3200" dirty="0" err="1" smtClean="0">
                <a:latin typeface="Comic Sans MS" panose="030F0702030302020204" pitchFamily="66" charset="0"/>
              </a:rPr>
              <a:t>panadol</a:t>
            </a:r>
            <a:r>
              <a:rPr lang="en-AU" sz="3200" dirty="0" smtClean="0">
                <a:latin typeface="Comic Sans MS" panose="030F0702030302020204" pitchFamily="66" charset="0"/>
              </a:rPr>
              <a:t> ‘rapid’ as good, better?)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NSAIDs (NO)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err="1" smtClean="0">
                <a:latin typeface="Comic Sans MS" panose="030F0702030302020204" pitchFamily="66" charset="0"/>
              </a:rPr>
              <a:t>Pregabalin</a:t>
            </a:r>
            <a:r>
              <a:rPr lang="en-AU" sz="3200" dirty="0" smtClean="0">
                <a:latin typeface="Comic Sans MS" panose="030F0702030302020204" pitchFamily="66" charset="0"/>
              </a:rPr>
              <a:t> (25 mg, capsules) (neuropathic pain)</a:t>
            </a:r>
          </a:p>
          <a:p>
            <a:pPr marL="0" indent="0">
              <a:buNone/>
            </a:pPr>
            <a:r>
              <a:rPr lang="en-AU" sz="3800" dirty="0" smtClean="0">
                <a:latin typeface="Comic Sans MS" panose="030F0702030302020204" pitchFamily="66" charset="0"/>
              </a:rPr>
              <a:t>   </a:t>
            </a:r>
            <a:r>
              <a:rPr lang="en-AU" sz="2800" dirty="0" smtClean="0">
                <a:latin typeface="Comic Sans MS" panose="030F0702030302020204" pitchFamily="66" charset="0"/>
              </a:rPr>
              <a:t>-builds up in renal impairment</a:t>
            </a:r>
          </a:p>
          <a:p>
            <a:pPr marL="0" indent="0">
              <a:buNone/>
            </a:pPr>
            <a:r>
              <a:rPr lang="en-AU" sz="2800" dirty="0" smtClean="0">
                <a:latin typeface="Comic Sans MS" panose="030F0702030302020204" pitchFamily="66" charset="0"/>
              </a:rPr>
              <a:t>    -sedation, falls risk, confusion, fluid retention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Duloxetine </a:t>
            </a:r>
          </a:p>
          <a:p>
            <a:pPr marL="0" indent="0">
              <a:buNone/>
            </a:pPr>
            <a:r>
              <a:rPr lang="en-AU" sz="4000" dirty="0">
                <a:latin typeface="Comic Sans MS" panose="030F0702030302020204" pitchFamily="66" charset="0"/>
              </a:rPr>
              <a:t> </a:t>
            </a:r>
            <a:r>
              <a:rPr lang="en-AU" sz="4000" dirty="0" smtClean="0">
                <a:latin typeface="Comic Sans MS" panose="030F0702030302020204" pitchFamily="66" charset="0"/>
              </a:rPr>
              <a:t>    </a:t>
            </a:r>
            <a:r>
              <a:rPr lang="en-AU" sz="2800" dirty="0" smtClean="0">
                <a:latin typeface="Comic Sans MS" panose="030F0702030302020204" pitchFamily="66" charset="0"/>
              </a:rPr>
              <a:t>-pharmacy compound low doses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Amitriptyline (side effects)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11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11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Paracetamol-skeleta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19" y="620975"/>
            <a:ext cx="2095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Pharmacology</a:t>
            </a:r>
            <a:r>
              <a:rPr lang="en-AU" sz="5400" dirty="0">
                <a:latin typeface="Comic Sans MS" panose="030F0702030302020204" pitchFamily="66" charset="0"/>
              </a:rPr>
              <a:t/>
            </a:r>
            <a:br>
              <a:rPr lang="en-AU" sz="5400" dirty="0">
                <a:latin typeface="Comic Sans MS" panose="030F0702030302020204" pitchFamily="66" charset="0"/>
              </a:rPr>
            </a:b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3"/>
            <a:ext cx="10728961" cy="68434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4600" dirty="0" smtClean="0">
                <a:latin typeface="Comic Sans MS" panose="030F0702030302020204" pitchFamily="66" charset="0"/>
              </a:rPr>
              <a:t> </a:t>
            </a:r>
            <a:r>
              <a:rPr lang="en-AU" sz="3800" dirty="0" err="1" smtClean="0">
                <a:latin typeface="Comic Sans MS" panose="030F0702030302020204" pitchFamily="66" charset="0"/>
              </a:rPr>
              <a:t>Norspan</a:t>
            </a:r>
            <a:r>
              <a:rPr lang="en-AU" sz="3800" dirty="0" smtClean="0">
                <a:latin typeface="Comic Sans MS" panose="030F0702030302020204" pitchFamily="66" charset="0"/>
              </a:rPr>
              <a:t> patch (Buprenorphine)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 smtClean="0">
                <a:latin typeface="Comic Sans MS" panose="030F0702030302020204" pitchFamily="66" charset="0"/>
              </a:rPr>
              <a:t> Safer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 smtClean="0">
                <a:latin typeface="Comic Sans MS" panose="030F0702030302020204" pitchFamily="66" charset="0"/>
              </a:rPr>
              <a:t> Less respiratory depression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 smtClean="0">
                <a:latin typeface="Comic Sans MS" panose="030F0702030302020204" pitchFamily="66" charset="0"/>
              </a:rPr>
              <a:t> No renal build-up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>
                <a:latin typeface="Comic Sans MS" panose="030F0702030302020204" pitchFamily="66" charset="0"/>
              </a:rPr>
              <a:t> </a:t>
            </a:r>
            <a:r>
              <a:rPr lang="en-AU" sz="3800" dirty="0" smtClean="0">
                <a:latin typeface="Comic Sans MS" panose="030F0702030302020204" pitchFamily="66" charset="0"/>
              </a:rPr>
              <a:t>Swallowing, gut (constipation)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>
                <a:latin typeface="Comic Sans MS" panose="030F0702030302020204" pitchFamily="66" charset="0"/>
              </a:rPr>
              <a:t> </a:t>
            </a:r>
            <a:r>
              <a:rPr lang="en-AU" sz="3800" dirty="0" smtClean="0">
                <a:latin typeface="Comic Sans MS" panose="030F0702030302020204" pitchFamily="66" charset="0"/>
              </a:rPr>
              <a:t>Constant analgesia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>
                <a:latin typeface="Comic Sans MS" panose="030F0702030302020204" pitchFamily="66" charset="0"/>
              </a:rPr>
              <a:t> </a:t>
            </a:r>
            <a:r>
              <a:rPr lang="en-AU" sz="3800" dirty="0" smtClean="0">
                <a:latin typeface="Comic Sans MS" panose="030F0702030302020204" pitchFamily="66" charset="0"/>
              </a:rPr>
              <a:t>Lowest possible dose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>
                <a:latin typeface="Comic Sans MS" panose="030F0702030302020204" pitchFamily="66" charset="0"/>
              </a:rPr>
              <a:t> </a:t>
            </a:r>
            <a:r>
              <a:rPr lang="en-AU" sz="3800" dirty="0" smtClean="0">
                <a:latin typeface="Comic Sans MS" panose="030F0702030302020204" pitchFamily="66" charset="0"/>
              </a:rPr>
              <a:t>Patch problems: fiddling, heat, adhesion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>
                <a:latin typeface="Comic Sans MS" panose="030F0702030302020204" pitchFamily="66" charset="0"/>
              </a:rPr>
              <a:t> </a:t>
            </a:r>
            <a:r>
              <a:rPr lang="en-AU" sz="3800" dirty="0" smtClean="0">
                <a:latin typeface="Comic Sans MS" panose="030F0702030302020204" pitchFamily="66" charset="0"/>
              </a:rPr>
              <a:t>Rash (steroid cream)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800" dirty="0">
                <a:latin typeface="Comic Sans MS" panose="030F0702030302020204" pitchFamily="66" charset="0"/>
              </a:rPr>
              <a:t> </a:t>
            </a:r>
            <a:r>
              <a:rPr lang="en-AU" sz="3800" dirty="0" smtClean="0">
                <a:latin typeface="Comic Sans MS" panose="030F0702030302020204" pitchFamily="66" charset="0"/>
              </a:rPr>
              <a:t>Slow onset &amp; offset</a:t>
            </a:r>
          </a:p>
          <a:p>
            <a:pPr marL="0" indent="0">
              <a:buNone/>
            </a:pPr>
            <a:r>
              <a:rPr lang="en-AU" sz="4100" dirty="0" smtClean="0">
                <a:latin typeface="Comic Sans MS" panose="030F0702030302020204" pitchFamily="66" charset="0"/>
              </a:rPr>
              <a:t>   </a:t>
            </a:r>
          </a:p>
          <a:p>
            <a:endParaRPr lang="en-AU" sz="11200" dirty="0">
              <a:latin typeface="Comic Sans MS" panose="030F0702030302020204" pitchFamily="66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Norspan%20transdermal%20patch_52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8142" y="4343537"/>
            <a:ext cx="238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9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Pharmacology</a:t>
            </a:r>
            <a:r>
              <a:rPr lang="en-AU" sz="5400" dirty="0">
                <a:latin typeface="Comic Sans MS" panose="030F0702030302020204" pitchFamily="66" charset="0"/>
              </a:rPr>
              <a:t/>
            </a:r>
            <a:br>
              <a:rPr lang="en-AU" sz="5400" dirty="0">
                <a:latin typeface="Comic Sans MS" panose="030F0702030302020204" pitchFamily="66" charset="0"/>
              </a:rPr>
            </a:b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0728961" cy="6902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err="1" smtClean="0">
                <a:latin typeface="Comic Sans MS" panose="030F0702030302020204" pitchFamily="66" charset="0"/>
              </a:rPr>
              <a:t>Targin</a:t>
            </a:r>
            <a:r>
              <a:rPr lang="en-AU" sz="32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>
                <a:latin typeface="Comic Sans MS" panose="030F0702030302020204" pitchFamily="66" charset="0"/>
              </a:rPr>
              <a:t>O</a:t>
            </a:r>
            <a:r>
              <a:rPr lang="en-AU" sz="3200" dirty="0" smtClean="0">
                <a:latin typeface="Comic Sans MS" panose="030F0702030302020204" pitchFamily="66" charset="0"/>
              </a:rPr>
              <a:t>xycodone/naloxone capsule 2:1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constipation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Lowest doses: </a:t>
            </a:r>
            <a:r>
              <a:rPr lang="en-AU" sz="3200" dirty="0">
                <a:latin typeface="Comic Sans MS" panose="030F0702030302020204" pitchFamily="66" charset="0"/>
              </a:rPr>
              <a:t>2.5/1.25 mg </a:t>
            </a: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Oxycodone IR (</a:t>
            </a:r>
            <a:r>
              <a:rPr lang="en-AU" sz="3200" dirty="0" err="1" smtClean="0">
                <a:latin typeface="Comic Sans MS" panose="030F0702030302020204" pitchFamily="66" charset="0"/>
              </a:rPr>
              <a:t>endone</a:t>
            </a:r>
            <a:r>
              <a:rPr lang="en-AU" sz="3200" dirty="0" smtClean="0">
                <a:latin typeface="Comic Sans MS" panose="030F0702030302020204" pitchFamily="66" charset="0"/>
              </a:rPr>
              <a:t>, elixir)</a:t>
            </a:r>
            <a:endParaRPr lang="en-AU" sz="3200" dirty="0">
              <a:latin typeface="Comic Sans MS" panose="030F0702030302020204" pitchFamily="66" charset="0"/>
            </a:endParaRPr>
          </a:p>
          <a:p>
            <a:endParaRPr lang="en-AU" sz="3000" dirty="0">
              <a:latin typeface="Comic Sans MS" panose="030F0702030302020204" pitchFamily="66" charset="0"/>
            </a:endParaRPr>
          </a:p>
          <a:p>
            <a:endParaRPr lang="en-AU" sz="3000" dirty="0" smtClean="0">
              <a:latin typeface="Comic Sans MS" panose="030F0702030302020204" pitchFamily="66" charset="0"/>
            </a:endParaRPr>
          </a:p>
          <a:p>
            <a:endParaRPr lang="en-AU" sz="3000" dirty="0" smtClean="0">
              <a:latin typeface="Comic Sans MS" panose="030F0702030302020204" pitchFamily="66" charset="0"/>
            </a:endParaRPr>
          </a:p>
          <a:p>
            <a:endParaRPr lang="en-AU" sz="11200" dirty="0">
              <a:latin typeface="Comic Sans MS" panose="030F0702030302020204" pitchFamily="66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b="0" dirty="0" smtClean="0">
                <a:solidFill>
                  <a:srgbClr val="FFC000"/>
                </a:solidFill>
                <a:latin typeface="Comic Sans MS" pitchFamily="66" charset="0"/>
              </a:rPr>
              <a:t>What is pain?</a:t>
            </a:r>
            <a:endParaRPr lang="en-AU" sz="6000" b="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9255"/>
            <a:ext cx="13161665" cy="6579164"/>
          </a:xfrm>
        </p:spPr>
        <p:txBody>
          <a:bodyPr/>
          <a:lstStyle/>
          <a:p>
            <a:endParaRPr lang="en-AU" sz="3200" b="1" dirty="0">
              <a:latin typeface="Comic Sans MS" pitchFamily="66" charset="0"/>
            </a:endParaRPr>
          </a:p>
          <a:p>
            <a:r>
              <a:rPr lang="en-AU" sz="3200" dirty="0">
                <a:latin typeface="Comic Sans MS" panose="030F0702030302020204" pitchFamily="66" charset="0"/>
              </a:rPr>
              <a:t>Pain is </a:t>
            </a:r>
            <a:r>
              <a:rPr lang="en-AU" sz="3200" dirty="0" smtClean="0">
                <a:latin typeface="Comic Sans MS" panose="030F0702030302020204" pitchFamily="66" charset="0"/>
              </a:rPr>
              <a:t>multi-dimensional experience moulded by…</a:t>
            </a:r>
          </a:p>
          <a:p>
            <a:pPr marL="16933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Biological (genetic)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Psycho-social</a:t>
            </a:r>
          </a:p>
          <a:p>
            <a:endParaRPr lang="en-AU" sz="3200" dirty="0" smtClean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Environmental 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Pain always occurs in a </a:t>
            </a:r>
            <a:r>
              <a:rPr lang="en-AU" sz="3200" i="1" u="sng" dirty="0" smtClean="0">
                <a:latin typeface="Comic Sans MS" panose="030F0702030302020204" pitchFamily="66" charset="0"/>
              </a:rPr>
              <a:t>context</a:t>
            </a:r>
            <a:r>
              <a:rPr lang="en-AU" sz="3200" i="1" dirty="0" smtClean="0">
                <a:latin typeface="Comic Sans MS" panose="030F0702030302020204" pitchFamily="66" charset="0"/>
              </a:rPr>
              <a:t> </a:t>
            </a: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r>
              <a:rPr lang="en-AU" sz="3200" dirty="0" smtClean="0">
                <a:latin typeface="Comic Sans MS" panose="030F0702030302020204" pitchFamily="66" charset="0"/>
              </a:rPr>
              <a:t>Impacts of a person’s pain are affected by their </a:t>
            </a:r>
            <a:r>
              <a:rPr lang="en-AU" sz="3200" i="1" u="sng" dirty="0" smtClean="0">
                <a:latin typeface="Comic Sans MS" panose="030F0702030302020204" pitchFamily="66" charset="0"/>
              </a:rPr>
              <a:t>coping </a:t>
            </a:r>
          </a:p>
          <a:p>
            <a:endParaRPr lang="en-AU" sz="3200" i="1" dirty="0">
              <a:latin typeface="Comic Sans MS" panose="030F0702030302020204" pitchFamily="66" charset="0"/>
            </a:endParaRPr>
          </a:p>
          <a:p>
            <a:endParaRPr lang="en-AU" sz="3200" i="1" dirty="0" smtClean="0">
              <a:latin typeface="Comic Sans MS" panose="030F0702030302020204" pitchFamily="66" charset="0"/>
            </a:endParaRPr>
          </a:p>
          <a:p>
            <a:endParaRPr lang="en-AU" sz="2000" dirty="0" smtClean="0">
              <a:latin typeface="Comic Sans MS" panose="030F0702030302020204" pitchFamily="66" charset="0"/>
            </a:endParaRP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20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20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169330" indent="0">
              <a:buNone/>
            </a:pPr>
            <a:endParaRPr lang="en-AU" sz="3413" dirty="0" smtClean="0">
              <a:latin typeface="Comic Sans MS" pitchFamily="66" charset="0"/>
            </a:endParaRPr>
          </a:p>
          <a:p>
            <a:pPr marL="169330" indent="0">
              <a:buNone/>
            </a:pPr>
            <a:endParaRPr lang="en-AU" sz="3413" dirty="0">
              <a:latin typeface="Comic Sans MS" pitchFamily="66" charset="0"/>
            </a:endParaRPr>
          </a:p>
          <a:p>
            <a:pPr marL="169330" indent="0">
              <a:buNone/>
            </a:pPr>
            <a:endParaRPr lang="en-AU" sz="3413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5FF3B-2F76-4805-B259-046B2298DA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85" y="160492"/>
            <a:ext cx="1497732" cy="1842247"/>
          </a:xfrm>
          <a:prstGeom prst="rect">
            <a:avLst/>
          </a:prstGeom>
        </p:spPr>
      </p:pic>
      <p:pic>
        <p:nvPicPr>
          <p:cNvPr id="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5636" y="3632751"/>
            <a:ext cx="2743539" cy="31526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3447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Pharmacology</a:t>
            </a:r>
            <a:r>
              <a:rPr lang="en-AU" sz="5400" dirty="0">
                <a:latin typeface="Comic Sans MS" panose="030F0702030302020204" pitchFamily="66" charset="0"/>
              </a:rPr>
              <a:t/>
            </a:r>
            <a:br>
              <a:rPr lang="en-AU" sz="5400" dirty="0">
                <a:latin typeface="Comic Sans MS" panose="030F0702030302020204" pitchFamily="66" charset="0"/>
              </a:rPr>
            </a:b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0728961" cy="6902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000" dirty="0" err="1" smtClean="0">
                <a:latin typeface="Comic Sans MS" panose="030F0702030302020204" pitchFamily="66" charset="0"/>
              </a:rPr>
              <a:t>Tapentadol</a:t>
            </a:r>
            <a:r>
              <a:rPr lang="en-AU" sz="3000" dirty="0" smtClean="0">
                <a:latin typeface="Comic Sans MS" panose="030F0702030302020204" pitchFamily="66" charset="0"/>
              </a:rPr>
              <a:t> (</a:t>
            </a:r>
            <a:r>
              <a:rPr lang="en-AU" sz="3000" dirty="0" err="1" smtClean="0">
                <a:latin typeface="Comic Sans MS" panose="030F0702030302020204" pitchFamily="66" charset="0"/>
              </a:rPr>
              <a:t>Palexia</a:t>
            </a:r>
            <a:r>
              <a:rPr lang="en-AU" sz="30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smtClean="0">
                <a:latin typeface="Comic Sans MS" panose="030F0702030302020204" pitchFamily="66" charset="0"/>
              </a:rPr>
              <a:t>Weak opioid &amp; nor adrenaline analgesic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smtClean="0">
                <a:latin typeface="Comic Sans MS" panose="030F0702030302020204" pitchFamily="66" charset="0"/>
              </a:rPr>
              <a:t>Good analgesia: neuropathic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smtClean="0">
                <a:latin typeface="Comic Sans MS" panose="030F0702030302020204" pitchFamily="66" charset="0"/>
              </a:rPr>
              <a:t>Less side effects than tramadol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smtClean="0">
                <a:latin typeface="Comic Sans MS" panose="030F0702030302020204" pitchFamily="66" charset="0"/>
              </a:rPr>
              <a:t>Less constipation, nausea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smtClean="0">
                <a:latin typeface="Comic Sans MS" panose="030F0702030302020204" pitchFamily="66" charset="0"/>
              </a:rPr>
              <a:t>50 mg may be too much in older patients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smtClean="0">
                <a:latin typeface="Comic Sans MS" panose="030F0702030302020204" pitchFamily="66" charset="0"/>
              </a:rPr>
              <a:t>Tramadol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000" dirty="0" err="1" smtClean="0">
                <a:latin typeface="Comic Sans MS" panose="030F0702030302020204" pitchFamily="66" charset="0"/>
              </a:rPr>
              <a:t>Zaldiar</a:t>
            </a:r>
            <a:r>
              <a:rPr lang="en-AU" sz="3000" dirty="0" smtClean="0">
                <a:latin typeface="Comic Sans MS" panose="030F0702030302020204" pitchFamily="66" charset="0"/>
              </a:rPr>
              <a:t> (tramadol 37.5 + paracetamol 325 mg)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000" dirty="0">
              <a:latin typeface="Comic Sans MS" panose="030F0702030302020204" pitchFamily="66" charset="0"/>
            </a:endParaRPr>
          </a:p>
          <a:p>
            <a:endParaRPr lang="en-AU" sz="3000" dirty="0" smtClean="0">
              <a:latin typeface="Comic Sans MS" panose="030F0702030302020204" pitchFamily="66" charset="0"/>
            </a:endParaRPr>
          </a:p>
          <a:p>
            <a:endParaRPr lang="en-AU" sz="3000" dirty="0" smtClean="0">
              <a:latin typeface="Comic Sans MS" panose="030F0702030302020204" pitchFamily="66" charset="0"/>
            </a:endParaRPr>
          </a:p>
          <a:p>
            <a:endParaRPr lang="en-AU" sz="11200" dirty="0">
              <a:latin typeface="Comic Sans MS" panose="030F0702030302020204" pitchFamily="66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92" y="3182760"/>
            <a:ext cx="1928645" cy="23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>
                <a:latin typeface="Comic Sans MS" panose="030F0702030302020204" pitchFamily="66" charset="0"/>
              </a:rPr>
              <a:t>Dressings pain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31" y="2731837"/>
            <a:ext cx="10728961" cy="61944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Wound care, nursing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Give background analgesia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Analgesia before dressing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-oxycodone IR 45 minutes before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Topical agents</a:t>
            </a: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-1% lignocaine (up to 15 </a:t>
            </a:r>
            <a:r>
              <a:rPr lang="en-AU" sz="3200" dirty="0" err="1" smtClean="0">
                <a:latin typeface="Comic Sans MS" panose="030F0702030302020204" pitchFamily="66" charset="0"/>
              </a:rPr>
              <a:t>mls</a:t>
            </a:r>
            <a:r>
              <a:rPr lang="en-AU" sz="3200" dirty="0" smtClean="0">
                <a:latin typeface="Comic Sans MS" panose="030F0702030302020204" pitchFamily="66" charset="0"/>
              </a:rPr>
              <a:t> 2 x daily)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EMLA cream for 1 hour prior to debridement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Entonox 50/50  (vitamins)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Inhaled anaesthetic agents on tissue?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29" y="2838632"/>
            <a:ext cx="3640361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71054" y="-86852"/>
            <a:ext cx="12815455" cy="15806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Handy hints: any acute pain….</a:t>
            </a:r>
            <a:endParaRPr lang="en-A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446" y="2070100"/>
            <a:ext cx="11001054" cy="688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ALWAYS consider red flags (T.I.N.T)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AU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umour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nfection/</a:t>
            </a:r>
            <a:r>
              <a:rPr lang="en-AU" alt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nflammation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AU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eurological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AU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rauma</a:t>
            </a:r>
          </a:p>
          <a:p>
            <a:pPr marL="0" indent="0">
              <a:buNone/>
            </a:pPr>
            <a:endParaRPr lang="en-AU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Cancer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Steroids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Fall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Osteoporosis       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AU" altLang="en-US" sz="3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C:\Users\ericv\AppData\Local\Microsoft\Windows\Temporary Internet Files\Content.IE5\PS481UAF\MC9004347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928">
            <a:off x="7677787" y="3963235"/>
            <a:ext cx="3601846" cy="309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114300"/>
            <a:ext cx="11470523" cy="15806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Handy hints</a:t>
            </a:r>
            <a:b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Osteoporotic vertebral fracture pain</a:t>
            </a:r>
            <a:endParaRPr lang="en-A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446" y="2070100"/>
            <a:ext cx="11001054" cy="688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It’s a red flag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Difficult to manage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Physical therapies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    -back brace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    -TENS machine?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Pharmacological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>
                <a:latin typeface="Comic Sans MS" panose="030F0702030302020204" pitchFamily="66" charset="0"/>
              </a:rPr>
              <a:t>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   -multimodal analgesia (opioids)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   -</a:t>
            </a:r>
            <a:r>
              <a:rPr lang="en-AU" altLang="en-US" sz="3200" u="sng" dirty="0" smtClean="0">
                <a:latin typeface="Comic Sans MS" panose="030F0702030302020204" pitchFamily="66" charset="0"/>
              </a:rPr>
              <a:t>salmon calcitonin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injections 100 IU daily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   -bisphosphonate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Facet joint procedures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Vertebral cement injection </a:t>
            </a:r>
          </a:p>
          <a:p>
            <a:pPr marL="0" indent="0">
              <a:lnSpc>
                <a:spcPct val="90000"/>
              </a:lnSpc>
              <a:buNone/>
            </a:pPr>
            <a:endParaRPr lang="en-AU" altLang="en-US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32" y="2831691"/>
            <a:ext cx="4111388" cy="56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1445" y="2322135"/>
            <a:ext cx="12167420" cy="63271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altLang="en-US" sz="3500" dirty="0">
                <a:latin typeface="Comic Sans MS" panose="030F0702030302020204" pitchFamily="66" charset="0"/>
              </a:rPr>
              <a:t>Multimodal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altLang="en-US" sz="35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500" dirty="0">
                <a:latin typeface="Comic Sans MS" panose="030F0702030302020204" pitchFamily="66" charset="0"/>
              </a:rPr>
              <a:t>Multidisciplinary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altLang="en-US" sz="35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500" dirty="0" smtClean="0">
                <a:latin typeface="Comic Sans MS" panose="030F0702030302020204" pitchFamily="66" charset="0"/>
              </a:rPr>
              <a:t>Rehabilitation</a:t>
            </a:r>
          </a:p>
          <a:p>
            <a:pPr marL="0" indent="0">
              <a:buNone/>
            </a:pPr>
            <a:endParaRPr lang="en-AU" altLang="en-US" sz="35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500" dirty="0" smtClean="0">
                <a:latin typeface="Comic Sans MS" panose="030F0702030302020204" pitchFamily="66" charset="0"/>
              </a:rPr>
              <a:t>Weight </a:t>
            </a:r>
            <a:r>
              <a:rPr lang="en-AU" altLang="en-US" sz="3500" dirty="0">
                <a:latin typeface="Comic Sans MS" panose="030F0702030302020204" pitchFamily="66" charset="0"/>
              </a:rPr>
              <a:t>reduction (OA knee, females)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  ++ (</a:t>
            </a:r>
            <a:r>
              <a:rPr lang="en-AU" altLang="en-US" sz="3500" dirty="0"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35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500" dirty="0">
                <a:latin typeface="Comic Sans MS" panose="030F0702030302020204" pitchFamily="66" charset="0"/>
              </a:rPr>
              <a:t>Patient education &amp; information      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     +?(</a:t>
            </a:r>
            <a:r>
              <a:rPr lang="en-AU" altLang="en-US" sz="3500" dirty="0">
                <a:latin typeface="Comic Sans MS" panose="030F0702030302020204" pitchFamily="66" charset="0"/>
              </a:rPr>
              <a:t>Review)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5100" dirty="0">
              <a:latin typeface="Comic Sans MS" panose="030F0702030302020204" pitchFamily="66" charset="0"/>
            </a:endParaRPr>
          </a:p>
        </p:txBody>
      </p:sp>
      <p:pic>
        <p:nvPicPr>
          <p:cNvPr id="7173" name="Picture 4" descr="JRAKn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91" y="1997670"/>
            <a:ext cx="2909565" cy="338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762000" y="114300"/>
            <a:ext cx="11470523" cy="1580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004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827" kern="1200" spc="-7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5400" smtClean="0">
                <a:solidFill>
                  <a:schemeClr val="accent1"/>
                </a:solidFill>
                <a:latin typeface="Comic Sans MS" panose="030F0702030302020204" pitchFamily="66" charset="0"/>
              </a:rPr>
              <a:t>Key management areas for OA knee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447137" cy="10170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Exercise and physical therapies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869" y="1884608"/>
            <a:ext cx="11997831" cy="69020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General exercise 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(incl. water)               +    (</a:t>
            </a: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Tai Chi                                                  +    (</a:t>
            </a: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Quads strengthening                            +    (</a:t>
            </a: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Podiatry, orthotics </a:t>
            </a: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(knee, hip)             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+    (Level I)</a:t>
            </a:r>
            <a:endParaRPr lang="en-AU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Walking 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stick </a:t>
            </a: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(knee)                          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+    (Level I)</a:t>
            </a:r>
            <a:endParaRPr lang="en-AU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oa-knee-exercise-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73" y="6536132"/>
            <a:ext cx="2761837" cy="22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728960" cy="10694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AU" altLang="en-US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Analgesia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742" y="2201451"/>
            <a:ext cx="12563058" cy="6835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>
                <a:latin typeface="Comic Sans MS" panose="030F0702030302020204" pitchFamily="66" charset="0"/>
              </a:rPr>
              <a:t>Paracetamol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                                        -?    (Level I) 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 smtClean="0">
                <a:latin typeface="Comic Sans MS" panose="030F0702030302020204" pitchFamily="66" charset="0"/>
              </a:rPr>
              <a:t>Tramadol                                             ++    (</a:t>
            </a:r>
            <a:r>
              <a:rPr lang="en-AU" altLang="en-US" sz="3200" dirty="0">
                <a:latin typeface="Comic Sans MS" panose="030F0702030302020204" pitchFamily="66" charset="0"/>
              </a:rPr>
              <a:t>Cochrane)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>
                <a:latin typeface="Comic Sans MS" panose="030F0702030302020204" pitchFamily="66" charset="0"/>
              </a:rPr>
              <a:t>Combination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paracetamol-tramadol      </a:t>
            </a:r>
            <a:r>
              <a:rPr lang="en-AU" altLang="en-US" sz="3200" dirty="0">
                <a:latin typeface="Comic Sans MS" panose="030F0702030302020204" pitchFamily="66" charset="0"/>
              </a:rPr>
              <a:t>++   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(</a:t>
            </a:r>
            <a:r>
              <a:rPr lang="en-AU" altLang="en-US" sz="3200" dirty="0">
                <a:latin typeface="Comic Sans MS" panose="030F0702030302020204" pitchFamily="66" charset="0"/>
              </a:rPr>
              <a:t>Level I)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 err="1">
                <a:latin typeface="Comic Sans MS" panose="030F0702030302020204" pitchFamily="66" charset="0"/>
              </a:rPr>
              <a:t>Tapentadol</a:t>
            </a:r>
            <a:r>
              <a:rPr lang="en-AU" altLang="en-US" sz="3200" dirty="0">
                <a:latin typeface="Comic Sans MS" panose="030F0702030302020204" pitchFamily="66" charset="0"/>
              </a:rPr>
              <a:t>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SR                                      +     </a:t>
            </a:r>
            <a:r>
              <a:rPr lang="en-AU" altLang="en-US" sz="3200" dirty="0">
                <a:latin typeface="Comic Sans MS" panose="030F0702030302020204" pitchFamily="66" charset="0"/>
              </a:rPr>
              <a:t>(RCT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 err="1" smtClean="0">
                <a:latin typeface="Comic Sans MS" panose="030F0702030302020204" pitchFamily="66" charset="0"/>
              </a:rPr>
              <a:t>Norspan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, </a:t>
            </a:r>
            <a:r>
              <a:rPr lang="en-AU" altLang="en-US" sz="3200" dirty="0" err="1" smtClean="0">
                <a:latin typeface="Comic Sans MS" panose="030F0702030302020204" pitchFamily="66" charset="0"/>
              </a:rPr>
              <a:t>Targin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>
                <a:latin typeface="Comic Sans MS" panose="030F0702030302020204" pitchFamily="66" charset="0"/>
              </a:rPr>
              <a:t>Duloxetine                                       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    +     </a:t>
            </a:r>
            <a:r>
              <a:rPr lang="en-AU" altLang="en-US" sz="3200" dirty="0">
                <a:latin typeface="Comic Sans MS" panose="030F0702030302020204" pitchFamily="66" charset="0"/>
              </a:rPr>
              <a:t>(RCT)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3200" dirty="0" smtClean="0">
                <a:latin typeface="Comic Sans MS" panose="030F0702030302020204" pitchFamily="66" charset="0"/>
              </a:rPr>
              <a:t>Topical </a:t>
            </a:r>
            <a:r>
              <a:rPr lang="en-AU" altLang="en-US" sz="3200" dirty="0">
                <a:latin typeface="Comic Sans MS" panose="030F0702030302020204" pitchFamily="66" charset="0"/>
              </a:rPr>
              <a:t>NSAIDs capsaicin (hand, knee)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+     (</a:t>
            </a:r>
            <a:r>
              <a:rPr lang="en-AU" altLang="en-US" sz="3200" dirty="0">
                <a:latin typeface="Comic Sans MS" panose="030F0702030302020204" pitchFamily="66" charset="0"/>
              </a:rPr>
              <a:t>RCT)</a:t>
            </a:r>
          </a:p>
          <a:p>
            <a:endParaRPr lang="en-AU" altLang="en-US" sz="1000" dirty="0" smtClean="0">
              <a:latin typeface="Arial Narrow" panose="020B0606020202030204" pitchFamily="34" charset="0"/>
            </a:endParaRPr>
          </a:p>
        </p:txBody>
      </p:sp>
      <p:pic>
        <p:nvPicPr>
          <p:cNvPr id="13318" name="Picture 6" descr="pain-relief-cream-voltaren-gel-nib-9f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184" y="2730721"/>
            <a:ext cx="1318415" cy="51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189230" cy="11632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Procedures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144" y="3182142"/>
            <a:ext cx="8380140" cy="71684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>
                <a:latin typeface="Comic Sans MS" panose="030F0702030302020204" pitchFamily="66" charset="0"/>
              </a:rPr>
              <a:t>I/A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steroid injection                     + (I)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I/A </a:t>
            </a:r>
            <a:r>
              <a:rPr lang="en-AU" altLang="en-US" sz="3200" dirty="0" err="1" smtClean="0">
                <a:latin typeface="Comic Sans MS" panose="030F0702030302020204" pitchFamily="66" charset="0"/>
              </a:rPr>
              <a:t>visco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-supplement injections   +? (I)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altLang="en-US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Genicular nerve blocks/radiofrequency? ?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Saphenous </a:t>
            </a:r>
            <a:r>
              <a:rPr lang="en-AU" altLang="en-US" sz="3200" dirty="0">
                <a:latin typeface="Comic Sans MS" panose="030F0702030302020204" pitchFamily="66" charset="0"/>
              </a:rPr>
              <a:t>nerve branch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blocks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AU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AU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AU" altLang="en-US" sz="3982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3982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5120" dirty="0">
              <a:latin typeface="Arial" panose="020B0604020202020204" pitchFamily="34" charset="0"/>
            </a:endParaRPr>
          </a:p>
        </p:txBody>
      </p:sp>
      <p:pic>
        <p:nvPicPr>
          <p:cNvPr id="16390" name="Picture 6" descr="afp20030515p2147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81" y="407615"/>
            <a:ext cx="3692992" cy="2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59" y="3734661"/>
            <a:ext cx="4424514" cy="48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114300"/>
            <a:ext cx="11470523" cy="15806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Handy hints</a:t>
            </a:r>
            <a:b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Analgesic drug cupboard</a:t>
            </a:r>
            <a:endParaRPr lang="en-A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446" y="2070100"/>
            <a:ext cx="11001054" cy="688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Paracetamol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Norspan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Targin</a:t>
            </a:r>
            <a:endParaRPr lang="en-AU" altLang="en-US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Tramadol (drops, </a:t>
            </a:r>
            <a:r>
              <a:rPr lang="en-AU" altLang="en-US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Zaldiar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SR)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Oxycodone 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Pregabalin</a:t>
            </a:r>
            <a:endParaRPr lang="en-AU" altLang="en-US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Duloxetine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Topical NSAIDs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Menthol &amp; capsaicin creams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Lignocaine patches</a:t>
            </a:r>
          </a:p>
          <a:p>
            <a:pPr marL="0" indent="0">
              <a:buNone/>
            </a:pPr>
            <a:endParaRPr lang="en-AU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79" y="2455026"/>
            <a:ext cx="2714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137733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1257096" cy="6006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Higher prevalence of pain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pain tolerance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More difficult to assess (dementia, 4Gs)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Less </a:t>
            </a:r>
            <a:r>
              <a:rPr lang="en-AU" sz="3200" dirty="0">
                <a:latin typeface="Comic Sans MS" panose="030F0702030302020204" pitchFamily="66" charset="0"/>
              </a:rPr>
              <a:t>coping </a:t>
            </a:r>
            <a:r>
              <a:rPr lang="en-AU" sz="3200" dirty="0" smtClean="0">
                <a:latin typeface="Comic Sans MS" panose="030F0702030302020204" pitchFamily="66" charset="0"/>
              </a:rPr>
              <a:t>reserves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latin typeface="Comic Sans MS" panose="030F0702030302020204" pitchFamily="66" charset="0"/>
              </a:rPr>
              <a:t> </a:t>
            </a:r>
            <a:r>
              <a:rPr lang="en-AU" sz="3200" dirty="0" smtClean="0">
                <a:latin typeface="Comic Sans MS" panose="030F0702030302020204" pitchFamily="66" charset="0"/>
              </a:rPr>
              <a:t>   -respite or ‘social’ admissions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More sensitive to analgesics &amp; medications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Difficult rehabilitation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32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AU" sz="6000" b="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Types of pain </a:t>
            </a:r>
            <a:endParaRPr sz="2800" b="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240" y="8229032"/>
            <a:ext cx="11704320" cy="14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431" y="2359210"/>
            <a:ext cx="90806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Nociceptive pain </a:t>
            </a:r>
          </a:p>
          <a:p>
            <a:pPr algn="l"/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-tissue damage pain</a:t>
            </a:r>
          </a:p>
          <a:p>
            <a:pPr algn="l"/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-e.g. OA knee, fracture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AU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Neuropathic pain  </a:t>
            </a:r>
          </a:p>
          <a:p>
            <a:pPr algn="l"/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-damage </a:t>
            </a:r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 sensory nervous system</a:t>
            </a:r>
          </a:p>
          <a:p>
            <a:pPr algn="l"/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-shingles</a:t>
            </a:r>
          </a:p>
          <a:p>
            <a:pPr algn="l"/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-sciatica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</a:t>
            </a:r>
            <a:endParaRPr lang="en-A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Regional or widespread pain</a:t>
            </a:r>
          </a:p>
          <a:p>
            <a:pPr algn="l"/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-fibromyalgia </a:t>
            </a:r>
          </a:p>
          <a:p>
            <a:pPr algn="l"/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Cancer pain </a:t>
            </a:r>
            <a:endParaRPr lang="en-A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P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83" y="5520397"/>
            <a:ext cx="2704947" cy="25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JRAKne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4030" y="2359210"/>
            <a:ext cx="2743200" cy="2743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94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22508" y="1291450"/>
            <a:ext cx="6965244" cy="15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AU" altLang="en-US" sz="9387"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3" name="Picture 1" descr="C:\Users\ericv\Desktop\Meerca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54" y="3851769"/>
            <a:ext cx="326474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5689" dirty="0"/>
              <a:t/>
            </a:r>
            <a:br>
              <a:rPr lang="en-AU" sz="5689" dirty="0"/>
            </a:br>
            <a:endParaRPr lang="en-AU" sz="5689" dirty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 rot="-8085121">
            <a:off x="5775966" y="5635412"/>
            <a:ext cx="1300480" cy="130048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AU" altLang="en-US" sz="5973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11054080" y="6285653"/>
            <a:ext cx="16256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8180134" y="6105032"/>
            <a:ext cx="184730" cy="10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AU" altLang="en-US" sz="5973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0620587" y="5635413"/>
            <a:ext cx="0" cy="1228231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752436" y="6515947"/>
            <a:ext cx="184730" cy="10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AU" altLang="en-US" sz="5973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6776636" y="6515947"/>
            <a:ext cx="4255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200" dirty="0" err="1" smtClean="0"/>
              <a:t>lllllllllllllllllllll</a:t>
            </a:r>
            <a:r>
              <a:rPr lang="en-US" altLang="en-US" sz="3200" dirty="0" smtClean="0"/>
              <a:t> 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50 Hz</a:t>
            </a:r>
            <a:endParaRPr lang="en-US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1487162" y="640307"/>
            <a:ext cx="94572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6000" dirty="0">
                <a:latin typeface="Comic Sans MS" panose="030F0702030302020204" pitchFamily="66" charset="0"/>
              </a:rPr>
              <a:t>Central </a:t>
            </a:r>
            <a:r>
              <a:rPr lang="en-US" altLang="en-US" sz="6000" dirty="0" smtClean="0">
                <a:latin typeface="Comic Sans MS" panose="030F0702030302020204" pitchFamily="66" charset="0"/>
              </a:rPr>
              <a:t>Sensitization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‘Pain’ signal (</a:t>
            </a:r>
            <a:r>
              <a:rPr lang="en-US" altLang="en-US" sz="2800" u="sng" dirty="0" smtClean="0">
                <a:latin typeface="Comic Sans MS" panose="030F0702030302020204" pitchFamily="66" charset="0"/>
              </a:rPr>
              <a:t>nociceptive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) amplification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5370" name="Oval 11"/>
          <p:cNvSpPr>
            <a:spLocks noChangeArrowheads="1"/>
          </p:cNvSpPr>
          <p:nvPr/>
        </p:nvSpPr>
        <p:spPr bwMode="auto">
          <a:xfrm>
            <a:off x="5852161" y="4723576"/>
            <a:ext cx="6043416" cy="32339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AU" altLang="en-US" sz="5973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107824" y="7401371"/>
            <a:ext cx="5852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Dorsal horn</a:t>
            </a:r>
            <a:endParaRPr lang="en-US" sz="2800" b="1" i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11054080" y="5635413"/>
            <a:ext cx="0" cy="1228231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V="1">
            <a:off x="7261014" y="6249528"/>
            <a:ext cx="3359573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191503" name="Rectangle 15"/>
          <p:cNvSpPr>
            <a:spLocks noRot="1" noChangeArrowheads="1"/>
          </p:cNvSpPr>
          <p:nvPr/>
        </p:nvSpPr>
        <p:spPr bwMode="auto">
          <a:xfrm>
            <a:off x="-42313" y="7846641"/>
            <a:ext cx="13047113" cy="133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omic Sans MS" panose="030F0702030302020204" pitchFamily="66" charset="0"/>
              </a:rPr>
              <a:t>Makes </a:t>
            </a:r>
            <a:r>
              <a:rPr lang="en-US" altLang="en-US" sz="3200" dirty="0">
                <a:latin typeface="Comic Sans MS" panose="030F0702030302020204" pitchFamily="66" charset="0"/>
              </a:rPr>
              <a:t>sense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for </a:t>
            </a:r>
            <a:r>
              <a:rPr lang="en-US" altLang="en-US" sz="3200" dirty="0">
                <a:latin typeface="Comic Sans MS" panose="030F0702030302020204" pitchFamily="66" charset="0"/>
              </a:rPr>
              <a:t>‘alarm’ to ‘ring’ louder so we don’t ignore it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...</a:t>
            </a:r>
          </a:p>
          <a:p>
            <a:pPr algn="ctr" eaLnBrk="1" hangingPunct="1"/>
            <a:r>
              <a:rPr lang="en-US" altLang="en-US" sz="3200" dirty="0" smtClean="0">
                <a:latin typeface="Comic Sans MS" panose="030F0702030302020204" pitchFamily="66" charset="0"/>
              </a:rPr>
              <a:t>Smoke detector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46368" y="2630781"/>
            <a:ext cx="12122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200" b="1" i="1" dirty="0" smtClean="0">
                <a:latin typeface="Comic Sans MS" panose="030F0702030302020204" pitchFamily="66" charset="0"/>
              </a:rPr>
              <a:t>‘Increased nociceptive output for a given nociceptive input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’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536227" y="6502152"/>
            <a:ext cx="5641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800" dirty="0"/>
              <a:t>1  1  1  1  1  1  1  1  1  1  1  1 </a:t>
            </a:r>
            <a:r>
              <a:rPr lang="en-US" altLang="en-US" sz="2800" dirty="0" smtClean="0"/>
              <a:t> 1</a:t>
            </a:r>
            <a:r>
              <a:rPr lang="en-US" altLang="en-US" sz="2800" b="1" dirty="0" smtClean="0"/>
              <a:t>  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3Hz </a:t>
            </a:r>
            <a:endParaRPr lang="en-US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-827950" y="3598886"/>
            <a:ext cx="81415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200" dirty="0">
                <a:latin typeface="Comic Sans MS" panose="030F0702030302020204" pitchFamily="66" charset="0"/>
              </a:rPr>
              <a:t>A true amplifier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effect</a:t>
            </a:r>
          </a:p>
          <a:p>
            <a:endParaRPr lang="en-US" altLang="en-US" sz="3200" dirty="0">
              <a:latin typeface="Comic Sans MS" panose="030F0702030302020204" pitchFamily="66" charset="0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</a:rPr>
              <a:t>‘Wind-up’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1820712" y="6249528"/>
            <a:ext cx="4364098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6184811" y="5671537"/>
            <a:ext cx="0" cy="1228231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851153" y="5452752"/>
            <a:ext cx="1433688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44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NMDA</a:t>
            </a:r>
            <a:endParaRPr lang="en-US" altLang="en-US" sz="284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414941" y="5550846"/>
            <a:ext cx="122567" cy="5376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 flipH="1">
            <a:off x="6547163" y="5737736"/>
            <a:ext cx="142279" cy="537630"/>
          </a:xfrm>
          <a:prstGeom prst="rect">
            <a:avLst/>
          </a:prstGeom>
        </p:spPr>
      </p:pic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965918" y="3458644"/>
            <a:ext cx="81415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800" dirty="0" smtClean="0">
                <a:latin typeface="Comic Sans MS" panose="030F0702030302020204" pitchFamily="66" charset="0"/>
              </a:rPr>
              <a:t>Capacitance effect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pain signal ‘memory’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endParaRPr lang="en-US" alt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749496" y="4480488"/>
            <a:ext cx="1046628" cy="98989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7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91503" grpId="0"/>
      <p:bldP spid="12305" grpId="0"/>
      <p:bldP spid="15378" grpId="0"/>
      <p:bldP spid="22" grpId="0"/>
      <p:bldP spid="25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0130" y="575522"/>
            <a:ext cx="12250702" cy="13185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689" dirty="0" smtClean="0">
                <a:latin typeface="Comic Sans MS" panose="030F0702030302020204" pitchFamily="66" charset="0"/>
                <a:ea typeface="ＭＳ Ｐゴシック" pitchFamily="34" charset="-128"/>
              </a:rPr>
              <a:t>Dorsal horn</a:t>
            </a:r>
            <a:br>
              <a:rPr lang="en-AU" sz="5689" dirty="0" smtClean="0">
                <a:latin typeface="Comic Sans MS" panose="030F0702030302020204" pitchFamily="66" charset="0"/>
                <a:ea typeface="ＭＳ Ｐゴシック" pitchFamily="34" charset="-128"/>
              </a:rPr>
            </a:br>
            <a:r>
              <a:rPr lang="en-AU" sz="3100" dirty="0" smtClean="0">
                <a:latin typeface="Comic Sans MS" panose="030F0702030302020204" pitchFamily="66" charset="0"/>
                <a:ea typeface="ＭＳ Ｐゴシック" pitchFamily="34" charset="-128"/>
              </a:rPr>
              <a:t>Nociceptive signal processing (modulation)</a:t>
            </a:r>
            <a:endParaRPr lang="en-AU" sz="31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16387" name="Picture 22" descr="neuropathic pain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69169" y="2208305"/>
            <a:ext cx="9832623" cy="5931182"/>
          </a:xfrm>
          <a:noFill/>
        </p:spPr>
      </p:pic>
    </p:spTree>
    <p:extLst>
      <p:ext uri="{BB962C8B-B14F-4D97-AF65-F5344CB8AC3E}">
        <p14:creationId xmlns:p14="http://schemas.microsoft.com/office/powerpoint/2010/main" val="60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5336" y="535277"/>
            <a:ext cx="11968721" cy="16256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Nociceptive pathways </a:t>
            </a:r>
            <a:br>
              <a:rPr lang="en-US" altLang="en-US" sz="6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n-US" altLang="en-U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 flipV="1">
            <a:off x="2912300" y="6116798"/>
            <a:ext cx="7285247" cy="1917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 flipV="1">
            <a:off x="6045359" y="5093735"/>
            <a:ext cx="0" cy="10250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5973"/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5386647" y="3866228"/>
            <a:ext cx="1225094" cy="12846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973" b="1" dirty="0">
                <a:solidFill>
                  <a:schemeClr val="bg2"/>
                </a:solidFill>
              </a:rPr>
              <a:t>DRG</a:t>
            </a:r>
          </a:p>
        </p:txBody>
      </p:sp>
      <p:sp>
        <p:nvSpPr>
          <p:cNvPr id="178190" name="AutoShape 14"/>
          <p:cNvSpPr>
            <a:spLocks noChangeArrowheads="1"/>
          </p:cNvSpPr>
          <p:nvPr/>
        </p:nvSpPr>
        <p:spPr bwMode="auto">
          <a:xfrm rot="16200000">
            <a:off x="10071021" y="5348834"/>
            <a:ext cx="1185670" cy="125294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5973"/>
          </a:p>
        </p:txBody>
      </p:sp>
      <p:pic>
        <p:nvPicPr>
          <p:cNvPr id="178193" name="Picture 17" descr="neuropathic pai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175" y="5531037"/>
            <a:ext cx="1234882" cy="10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5348208" y="7445601"/>
            <a:ext cx="2877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transmission</a:t>
            </a:r>
            <a:endParaRPr lang="en-US" alt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709849" y="7444494"/>
            <a:ext cx="34069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transduction</a:t>
            </a:r>
            <a:endParaRPr lang="en-US" alt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9418162" y="7500174"/>
            <a:ext cx="2491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modulation</a:t>
            </a:r>
            <a:endParaRPr lang="en-US" alt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6079" y="3333530"/>
            <a:ext cx="3134526" cy="389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031" y="5287181"/>
            <a:ext cx="676715" cy="132904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3" name="Straight Arrow Connector 22"/>
          <p:cNvCxnSpPr/>
          <p:nvPr/>
        </p:nvCxnSpPr>
        <p:spPr>
          <a:xfrm flipV="1">
            <a:off x="11430573" y="3066246"/>
            <a:ext cx="0" cy="2885456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43</a:t>
            </a:fld>
            <a:endParaRPr lang="en-US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9991718" y="2544268"/>
            <a:ext cx="2877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transmission</a:t>
            </a:r>
            <a:endParaRPr lang="en-US" alt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9819613" y="8218940"/>
            <a:ext cx="1848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Dorsal horn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809815" y="3608168"/>
            <a:ext cx="9054" cy="1800814"/>
          </a:xfrm>
          <a:prstGeom prst="straightConnector1">
            <a:avLst/>
          </a:prstGeom>
          <a:ln w="920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59694" y="7797232"/>
            <a:ext cx="787961" cy="22983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35124" y="7795760"/>
            <a:ext cx="787961" cy="22983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23204" y="3147146"/>
            <a:ext cx="3344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Descending </a:t>
            </a:r>
            <a:r>
              <a:rPr lang="en-US" alt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inhibition</a:t>
            </a:r>
          </a:p>
          <a:p>
            <a:r>
              <a:rPr lang="en-US" alt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‘signal inhibition’</a:t>
            </a:r>
            <a:endParaRPr lang="en-US" alt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35505" y="6736449"/>
            <a:ext cx="3148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Central sensitization</a:t>
            </a:r>
          </a:p>
          <a:p>
            <a:r>
              <a:rPr lang="en-US" alt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‘signal amplification’</a:t>
            </a:r>
            <a:endParaRPr lang="en-US" alt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1540" y="6260082"/>
            <a:ext cx="218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l-GR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δ</a:t>
            </a:r>
            <a:r>
              <a:rPr lang="en-AU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&amp; </a:t>
            </a:r>
            <a:r>
              <a:rPr lang="en-AU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AU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fibres</a:t>
            </a:r>
            <a:endParaRPr lang="en-US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259" y="663017"/>
            <a:ext cx="12749670" cy="1625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AU" altLang="en-US" sz="5689" dirty="0" smtClean="0">
                <a:latin typeface="Arial Narrow" panose="020B0606020202030204" pitchFamily="34" charset="0"/>
              </a:rPr>
              <a:t>             </a:t>
            </a:r>
            <a:r>
              <a:rPr lang="en-AU" altLang="en-US" sz="6000" dirty="0" smtClean="0">
                <a:latin typeface="Comic Sans MS" panose="030F0702030302020204" pitchFamily="66" charset="0"/>
              </a:rPr>
              <a:t/>
            </a:r>
            <a:br>
              <a:rPr lang="en-AU" altLang="en-US" sz="6000" dirty="0" smtClean="0">
                <a:latin typeface="Comic Sans MS" panose="030F0702030302020204" pitchFamily="66" charset="0"/>
              </a:rPr>
            </a:br>
            <a:r>
              <a:rPr lang="en-AU" altLang="en-US" sz="6000" dirty="0" smtClean="0">
                <a:latin typeface="Comic Sans MS" panose="030F0702030302020204" pitchFamily="66" charset="0"/>
              </a:rPr>
              <a:t> Diffuse Noxious Inhibitory Control</a:t>
            </a:r>
            <a:br>
              <a:rPr lang="en-AU" altLang="en-US" sz="6000" dirty="0" smtClean="0">
                <a:latin typeface="Comic Sans MS" panose="030F0702030302020204" pitchFamily="66" charset="0"/>
              </a:rPr>
            </a:br>
            <a:r>
              <a:rPr lang="en-AU" altLang="en-US" sz="3100" dirty="0" smtClean="0">
                <a:latin typeface="Comic Sans MS" panose="030F0702030302020204" pitchFamily="66" charset="0"/>
              </a:rPr>
              <a:t>Conditioned Pain Modulation</a:t>
            </a:r>
            <a:br>
              <a:rPr lang="en-AU" altLang="en-US" sz="3100" dirty="0" smtClean="0">
                <a:latin typeface="Comic Sans MS" panose="030F0702030302020204" pitchFamily="66" charset="0"/>
              </a:rPr>
            </a:br>
            <a:r>
              <a:rPr lang="en-AU" altLang="en-US" sz="3100" dirty="0">
                <a:latin typeface="Comic Sans MS" panose="030F0702030302020204" pitchFamily="66" charset="0"/>
              </a:rPr>
              <a:t>D</a:t>
            </a:r>
            <a:r>
              <a:rPr lang="en-AU" altLang="en-US" sz="3100" dirty="0" smtClean="0">
                <a:latin typeface="Comic Sans MS" panose="030F0702030302020204" pitchFamily="66" charset="0"/>
              </a:rPr>
              <a:t>escending nociceptive inhibitory system</a:t>
            </a:r>
            <a:endParaRPr lang="en-AU" altLang="en-US" sz="3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7802" y="2621445"/>
                <a:ext cx="7539412" cy="8240036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5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altLang="en-US" sz="35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Pain damping system</a:t>
                </a:r>
                <a:endParaRPr lang="en-AU" altLang="en-US" sz="3500" i="1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en-US" sz="3200" dirty="0" smtClean="0">
                    <a:latin typeface="Comic Sans MS" panose="030F0702030302020204" pitchFamily="66" charset="0"/>
                  </a:rPr>
                  <a:t> nociceptive signals in dorsal horn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Inhibitory neurotransmitters</a:t>
                </a:r>
              </a:p>
              <a:p>
                <a:pPr marL="0" indent="0">
                  <a:buNone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   -</a:t>
                </a:r>
                <a:r>
                  <a:rPr lang="en-US" altLang="en-US" sz="3200" b="1" dirty="0" smtClean="0">
                    <a:latin typeface="Comic Sans MS" panose="030F0702030302020204" pitchFamily="66" charset="0"/>
                  </a:rPr>
                  <a:t>noradrenaline </a:t>
                </a:r>
                <a:r>
                  <a:rPr lang="en-US" altLang="en-US" sz="2200" dirty="0" smtClean="0">
                    <a:latin typeface="Comic Sans MS" panose="030F0702030302020204" pitchFamily="66" charset="0"/>
                  </a:rPr>
                  <a:t>(the most important) </a:t>
                </a:r>
                <a:endParaRPr lang="en-US" altLang="en-US" sz="22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en-US" sz="32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3200" dirty="0" smtClean="0">
                    <a:latin typeface="Comic Sans MS" panose="030F0702030302020204" pitchFamily="66" charset="0"/>
                  </a:rPr>
                  <a:t>   -serotonin</a:t>
                </a:r>
                <a:endParaRPr lang="en-US" altLang="en-US" sz="32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   -endorphins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DNIC allows us to sit on our bottoms</a:t>
                </a:r>
              </a:p>
              <a:p>
                <a:pPr marL="0" indent="0">
                  <a:buNone/>
                </a:pPr>
                <a:r>
                  <a:rPr lang="en-US" altLang="en-US" sz="32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3200" dirty="0" smtClean="0">
                    <a:latin typeface="Comic Sans MS" panose="030F0702030302020204" pitchFamily="66" charset="0"/>
                  </a:rPr>
                  <a:t>   </a:t>
                </a:r>
                <a:r>
                  <a:rPr lang="en-US" altLang="en-US" sz="2000" dirty="0" smtClean="0">
                    <a:latin typeface="Comic Sans MS" panose="030F0702030302020204" pitchFamily="66" charset="0"/>
                  </a:rPr>
                  <a:t>- 45 kg/cm</a:t>
                </a:r>
                <a:r>
                  <a:rPr lang="en-US" altLang="en-US" sz="2000" baseline="30000" dirty="0" smtClean="0">
                    <a:latin typeface="Comic Sans MS" panose="030F0702030302020204" pitchFamily="66" charset="0"/>
                  </a:rPr>
                  <a:t>2 </a:t>
                </a:r>
                <a:r>
                  <a:rPr lang="en-US" altLang="en-US" sz="2000" dirty="0" smtClean="0">
                    <a:latin typeface="Comic Sans MS" panose="030F0702030302020204" pitchFamily="66" charset="0"/>
                  </a:rPr>
                  <a:t>pressure on our </a:t>
                </a:r>
                <a:r>
                  <a:rPr lang="en-US" altLang="en-US" sz="2000" dirty="0" err="1" smtClean="0">
                    <a:latin typeface="Comic Sans MS" panose="030F0702030302020204" pitchFamily="66" charset="0"/>
                  </a:rPr>
                  <a:t>ischiums</a:t>
                </a:r>
                <a:r>
                  <a:rPr lang="en-US" altLang="en-US" sz="2000" dirty="0" smtClean="0">
                    <a:latin typeface="Comic Sans MS" panose="030F0702030302020204" pitchFamily="66" charset="0"/>
                  </a:rPr>
                  <a:t> when we sit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Placebo, TCAs, SNRIs, tramadol, </a:t>
                </a:r>
                <a:r>
                  <a:rPr lang="en-US" altLang="en-US" sz="3200" dirty="0" err="1" smtClean="0">
                    <a:latin typeface="Comic Sans MS" panose="030F0702030302020204" pitchFamily="66" charset="0"/>
                  </a:rPr>
                  <a:t>tapentadol</a:t>
                </a:r>
                <a:endParaRPr lang="en-US" altLang="en-US" sz="3200" dirty="0" smtClean="0">
                  <a:latin typeface="Comic Sans MS" panose="030F0702030302020204" pitchFamily="66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Acupuncture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200" dirty="0" smtClean="0">
                    <a:latin typeface="Comic Sans MS" panose="030F0702030302020204" pitchFamily="66" charset="0"/>
                  </a:rPr>
                  <a:t> DNIC allows us to escape danger…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altLang="en-US" sz="3300" dirty="0" smtClean="0">
                  <a:latin typeface="Comic Sans MS" panose="030F0702030302020204" pitchFamily="66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3413" dirty="0">
                  <a:latin typeface="Comic Sans MS" panose="030F0702030302020204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3413" i="1" dirty="0" smtClean="0">
                    <a:latin typeface="Arial" panose="020B0604020202020204" pitchFamily="34" charset="0"/>
                  </a:rPr>
                  <a:t>    </a:t>
                </a:r>
                <a:endParaRPr lang="en-US" altLang="en-US" sz="3413" i="1" dirty="0"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AU" altLang="en-US" sz="3413" dirty="0"/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7802" y="2621445"/>
                <a:ext cx="7539412" cy="8240036"/>
              </a:xfrm>
              <a:blipFill rotWithShape="0">
                <a:blip r:embed="rId3"/>
                <a:stretch>
                  <a:fillRect l="-2829" t="-19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4" descr="neuropathic pain 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4" y="2409971"/>
            <a:ext cx="5157585" cy="644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9411239" y="3543000"/>
            <a:ext cx="614116" cy="245646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AU" altLang="en-US" sz="5973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50534" y="-486450"/>
            <a:ext cx="10728960" cy="20632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Spinal </a:t>
            </a: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pain</a:t>
            </a:r>
            <a:endParaRPr lang="en-A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19816" y="973046"/>
            <a:ext cx="11790397" cy="789228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AU" altLang="en-US" sz="38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AU" altLang="en-US" sz="2800" dirty="0">
                <a:latin typeface="Comic Sans MS" panose="030F0702030302020204" pitchFamily="66" charset="0"/>
              </a:rPr>
              <a:t>                                 </a:t>
            </a: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    Non </a:t>
            </a:r>
            <a:r>
              <a:rPr lang="en-AU" altLang="en-US" sz="2800" dirty="0">
                <a:latin typeface="Comic Sans MS" panose="030F0702030302020204" pitchFamily="66" charset="0"/>
              </a:rPr>
              <a:t>specific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in </a:t>
            </a:r>
            <a:r>
              <a:rPr lang="en-AU" altLang="en-US" sz="2800" dirty="0">
                <a:latin typeface="Comic Sans MS" panose="030F0702030302020204" pitchFamily="66" charset="0"/>
              </a:rPr>
              <a:t>90%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(no pain generator is identified)</a:t>
            </a:r>
            <a:endParaRPr lang="en-AU" altLang="en-US" sz="2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altLang="en-US" sz="2800" dirty="0">
                <a:latin typeface="Comic Sans MS" panose="030F0702030302020204" pitchFamily="66" charset="0"/>
              </a:rPr>
              <a:t>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                         </a:t>
            </a:r>
            <a:r>
              <a:rPr lang="en-AU" altLang="en-US" sz="3500" b="1" dirty="0" smtClean="0">
                <a:latin typeface="Comic Sans MS" panose="030F0702030302020204" pitchFamily="66" charset="0"/>
              </a:rPr>
              <a:t>CLBP             Neck </a:t>
            </a:r>
            <a:r>
              <a:rPr lang="en-AU" altLang="en-US" sz="3500" b="1" dirty="0">
                <a:latin typeface="Comic Sans MS" panose="030F0702030302020204" pitchFamily="66" charset="0"/>
              </a:rPr>
              <a:t>pain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3500" dirty="0">
                <a:latin typeface="Comic Sans MS" panose="030F0702030302020204" pitchFamily="66" charset="0"/>
              </a:rPr>
              <a:t>     </a:t>
            </a:r>
            <a:r>
              <a:rPr lang="en-AU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TINT (red flags)         5%            </a:t>
            </a:r>
            <a:r>
              <a:rPr lang="en-AU" altLang="en-US" sz="3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</a:t>
            </a:r>
            <a:r>
              <a:rPr lang="en-AU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5%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3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AU" alt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Tumour, Infection/Inflammation, Neurological, Trauma</a:t>
            </a:r>
          </a:p>
          <a:p>
            <a:pPr eaLnBrk="1" hangingPunct="1">
              <a:lnSpc>
                <a:spcPct val="90000"/>
              </a:lnSpc>
            </a:pPr>
            <a:endParaRPr lang="en-AU" altLang="en-US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en-US" sz="3500" dirty="0">
                <a:latin typeface="Comic Sans MS" panose="030F0702030302020204" pitchFamily="66" charset="0"/>
              </a:rPr>
              <a:t>     Disc                        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40</a:t>
            </a:r>
            <a:r>
              <a:rPr lang="en-AU" altLang="en-US" sz="3500" dirty="0">
                <a:latin typeface="Comic Sans MS" panose="030F0702030302020204" pitchFamily="66" charset="0"/>
              </a:rPr>
              <a:t>%                  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 20</a:t>
            </a:r>
            <a:r>
              <a:rPr lang="en-AU" altLang="en-US" sz="3500" dirty="0">
                <a:latin typeface="Comic Sans MS" panose="030F0702030302020204" pitchFamily="66" charset="0"/>
              </a:rPr>
              <a:t>%</a:t>
            </a:r>
          </a:p>
          <a:p>
            <a:pPr eaLnBrk="1" hangingPunct="1">
              <a:lnSpc>
                <a:spcPct val="90000"/>
              </a:lnSpc>
            </a:pPr>
            <a:endParaRPr lang="en-AU" altLang="en-US" sz="35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en-US" sz="3500" dirty="0">
                <a:latin typeface="Comic Sans MS" panose="030F0702030302020204" pitchFamily="66" charset="0"/>
              </a:rPr>
              <a:t>     Facet                     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 20</a:t>
            </a:r>
            <a:r>
              <a:rPr lang="en-AU" altLang="en-US" sz="3500" dirty="0">
                <a:latin typeface="Comic Sans MS" panose="030F0702030302020204" pitchFamily="66" charset="0"/>
              </a:rPr>
              <a:t>%                  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 40</a:t>
            </a:r>
            <a:r>
              <a:rPr lang="en-AU" altLang="en-US" sz="3500" dirty="0">
                <a:latin typeface="Comic Sans MS" panose="030F0702030302020204" pitchFamily="66" charset="0"/>
              </a:rPr>
              <a:t>%</a:t>
            </a:r>
          </a:p>
          <a:p>
            <a:pPr eaLnBrk="1" hangingPunct="1">
              <a:lnSpc>
                <a:spcPct val="90000"/>
              </a:lnSpc>
            </a:pPr>
            <a:endParaRPr lang="en-AU" altLang="en-US" sz="35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en-US" sz="3500" dirty="0">
                <a:latin typeface="Comic Sans MS" panose="030F0702030302020204" pitchFamily="66" charset="0"/>
              </a:rPr>
              <a:t>    </a:t>
            </a:r>
            <a:r>
              <a:rPr lang="en-AU" altLang="en-US" sz="3500" dirty="0" smtClean="0">
                <a:latin typeface="Comic Sans MS" panose="030F0702030302020204" pitchFamily="66" charset="0"/>
              </a:rPr>
              <a:t> Radiculopathy             10%                      10%</a:t>
            </a:r>
            <a:endParaRPr lang="en-AU" altLang="en-US" sz="35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C:\Users\ericv\AppData\Local\Microsoft\Windows\Temporary Internet Files\Content.IE5\PS481UAF\MC9004347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928">
            <a:off x="10673941" y="2043622"/>
            <a:ext cx="212682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i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28" y="7718183"/>
            <a:ext cx="1700390" cy="157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ericv\Desktop\MEDIUM_12178_2007_9009_Fig3_HTM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45" y="4313137"/>
            <a:ext cx="1928706" cy="14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884" y="5874098"/>
            <a:ext cx="1729628" cy="1445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3139" y="349773"/>
            <a:ext cx="11542268" cy="20632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Discogenic</a:t>
            </a: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spinal pain </a:t>
            </a:r>
            <a:b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A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343746" y="2565246"/>
            <a:ext cx="12661054" cy="6760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sz="3982" dirty="0" smtClean="0">
                <a:latin typeface="Comic Sans MS" panose="030F0702030302020204" pitchFamily="66" charset="0"/>
              </a:rPr>
              <a:t> </a:t>
            </a:r>
            <a:r>
              <a:rPr lang="en-A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40% </a:t>
            </a: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CLBP, 20</a:t>
            </a:r>
            <a:r>
              <a:rPr lang="en-A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% </a:t>
            </a: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neck pain</a:t>
            </a:r>
          </a:p>
          <a:p>
            <a:pPr marL="0" indent="0">
              <a:buNone/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AU" altLang="en-US" sz="3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Annular </a:t>
            </a:r>
            <a:r>
              <a:rPr lang="en-AU" altLang="en-US" sz="3200" dirty="0">
                <a:latin typeface="Comic Sans MS" panose="030F0702030302020204" pitchFamily="66" charset="0"/>
              </a:rPr>
              <a:t>disruption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MRI</a:t>
            </a:r>
            <a:r>
              <a:rPr lang="en-AU" altLang="en-US" sz="3200" dirty="0">
                <a:latin typeface="Comic Sans MS" panose="030F0702030302020204" pitchFamily="66" charset="0"/>
              </a:rPr>
              <a:t>, discography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Can’t </a:t>
            </a:r>
            <a:r>
              <a:rPr lang="en-AU" altLang="en-US" sz="3200" dirty="0">
                <a:latin typeface="Comic Sans MS" panose="030F0702030302020204" pitchFamily="66" charset="0"/>
              </a:rPr>
              <a:t>do much about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it: ‘</a:t>
            </a:r>
            <a:r>
              <a:rPr lang="en-AU" altLang="en-US" sz="3200" dirty="0">
                <a:latin typeface="Comic Sans MS" panose="030F0702030302020204" pitchFamily="66" charset="0"/>
              </a:rPr>
              <a:t>Blocks’ don’t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work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Spinal </a:t>
            </a:r>
            <a:r>
              <a:rPr lang="en-AU" altLang="en-US" sz="3200" dirty="0">
                <a:latin typeface="Comic Sans MS" panose="030F0702030302020204" pitchFamily="66" charset="0"/>
              </a:rPr>
              <a:t>fusion: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5 </a:t>
            </a:r>
            <a:r>
              <a:rPr lang="en-AU" altLang="en-US" sz="3200" dirty="0">
                <a:latin typeface="Comic Sans MS" panose="030F0702030302020204" pitchFamily="66" charset="0"/>
              </a:rPr>
              <a:t>years, no difference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c/w usual care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500" dirty="0">
              <a:latin typeface="Comic Sans MS" panose="030F0702030302020204" pitchFamily="66" charset="0"/>
            </a:endParaRPr>
          </a:p>
        </p:txBody>
      </p:sp>
      <p:pic>
        <p:nvPicPr>
          <p:cNvPr id="179205" name="Picture 5" descr="C:\Users\ericv\Desktop\MEDIUM_12178_2007_9009_Fig3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54" y="3448473"/>
            <a:ext cx="3122506" cy="236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6" name="Picture 6" descr="C:\Users\ericv\Desktop\S%20Andrews%20-%20massive%20annular%20t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77" y="2025748"/>
            <a:ext cx="3739124" cy="479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40458" y="0"/>
            <a:ext cx="10728960" cy="20632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Lumbar facet joints </a:t>
            </a:r>
            <a:b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Injections &amp; ‘</a:t>
            </a:r>
            <a:r>
              <a:rPr lang="en-AU" sz="5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rhizotomies</a:t>
            </a:r>
            <a:r>
              <a:rPr lang="en-AU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endParaRPr lang="en-A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164993" y="2714132"/>
            <a:ext cx="12335087" cy="65949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CLBP: 20-40%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FJI’s don’t work well (NNT </a:t>
            </a:r>
            <a:r>
              <a:rPr lang="en-AU" altLang="en-US" sz="3200" dirty="0">
                <a:latin typeface="Comic Sans MS" panose="030F0702030302020204" pitchFamily="66" charset="0"/>
              </a:rPr>
              <a:t>=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10)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A bit better if &gt;60 (NNT = 4)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Ignore imaging: just choose </a:t>
            </a:r>
            <a:r>
              <a:rPr lang="en-AU" altLang="en-US" sz="3200" dirty="0">
                <a:latin typeface="Comic Sans MS" panose="030F0702030302020204" pitchFamily="66" charset="0"/>
              </a:rPr>
              <a:t>L4/5 &amp;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L5/S1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Good FJI response  </a:t>
            </a:r>
            <a:r>
              <a:rPr lang="en-AU" altLang="en-US" sz="3200" dirty="0">
                <a:latin typeface="Comic Sans MS" panose="030F0702030302020204" pitchFamily="66" charset="0"/>
              </a:rPr>
              <a:t>→  RF facet </a:t>
            </a:r>
            <a:r>
              <a:rPr lang="en-AU" altLang="en-US" sz="3200" dirty="0" err="1" smtClean="0">
                <a:latin typeface="Comic Sans MS" panose="030F0702030302020204" pitchFamily="66" charset="0"/>
              </a:rPr>
              <a:t>neurotomies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 </a:t>
            </a:r>
            <a:r>
              <a:rPr lang="en-AU" altLang="en-US" sz="3200" dirty="0">
                <a:latin typeface="Comic Sans MS" panose="030F0702030302020204" pitchFamily="66" charset="0"/>
              </a:rPr>
              <a:t>(‘</a:t>
            </a:r>
            <a:r>
              <a:rPr lang="en-AU" altLang="en-US" sz="3200" dirty="0" err="1" smtClean="0">
                <a:latin typeface="Comic Sans MS" panose="030F0702030302020204" pitchFamily="66" charset="0"/>
              </a:rPr>
              <a:t>rhizotomies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’)</a:t>
            </a:r>
            <a:endParaRPr lang="en-AU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24" name="Picture 5" descr="facetjoint_in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97" y="4927598"/>
            <a:ext cx="3420373" cy="31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37" y="2282334"/>
            <a:ext cx="2649095" cy="22134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319756" y="0"/>
            <a:ext cx="13324556" cy="1989102"/>
          </a:xfrm>
        </p:spPr>
        <p:txBody>
          <a:bodyPr>
            <a:normAutofit/>
          </a:bodyPr>
          <a:lstStyle/>
          <a:p>
            <a:pPr marL="688612" algn="ctr">
              <a:defRPr/>
            </a:pPr>
            <a:r>
              <a:rPr lang="en-US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RF medial branch </a:t>
            </a:r>
            <a:r>
              <a:rPr lang="en-US" sz="54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neurotomies</a:t>
            </a:r>
            <a:r>
              <a:rPr lang="en-US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 (</a:t>
            </a:r>
            <a:r>
              <a:rPr lang="en-US" sz="54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rhizotomies</a:t>
            </a:r>
            <a:r>
              <a:rPr lang="en-US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1470661" y="2308860"/>
            <a:ext cx="9708444" cy="923330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marL="624221" indent="-455161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latin typeface="Comic Sans MS" panose="030F0702030302020204" pitchFamily="66" charset="0"/>
                <a:cs typeface="Arial" pitchFamily="34" charset="0"/>
              </a:rPr>
              <a:t>NNT= 4</a:t>
            </a:r>
          </a:p>
        </p:txBody>
      </p:sp>
      <p:pic>
        <p:nvPicPr>
          <p:cNvPr id="31748" name="Picture 5" descr="rhizotomy_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58" y="3818185"/>
            <a:ext cx="5120640" cy="46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lumbar_facet_arthritis_surgery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1" y="3551948"/>
            <a:ext cx="4711983" cy="45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69606" y="64639"/>
            <a:ext cx="12749494" cy="1989102"/>
          </a:xfrm>
        </p:spPr>
        <p:txBody>
          <a:bodyPr>
            <a:noAutofit/>
          </a:bodyPr>
          <a:lstStyle/>
          <a:p>
            <a:pPr marL="688612">
              <a:defRPr/>
            </a:pPr>
            <a:r>
              <a:rPr lang="en-US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endParaRPr lang="en-US" sz="5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5841"/>
            <a:ext cx="12029440" cy="6436925"/>
          </a:xfrm>
        </p:spPr>
        <p:txBody>
          <a:bodyPr/>
          <a:lstStyle/>
          <a:p>
            <a:pPr marL="636683" indent="-544117"/>
            <a:endParaRPr lang="en-US" altLang="en-US" sz="3698" dirty="0">
              <a:latin typeface="Arial" panose="020B0604020202020204" pitchFamily="34" charset="0"/>
            </a:endParaRPr>
          </a:p>
          <a:p>
            <a:pPr marL="636683" indent="-544117">
              <a:buNone/>
            </a:pPr>
            <a:endParaRPr lang="en-US" altLang="en-US" sz="4267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marL="636683" indent="-544117">
              <a:buNone/>
            </a:pPr>
            <a:endParaRPr lang="en-US" altLang="en-US" sz="4267" dirty="0">
              <a:latin typeface="Arial" panose="020B0604020202020204" pitchFamily="34" charset="0"/>
            </a:endParaRPr>
          </a:p>
          <a:p>
            <a:pPr marL="636683" indent="-544117">
              <a:buNone/>
            </a:pPr>
            <a:endParaRPr lang="en-US" altLang="en-US" sz="3698" dirty="0">
              <a:latin typeface="Arial" panose="020B0604020202020204" pitchFamily="34" charset="0"/>
            </a:endParaRPr>
          </a:p>
          <a:p>
            <a:pPr marL="636683" indent="-544117"/>
            <a:endParaRPr lang="en-US" altLang="en-US" sz="3698" dirty="0">
              <a:latin typeface="Arial" panose="020B0604020202020204" pitchFamily="34" charset="0"/>
            </a:endParaRPr>
          </a:p>
          <a:p>
            <a:pPr marL="636683" indent="-544117"/>
            <a:endParaRPr lang="en-US" altLang="en-US" sz="4267" dirty="0">
              <a:latin typeface="Arial" panose="020B0604020202020204" pitchFamily="34" charset="0"/>
            </a:endParaRPr>
          </a:p>
        </p:txBody>
      </p:sp>
      <p:pic>
        <p:nvPicPr>
          <p:cNvPr id="32772" name="Picture 6" descr="di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0" y="3418131"/>
            <a:ext cx="5016782" cy="54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C:\Users\ericv\Desktop\figuur%20i.9-5_300x3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50" y="3418131"/>
            <a:ext cx="5497690" cy="54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7645" y="2556310"/>
            <a:ext cx="563262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NNT= 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7156" y="2450302"/>
            <a:ext cx="7219280" cy="967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689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en-US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Never in the neck!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1047" y="605478"/>
            <a:ext cx="92191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Radicular leg pain </a:t>
            </a:r>
          </a:p>
          <a:p>
            <a:r>
              <a:rPr lang="en-AU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Transforaminal</a:t>
            </a:r>
            <a:r>
              <a:rPr lang="en-A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epidural steroid injection</a:t>
            </a:r>
          </a:p>
          <a:p>
            <a:r>
              <a:rPr lang="en-AU" sz="3200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</a:t>
            </a:r>
            <a:r>
              <a:rPr lang="en-AU" sz="32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nerve root sleeve!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AU" altLang="en-US" sz="5689" dirty="0">
                <a:latin typeface="Arial Narrow" panose="020B0606020202030204" pitchFamily="34" charset="0"/>
              </a:rPr>
              <a:t/>
            </a:r>
            <a:br>
              <a:rPr lang="en-AU" altLang="en-US" sz="5689" dirty="0">
                <a:latin typeface="Arial Narrow" panose="020B0606020202030204" pitchFamily="34" charset="0"/>
              </a:rPr>
            </a:br>
            <a:r>
              <a:rPr lang="en-AU" altLang="en-US" sz="6000" dirty="0" smtClean="0">
                <a:latin typeface="Comic Sans MS" panose="030F0702030302020204" pitchFamily="66" charset="0"/>
              </a:rPr>
              <a:t>Acute </a:t>
            </a:r>
            <a:r>
              <a:rPr lang="en-AU" altLang="en-US" sz="6000" dirty="0">
                <a:latin typeface="Comic Sans MS" panose="030F0702030302020204" pitchFamily="66" charset="0"/>
              </a:rPr>
              <a:t>Pain</a:t>
            </a:r>
            <a:r>
              <a:rPr lang="en-AU" altLang="en-US" sz="6700" dirty="0">
                <a:latin typeface="Comic Sans MS" panose="030F0702030302020204" pitchFamily="66" charset="0"/>
              </a:rPr>
              <a:t/>
            </a:r>
            <a:br>
              <a:rPr lang="en-AU" altLang="en-US" sz="6700" dirty="0">
                <a:latin typeface="Comic Sans MS" panose="030F0702030302020204" pitchFamily="66" charset="0"/>
              </a:rPr>
            </a:br>
            <a:endParaRPr lang="en-AU" altLang="en-US" sz="6700" dirty="0">
              <a:latin typeface="Comic Sans MS" panose="030F0702030302020204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422" y="3137103"/>
            <a:ext cx="8206103" cy="64369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altLang="en-US" sz="3600" dirty="0">
                <a:latin typeface="Comic Sans MS" panose="030F0702030302020204" pitchFamily="66" charset="0"/>
              </a:rPr>
              <a:t> </a:t>
            </a:r>
            <a:r>
              <a:rPr lang="en-AU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ature’s </a:t>
            </a:r>
            <a:r>
              <a:rPr lang="en-A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tissue-damage ‘alarm’ </a:t>
            </a:r>
            <a:endParaRPr lang="en-AU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Nociceptive &amp; inflammatory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Pain ≈ amount of tissue damage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Pain gets </a:t>
            </a:r>
            <a:r>
              <a:rPr lang="en-AU" altLang="en-US" sz="3200" dirty="0">
                <a:latin typeface="Comic Sans MS" panose="030F0702030302020204" pitchFamily="66" charset="0"/>
              </a:rPr>
              <a:t>better as tissues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heal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Protective &amp; adaptive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Highly preserved in evolution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altLang="en-US" sz="3982" dirty="0">
              <a:latin typeface="Arial Narrow" panose="020B0606020202030204" pitchFamily="34" charset="0"/>
            </a:endParaRPr>
          </a:p>
          <a:p>
            <a:endParaRPr lang="en-AU" altLang="en-US" sz="3982" dirty="0">
              <a:latin typeface="Arial Narrow" panose="020B0606020202030204" pitchFamily="34" charset="0"/>
            </a:endParaRPr>
          </a:p>
          <a:p>
            <a:endParaRPr lang="en-AU" altLang="en-US" dirty="0" smtClean="0">
              <a:effectLst/>
              <a:latin typeface="Arial Narrow" panose="020B0606020202030204" pitchFamily="34" charset="0"/>
            </a:endParaRPr>
          </a:p>
          <a:p>
            <a:endParaRPr lang="en-AU" altLang="en-US" dirty="0" smtClean="0">
              <a:effectLst/>
              <a:latin typeface="Arial Narrow" panose="020B0606020202030204" pitchFamily="34" charset="0"/>
            </a:endParaRPr>
          </a:p>
        </p:txBody>
      </p:sp>
      <p:pic>
        <p:nvPicPr>
          <p:cNvPr id="142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035" y="5504249"/>
            <a:ext cx="2582403" cy="23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 Visser Churack Chair UNDA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9" descr="MCj03115340000[1]"/>
          <p:cNvPicPr>
            <a:picLocks noChangeAspect="1" noChangeArrowheads="1"/>
          </p:cNvPicPr>
          <p:nvPr/>
        </p:nvPicPr>
        <p:blipFill>
          <a:blip r:embed="rId4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2" y="575812"/>
            <a:ext cx="2151663" cy="153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ericv\Desktop\imagesCA1SCNP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10" y="5318666"/>
            <a:ext cx="2130434" cy="318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13811250" cy="86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785" y="1697361"/>
            <a:ext cx="4494213" cy="29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6 -2.39583E-6 L 0.01599 0.132 L 0.031 -2.39583E-6 L 0.04699 0.132 L 0.06299 -2.39583E-6 L 0.078 0.132 L 0.09399 -2.39583E-6 L 0.10901 0.132 L 0.125 -2.39583E-6 L 0.14099 0.132 L 0.156 -2.39583E-6 L 0.17199 0.132 L 0.18701 -2.39583E-6 L 0.203 0.132 L 0.21899 -2.39583E-6 L 0.23401 0.132 L 0.25 -2.39583E-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AU" altLang="en-US" sz="5689" dirty="0">
                <a:latin typeface="Arial Narrow" panose="020B0606020202030204" pitchFamily="34" charset="0"/>
              </a:rPr>
              <a:t/>
            </a:r>
            <a:br>
              <a:rPr lang="en-AU" altLang="en-US" sz="5689" dirty="0">
                <a:latin typeface="Arial Narrow" panose="020B0606020202030204" pitchFamily="34" charset="0"/>
              </a:rPr>
            </a:br>
            <a:r>
              <a:rPr lang="en-AU" altLang="en-US" sz="6000" dirty="0" smtClean="0">
                <a:latin typeface="Comic Sans MS" panose="030F0702030302020204" pitchFamily="66" charset="0"/>
              </a:rPr>
              <a:t>Acute </a:t>
            </a:r>
            <a:r>
              <a:rPr lang="en-AU" altLang="en-US" sz="6000" dirty="0">
                <a:latin typeface="Comic Sans MS" panose="030F0702030302020204" pitchFamily="66" charset="0"/>
              </a:rPr>
              <a:t>Pain</a:t>
            </a:r>
            <a:r>
              <a:rPr lang="en-AU" altLang="en-US" sz="6700" dirty="0">
                <a:latin typeface="Comic Sans MS" panose="030F0702030302020204" pitchFamily="66" charset="0"/>
              </a:rPr>
              <a:t/>
            </a:r>
            <a:br>
              <a:rPr lang="en-AU" altLang="en-US" sz="6700" dirty="0">
                <a:latin typeface="Comic Sans MS" panose="030F0702030302020204" pitchFamily="66" charset="0"/>
              </a:rPr>
            </a:br>
            <a:endParaRPr lang="en-AU" altLang="en-US" sz="6700" dirty="0">
              <a:latin typeface="Comic Sans MS" panose="030F0702030302020204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82" y="2750328"/>
            <a:ext cx="11503402" cy="64369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5</a:t>
            </a:r>
            <a:r>
              <a:rPr lang="en-AU" altLang="en-US" sz="3200" dirty="0">
                <a:latin typeface="Comic Sans MS" panose="030F0702030302020204" pitchFamily="66" charset="0"/>
              </a:rPr>
              <a:t>% of people &gt; 65yoa have severe acute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pain</a:t>
            </a:r>
          </a:p>
          <a:p>
            <a:pPr marL="0" indent="0">
              <a:buNone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-</a:t>
            </a:r>
            <a:r>
              <a:rPr lang="en-AU" altLang="en-US" sz="2800" dirty="0">
                <a:latin typeface="Comic Sans MS" panose="030F0702030302020204" pitchFamily="66" charset="0"/>
              </a:rPr>
              <a:t>trauma (</a:t>
            </a:r>
            <a:r>
              <a:rPr lang="en-AU" altLang="en-US" sz="2800" dirty="0" err="1">
                <a:latin typeface="Comic Sans MS" panose="030F0702030302020204" pitchFamily="66" charset="0"/>
              </a:rPr>
              <a:t>eg</a:t>
            </a:r>
            <a:r>
              <a:rPr lang="en-AU" altLang="en-US" sz="2800" dirty="0">
                <a:latin typeface="Comic Sans MS" panose="030F0702030302020204" pitchFamily="66" charset="0"/>
              </a:rPr>
              <a:t> # NOF)</a:t>
            </a:r>
          </a:p>
          <a:p>
            <a:pPr marL="0" indent="0"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-osteoporotic </a:t>
            </a:r>
            <a:r>
              <a:rPr lang="en-AU" altLang="en-US" sz="2800" dirty="0">
                <a:latin typeface="Comic Sans MS" panose="030F0702030302020204" pitchFamily="66" charset="0"/>
              </a:rPr>
              <a:t>vertebral #    </a:t>
            </a:r>
          </a:p>
          <a:p>
            <a:pPr marL="0" indent="0"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-herpes </a:t>
            </a:r>
            <a:r>
              <a:rPr lang="en-AU" altLang="en-US" sz="2800" dirty="0">
                <a:latin typeface="Comic Sans MS" panose="030F0702030302020204" pitchFamily="66" charset="0"/>
              </a:rPr>
              <a:t>zoster pain</a:t>
            </a:r>
          </a:p>
          <a:p>
            <a:pPr marL="0" indent="0">
              <a:buNone/>
            </a:pPr>
            <a:r>
              <a:rPr lang="en-AU" altLang="en-US" sz="2800" dirty="0">
                <a:latin typeface="Comic Sans MS" panose="030F0702030302020204" pitchFamily="66" charset="0"/>
              </a:rPr>
              <a:t>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-flare </a:t>
            </a:r>
            <a:r>
              <a:rPr lang="en-AU" altLang="en-US" sz="2800" dirty="0">
                <a:latin typeface="Comic Sans MS" panose="030F0702030302020204" pitchFamily="66" charset="0"/>
              </a:rPr>
              <a:t>of arthritis </a:t>
            </a:r>
          </a:p>
          <a:p>
            <a:pPr marL="0" indent="0">
              <a:buNone/>
            </a:pPr>
            <a:r>
              <a:rPr lang="en-AU" altLang="en-US" sz="2800" dirty="0">
                <a:latin typeface="Comic Sans MS" panose="030F0702030302020204" pitchFamily="66" charset="0"/>
              </a:rPr>
              <a:t>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-acute </a:t>
            </a:r>
            <a:r>
              <a:rPr lang="en-AU" altLang="en-US" sz="2800" dirty="0">
                <a:latin typeface="Comic Sans MS" panose="030F0702030302020204" pitchFamily="66" charset="0"/>
              </a:rPr>
              <a:t>ischemic leg pain   </a:t>
            </a: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altLang="en-US" sz="2800" dirty="0">
                <a:latin typeface="Comic Sans MS" panose="030F0702030302020204" pitchFamily="66" charset="0"/>
              </a:rPr>
              <a:t>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-post </a:t>
            </a:r>
            <a:r>
              <a:rPr lang="en-AU" altLang="en-US" sz="2800" dirty="0">
                <a:latin typeface="Comic Sans MS" panose="030F0702030302020204" pitchFamily="66" charset="0"/>
              </a:rPr>
              <a:t>surgical pain </a:t>
            </a:r>
          </a:p>
          <a:p>
            <a:pPr marL="0" indent="0">
              <a:buNone/>
            </a:pPr>
            <a:endParaRPr lang="en-AU" altLang="en-US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Cancer </a:t>
            </a:r>
            <a:r>
              <a:rPr lang="en-AU" altLang="en-US" sz="3200" dirty="0">
                <a:latin typeface="Comic Sans MS" panose="030F0702030302020204" pitchFamily="66" charset="0"/>
              </a:rPr>
              <a:t>pain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altLang="en-US" sz="3982" dirty="0">
              <a:latin typeface="Arial Narrow" panose="020B0606020202030204" pitchFamily="34" charset="0"/>
            </a:endParaRPr>
          </a:p>
          <a:p>
            <a:endParaRPr lang="en-AU" altLang="en-US" sz="3982" dirty="0">
              <a:latin typeface="Arial Narrow" panose="020B0606020202030204" pitchFamily="34" charset="0"/>
            </a:endParaRPr>
          </a:p>
          <a:p>
            <a:endParaRPr lang="en-AU" altLang="en-US" dirty="0" smtClean="0">
              <a:effectLst/>
              <a:latin typeface="Arial Narrow" panose="020B0606020202030204" pitchFamily="34" charset="0"/>
            </a:endParaRPr>
          </a:p>
          <a:p>
            <a:endParaRPr lang="en-AU" altLang="en-US" dirty="0" smtClean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 Visser Churack Chair UNDA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9" descr="MCj03115340000[1]"/>
          <p:cNvPicPr>
            <a:picLocks noChangeAspect="1" noChangeArrowheads="1"/>
          </p:cNvPicPr>
          <p:nvPr/>
        </p:nvPicPr>
        <p:blipFill>
          <a:blip r:embed="rId3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2" y="575812"/>
            <a:ext cx="2151663" cy="153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13811250" cy="86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Picture 5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74" y="3524264"/>
            <a:ext cx="3708763" cy="51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6 -2.39583E-6 L 0.01599 0.132 L 0.031 -2.39583E-6 L 0.04699 0.132 L 0.06299 -2.39583E-6 L 0.078 0.132 L 0.09399 -2.39583E-6 L 0.10901 0.132 L 0.125 -2.39583E-6 L 0.14099 0.132 L 0.156 -2.39583E-6 L 0.17199 0.132 L 0.18701 -2.39583E-6 L 0.203 0.132 L 0.21899 -2.39583E-6 L 0.23401 0.132 L 0.25 -2.39583E-6 " pathEditMode="relative" rAng="0" ptsTypes="AAAAAAAAAAA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AU" altLang="en-US" sz="5689" dirty="0">
                <a:latin typeface="Arial Narrow" panose="020B0606020202030204" pitchFamily="34" charset="0"/>
              </a:rPr>
              <a:t/>
            </a:r>
            <a:br>
              <a:rPr lang="en-AU" altLang="en-US" sz="5689" dirty="0">
                <a:latin typeface="Arial Narrow" panose="020B0606020202030204" pitchFamily="34" charset="0"/>
              </a:rPr>
            </a:br>
            <a:r>
              <a:rPr lang="en-AU" altLang="en-US" sz="6000" dirty="0" smtClean="0">
                <a:latin typeface="Comic Sans MS" panose="030F0702030302020204" pitchFamily="66" charset="0"/>
              </a:rPr>
              <a:t>Chronic pain</a:t>
            </a:r>
            <a:br>
              <a:rPr lang="en-AU" altLang="en-US" sz="6000" dirty="0" smtClean="0">
                <a:latin typeface="Comic Sans MS" panose="030F0702030302020204" pitchFamily="66" charset="0"/>
              </a:rPr>
            </a:br>
            <a:r>
              <a:rPr lang="en-AU" altLang="en-US" sz="3600" dirty="0" smtClean="0">
                <a:latin typeface="Comic Sans MS" panose="030F0702030302020204" pitchFamily="66" charset="0"/>
              </a:rPr>
              <a:t>Pain-alarm malfunction</a:t>
            </a:r>
            <a:r>
              <a:rPr lang="en-AU" altLang="en-US" sz="3600" dirty="0">
                <a:latin typeface="Comic Sans MS" panose="030F0702030302020204" pitchFamily="66" charset="0"/>
              </a:rPr>
              <a:t/>
            </a:r>
            <a:br>
              <a:rPr lang="en-AU" altLang="en-US" sz="3600" dirty="0">
                <a:latin typeface="Comic Sans MS" panose="030F0702030302020204" pitchFamily="66" charset="0"/>
              </a:rPr>
            </a:br>
            <a:endParaRPr lang="en-AU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003" y="3052397"/>
            <a:ext cx="12187484" cy="74755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altLang="en-US" sz="3600" dirty="0" smtClean="0">
                <a:latin typeface="Comic Sans MS" panose="030F0702030302020204" pitchFamily="66" charset="0"/>
              </a:rPr>
              <a:t>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Pain &gt; time </a:t>
            </a:r>
            <a:r>
              <a:rPr lang="en-AU" altLang="en-US" sz="3200" dirty="0">
                <a:latin typeface="Comic Sans MS" panose="030F0702030302020204" pitchFamily="66" charset="0"/>
              </a:rPr>
              <a:t>of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normal tissue healing (≥ 3 months)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No protective function (mal-adaptive)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Alarm keeps ringing when there’s no emergency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dirty="0" smtClean="0">
                <a:latin typeface="Comic Sans MS" panose="030F0702030302020204" pitchFamily="66" charset="0"/>
              </a:rPr>
              <a:t> Pain </a:t>
            </a:r>
            <a:r>
              <a:rPr lang="en-AU" altLang="en-US" sz="3200" dirty="0">
                <a:latin typeface="Comic Sans MS" panose="030F0702030302020204" pitchFamily="66" charset="0"/>
              </a:rPr>
              <a:t>≠ </a:t>
            </a:r>
            <a:r>
              <a:rPr lang="en-AU" altLang="en-US" sz="3200" dirty="0" smtClean="0">
                <a:latin typeface="Comic Sans MS" panose="030F0702030302020204" pitchFamily="66" charset="0"/>
              </a:rPr>
              <a:t>amount of tissue damage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200" b="1" dirty="0">
                <a:latin typeface="Comic Sans MS" panose="030F0702030302020204" pitchFamily="66" charset="0"/>
              </a:rPr>
              <a:t> </a:t>
            </a:r>
            <a:r>
              <a:rPr lang="en-AU" altLang="en-US" sz="3200" b="1" dirty="0" smtClean="0">
                <a:latin typeface="Comic Sans MS" panose="030F0702030302020204" pitchFamily="66" charset="0"/>
              </a:rPr>
              <a:t>Yes, you </a:t>
            </a:r>
            <a:r>
              <a:rPr lang="en-AU" altLang="en-US" sz="3200" b="1" u="sng" dirty="0" smtClean="0">
                <a:latin typeface="Comic Sans MS" panose="030F0702030302020204" pitchFamily="66" charset="0"/>
              </a:rPr>
              <a:t>CAN</a:t>
            </a:r>
            <a:r>
              <a:rPr lang="en-AU" altLang="en-US" sz="3200" b="1" dirty="0" smtClean="0">
                <a:latin typeface="Comic Sans MS" panose="030F0702030302020204" pitchFamily="66" charset="0"/>
              </a:rPr>
              <a:t> experience </a:t>
            </a:r>
            <a:r>
              <a:rPr lang="en-AU" altLang="en-US" sz="3200" b="1" dirty="0">
                <a:latin typeface="Comic Sans MS" panose="030F0702030302020204" pitchFamily="66" charset="0"/>
              </a:rPr>
              <a:t>pain </a:t>
            </a:r>
            <a:r>
              <a:rPr lang="en-AU" altLang="en-US" sz="3200" b="1" dirty="0" smtClean="0">
                <a:latin typeface="Comic Sans MS" panose="030F0702030302020204" pitchFamily="66" charset="0"/>
              </a:rPr>
              <a:t>without tissue damage </a:t>
            </a:r>
          </a:p>
          <a:p>
            <a:r>
              <a:rPr lang="en-AU" altLang="en-US" sz="2800" dirty="0" smtClean="0">
                <a:latin typeface="Comic Sans MS" panose="030F0702030302020204" pitchFamily="66" charset="0"/>
              </a:rPr>
              <a:t>     -Squeezing your thumb nail </a:t>
            </a:r>
          </a:p>
          <a:p>
            <a:r>
              <a:rPr lang="en-AU" altLang="en-US" sz="2800" dirty="0" smtClean="0">
                <a:latin typeface="Comic Sans MS" panose="030F0702030302020204" pitchFamily="66" charset="0"/>
              </a:rPr>
              <a:t>     -Phantom limb pain </a:t>
            </a:r>
          </a:p>
          <a:p>
            <a:r>
              <a:rPr lang="en-AU" altLang="en-US" sz="2800" dirty="0" smtClean="0">
                <a:latin typeface="Comic Sans MS" panose="030F0702030302020204" pitchFamily="66" charset="0"/>
              </a:rPr>
              <a:t>     -Back pain with a ‘normal’ MRI</a:t>
            </a:r>
          </a:p>
          <a:p>
            <a:endParaRPr lang="en-AU" altLang="en-US" dirty="0" smtClean="0">
              <a:effectLst/>
              <a:latin typeface="Arial Narrow" panose="020B0606020202030204" pitchFamily="34" charset="0"/>
            </a:endParaRPr>
          </a:p>
        </p:txBody>
      </p:sp>
      <p:pic>
        <p:nvPicPr>
          <p:cNvPr id="6" name="Picture 15" descr="artificial-l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45" y="2645676"/>
            <a:ext cx="2731627" cy="305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 Visser Churack Chair UNDA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1" y="531830"/>
            <a:ext cx="11893973" cy="1625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4800" i="1" dirty="0" smtClean="0">
                <a:latin typeface="Comic Sans MS" panose="030F0702030302020204" pitchFamily="66" charset="0"/>
                <a:cs typeface="Arial" pitchFamily="34" charset="0"/>
              </a:rPr>
              <a:t>‘</a:t>
            </a:r>
            <a:r>
              <a:rPr lang="en-AU" sz="4800" dirty="0" smtClean="0">
                <a:latin typeface="Comic Sans MS" panose="030F0702030302020204" pitchFamily="66" charset="0"/>
                <a:cs typeface="Arial" pitchFamily="34" charset="0"/>
              </a:rPr>
              <a:t>NASTI’ causes of pain are…</a:t>
            </a:r>
            <a:br>
              <a:rPr lang="en-AU" sz="4800" dirty="0" smtClean="0">
                <a:latin typeface="Comic Sans MS" panose="030F0702030302020204" pitchFamily="66" charset="0"/>
                <a:cs typeface="Arial" pitchFamily="34" charset="0"/>
              </a:rPr>
            </a:br>
            <a:endParaRPr lang="en-AU" sz="4800" dirty="0"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66" y="2535588"/>
            <a:ext cx="12104934" cy="66516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AU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Comic Sans MS" panose="030F0702030302020204" pitchFamily="66" charset="0"/>
                <a:cs typeface="Arial" pitchFamily="34" charset="0"/>
              </a:rPr>
              <a:t>N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ociception (tissue damage)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Comic Sans MS" panose="030F0702030302020204" pitchFamily="66" charset="0"/>
                <a:cs typeface="Arial" pitchFamily="34" charset="0"/>
              </a:rPr>
              <a:t>N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erve damage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Comic Sans MS" panose="030F0702030302020204" pitchFamily="66" charset="0"/>
                <a:cs typeface="Arial" pitchFamily="34" charset="0"/>
              </a:rPr>
              <a:t>A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nxiety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Comic Sans MS" panose="030F0702030302020204" pitchFamily="66" charset="0"/>
                <a:cs typeface="Arial" pitchFamily="34" charset="0"/>
              </a:rPr>
              <a:t>S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tress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b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HREAT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latin typeface="Comic Sans MS" panose="030F0702030302020204" pitchFamily="66" charset="0"/>
                <a:cs typeface="Arial" pitchFamily="34" charset="0"/>
              </a:rPr>
              <a:t>I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njury (wounding)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AU" sz="32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What NASTI factors are driving my patient’s pain? </a:t>
            </a:r>
          </a:p>
          <a:p>
            <a:pPr marL="0" indent="0">
              <a:buNone/>
              <a:defRPr/>
            </a:pPr>
            <a:endParaRPr lang="en-AU" sz="32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What seems to be </a:t>
            </a:r>
            <a:r>
              <a:rPr lang="en-AU" sz="3200" i="1" dirty="0" smtClean="0">
                <a:latin typeface="Comic Sans MS" panose="030F0702030302020204" pitchFamily="66" charset="0"/>
                <a:cs typeface="Arial" pitchFamily="34" charset="0"/>
              </a:rPr>
              <a:t>threatening</a:t>
            </a:r>
            <a:r>
              <a:rPr lang="en-AU" sz="3200" dirty="0" smtClean="0">
                <a:latin typeface="Comic Sans MS" panose="030F0702030302020204" pitchFamily="66" charset="0"/>
                <a:cs typeface="Arial" pitchFamily="34" charset="0"/>
              </a:rPr>
              <a:t> them?</a:t>
            </a:r>
          </a:p>
        </p:txBody>
      </p:sp>
      <p:pic>
        <p:nvPicPr>
          <p:cNvPr id="126981" name="Picture 7" descr="http://search.aol.com.au/aol/redir?src=image&amp;clickedItemURN=http%3A%2F%2Fwww.mbaknol.com%2Fwp-content%2Fuploads%2F2010%2F05%2Fstress-mbaknol.jpg&amp;moduleId=image_details.jsp.M&amp;clickedItemDescription=Image%20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74" y="4377750"/>
            <a:ext cx="2422130" cy="23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13" descr="P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50" y="3491812"/>
            <a:ext cx="2746158" cy="25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JRAKne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1104" y="1620228"/>
            <a:ext cx="2743200" cy="2743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1268785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Pain in older persons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1" y="2625044"/>
            <a:ext cx="11063133" cy="5722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Pain is more prevalent in older persons (50%)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>
                <a:latin typeface="Comic Sans MS" panose="030F0702030302020204" pitchFamily="66" charset="0"/>
              </a:rPr>
              <a:t>8</a:t>
            </a:r>
            <a:r>
              <a:rPr lang="en-AU" sz="3200" dirty="0" smtClean="0">
                <a:latin typeface="Comic Sans MS" panose="030F0702030302020204" pitchFamily="66" charset="0"/>
              </a:rPr>
              <a:t>0% in nursing homes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omic Sans MS" panose="030F0702030302020204" pitchFamily="66" charset="0"/>
              </a:rPr>
              <a:t>Increasing problem as population ages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44" y="4635363"/>
            <a:ext cx="5862229" cy="42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2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508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2845</TotalTime>
  <Words>2229</Words>
  <Application>Microsoft Office PowerPoint</Application>
  <PresentationFormat>Custom</PresentationFormat>
  <Paragraphs>635</Paragraphs>
  <Slides>49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ＭＳ Ｐゴシック</vt:lpstr>
      <vt:lpstr>Arial</vt:lpstr>
      <vt:lpstr>Arial Narrow</vt:lpstr>
      <vt:lpstr>Calibri</vt:lpstr>
      <vt:lpstr>Calibri Light</vt:lpstr>
      <vt:lpstr>Cambria Math</vt:lpstr>
      <vt:lpstr>Comic Sans MS</vt:lpstr>
      <vt:lpstr>Corbel</vt:lpstr>
      <vt:lpstr>Garamond</vt:lpstr>
      <vt:lpstr>Helvetica Neue</vt:lpstr>
      <vt:lpstr>Lucida Grande</vt:lpstr>
      <vt:lpstr>Times New Roman</vt:lpstr>
      <vt:lpstr>Wingdings</vt:lpstr>
      <vt:lpstr>Wingdings 2</vt:lpstr>
      <vt:lpstr>Wingdings 3</vt:lpstr>
      <vt:lpstr>Retrospect</vt:lpstr>
      <vt:lpstr>1_Module</vt:lpstr>
      <vt:lpstr>Chart</vt:lpstr>
      <vt:lpstr>        What a pain…  Updates</vt:lpstr>
      <vt:lpstr>What is pain?</vt:lpstr>
      <vt:lpstr>What is pain?</vt:lpstr>
      <vt:lpstr>Types of pain </vt:lpstr>
      <vt:lpstr> Acute Pain </vt:lpstr>
      <vt:lpstr> Acute Pain </vt:lpstr>
      <vt:lpstr> Chronic pain Pain-alarm malfunction </vt:lpstr>
      <vt:lpstr>‘NASTI’ causes of pain are… </vt:lpstr>
      <vt:lpstr>Pain in older persons</vt:lpstr>
      <vt:lpstr>Age differences in pain perception &amp; reporting</vt:lpstr>
      <vt:lpstr>Pain in older persons</vt:lpstr>
      <vt:lpstr>Pain in older persons</vt:lpstr>
      <vt:lpstr>Pain assessment in older persons</vt:lpstr>
      <vt:lpstr>How do we know someone’s in pain?</vt:lpstr>
      <vt:lpstr>Assessing &amp; measuring pain: tools </vt:lpstr>
      <vt:lpstr>Assessing &amp; measuring pain </vt:lpstr>
      <vt:lpstr>Assessing &amp; measuring pain </vt:lpstr>
      <vt:lpstr>Pain in older persons</vt:lpstr>
      <vt:lpstr>Dementia and pain</vt:lpstr>
      <vt:lpstr>Elderly patients with dementia: </vt:lpstr>
      <vt:lpstr>Pain in the nursing home</vt:lpstr>
      <vt:lpstr>What are pain issues? Recognise, Assess, Treat (R.A.T)</vt:lpstr>
      <vt:lpstr>Assess</vt:lpstr>
      <vt:lpstr>Treat </vt:lpstr>
      <vt:lpstr>Pharmacology </vt:lpstr>
      <vt:lpstr>Opioids in older persons</vt:lpstr>
      <vt:lpstr>Pharmacology </vt:lpstr>
      <vt:lpstr>Pharmacology </vt:lpstr>
      <vt:lpstr>Pharmacology </vt:lpstr>
      <vt:lpstr>Pharmacology </vt:lpstr>
      <vt:lpstr>Dressings pain </vt:lpstr>
      <vt:lpstr>Handy hints: any acute pain….</vt:lpstr>
      <vt:lpstr>Handy hints Osteoporotic vertebral fracture pain</vt:lpstr>
      <vt:lpstr>PowerPoint Presentation</vt:lpstr>
      <vt:lpstr>Exercise and physical therapies</vt:lpstr>
      <vt:lpstr>Analgesia</vt:lpstr>
      <vt:lpstr>Procedures</vt:lpstr>
      <vt:lpstr>Handy hints Analgesic drug cupboard</vt:lpstr>
      <vt:lpstr>Pain in older persons</vt:lpstr>
      <vt:lpstr>PowerPoint Presentation</vt:lpstr>
      <vt:lpstr> </vt:lpstr>
      <vt:lpstr>Dorsal horn Nociceptive signal processing (modulation)</vt:lpstr>
      <vt:lpstr>Nociceptive pathways  </vt:lpstr>
      <vt:lpstr>               Diffuse Noxious Inhibitory Control Conditioned Pain Modulation Descending nociceptive inhibitory system</vt:lpstr>
      <vt:lpstr>Spinal pain</vt:lpstr>
      <vt:lpstr>Discogenic spinal pain  </vt:lpstr>
      <vt:lpstr>Lumbar facet joints  Injections &amp; ‘rhizotomies’</vt:lpstr>
      <vt:lpstr>RF medial branch neurotomies (rhizotomies)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200 Pain Management-Clinical Principles</dc:title>
  <dc:creator>Eric Visser</dc:creator>
  <cp:lastModifiedBy>Eric Visser</cp:lastModifiedBy>
  <cp:revision>269</cp:revision>
  <dcterms:modified xsi:type="dcterms:W3CDTF">2016-10-13T06:59:55Z</dcterms:modified>
</cp:coreProperties>
</file>