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81" r:id="rId1"/>
    <p:sldMasterId id="2147483719" r:id="rId2"/>
  </p:sldMasterIdLst>
  <p:notesMasterIdLst>
    <p:notesMasterId r:id="rId20"/>
  </p:notesMasterIdLst>
  <p:sldIdLst>
    <p:sldId id="256" r:id="rId3"/>
    <p:sldId id="549" r:id="rId4"/>
    <p:sldId id="563" r:id="rId5"/>
    <p:sldId id="550" r:id="rId6"/>
    <p:sldId id="562" r:id="rId7"/>
    <p:sldId id="552" r:id="rId8"/>
    <p:sldId id="553" r:id="rId9"/>
    <p:sldId id="554" r:id="rId10"/>
    <p:sldId id="555" r:id="rId11"/>
    <p:sldId id="557" r:id="rId12"/>
    <p:sldId id="564" r:id="rId13"/>
    <p:sldId id="565" r:id="rId14"/>
    <p:sldId id="558" r:id="rId15"/>
    <p:sldId id="559" r:id="rId16"/>
    <p:sldId id="566" r:id="rId17"/>
    <p:sldId id="567" r:id="rId18"/>
    <p:sldId id="510" r:id="rId19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1pPr>
    <a:lvl2pPr indent="3429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2pPr>
    <a:lvl3pPr indent="6858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3pPr>
    <a:lvl4pPr indent="10287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4pPr>
    <a:lvl5pPr indent="13716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5pPr>
    <a:lvl6pPr indent="17145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6pPr>
    <a:lvl7pPr indent="20574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7pPr>
    <a:lvl8pPr indent="24003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8pPr>
    <a:lvl9pPr indent="2743200" algn="ctr" defTabSz="584200">
      <a:defRPr sz="4200">
        <a:solidFill>
          <a:srgbClr val="FFFFFF"/>
        </a:solidFill>
        <a:latin typeface="+mn-lt"/>
        <a:ea typeface="+mn-ea"/>
        <a:cs typeface="+mn-cs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3B56690-718A-4B91-9A3E-8C7543DB1E11}">
          <p14:sldIdLst>
            <p14:sldId id="256"/>
            <p14:sldId id="549"/>
            <p14:sldId id="563"/>
            <p14:sldId id="550"/>
            <p14:sldId id="562"/>
            <p14:sldId id="552"/>
            <p14:sldId id="553"/>
            <p14:sldId id="554"/>
            <p14:sldId id="555"/>
            <p14:sldId id="557"/>
            <p14:sldId id="564"/>
            <p14:sldId id="565"/>
            <p14:sldId id="558"/>
            <p14:sldId id="559"/>
            <p14:sldId id="566"/>
            <p14:sldId id="567"/>
            <p14:sldId id="510"/>
          </p14:sldIdLst>
        </p14:section>
        <p14:section name="Untitled Section" id="{E3CF1FCB-6D1B-44F3-93D4-9BC8882B003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508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A9AA2"/>
              </a:solidFill>
              <a:prstDash val="solid"/>
              <a:miter lim="400000"/>
            </a:ln>
          </a:left>
          <a:right>
            <a:ln w="25400" cap="flat">
              <a:solidFill>
                <a:srgbClr val="9A9AA2"/>
              </a:solidFill>
              <a:prstDash val="solid"/>
              <a:miter lim="400000"/>
            </a:ln>
          </a:right>
          <a:top>
            <a:ln w="25400" cap="flat">
              <a:solidFill>
                <a:srgbClr val="9A9AA2"/>
              </a:solidFill>
              <a:prstDash val="solid"/>
              <a:miter lim="400000"/>
            </a:ln>
          </a:top>
          <a:bottom>
            <a:ln w="25400" cap="flat">
              <a:solidFill>
                <a:srgbClr val="9A9AA2"/>
              </a:solidFill>
              <a:prstDash val="solid"/>
              <a:miter lim="400000"/>
            </a:ln>
          </a:bottom>
          <a:insideH>
            <a:ln w="25400" cap="flat">
              <a:solidFill>
                <a:srgbClr val="9A9AA2"/>
              </a:solidFill>
              <a:prstDash val="solid"/>
              <a:miter lim="400000"/>
            </a:ln>
          </a:insideH>
          <a:insideV>
            <a:ln w="25400" cap="flat">
              <a:solidFill>
                <a:srgbClr val="9A9AA2"/>
              </a:solidFill>
              <a:prstDash val="solid"/>
              <a:miter lim="400000"/>
            </a:ln>
          </a:insideV>
        </a:tcBdr>
        <a:fill>
          <a:solidFill>
            <a:srgbClr val="34323C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50800" cap="flat">
              <a:solidFill>
                <a:srgbClr val="9A9AA2"/>
              </a:solidFill>
              <a:prstDash val="solid"/>
              <a:miter lim="400000"/>
            </a:ln>
          </a:left>
          <a:right>
            <a:ln w="25400" cap="flat">
              <a:solidFill>
                <a:srgbClr val="9A9AA2"/>
              </a:solidFill>
              <a:prstDash val="solid"/>
              <a:miter lim="400000"/>
            </a:ln>
          </a:right>
          <a:top>
            <a:ln w="25400" cap="flat">
              <a:solidFill>
                <a:srgbClr val="9A9AA2"/>
              </a:solidFill>
              <a:prstDash val="solid"/>
              <a:miter lim="400000"/>
            </a:ln>
          </a:top>
          <a:bottom>
            <a:ln w="25400" cap="flat">
              <a:solidFill>
                <a:srgbClr val="9A9AA2"/>
              </a:solidFill>
              <a:prstDash val="solid"/>
              <a:miter lim="400000"/>
            </a:ln>
          </a:bottom>
          <a:insideH>
            <a:ln w="25400" cap="flat">
              <a:solidFill>
                <a:srgbClr val="9A9AA2"/>
              </a:solidFill>
              <a:prstDash val="solid"/>
              <a:miter lim="400000"/>
            </a:ln>
          </a:insideH>
          <a:insideV>
            <a:ln w="25400" cap="flat">
              <a:solidFill>
                <a:srgbClr val="9A9AA2"/>
              </a:solidFill>
              <a:prstDash val="solid"/>
              <a:miter lim="400000"/>
            </a:ln>
          </a:insideV>
        </a:tcBdr>
        <a:fill>
          <a:solidFill>
            <a:srgbClr val="1F1D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A9AA2"/>
              </a:solidFill>
              <a:prstDash val="solid"/>
              <a:miter lim="400000"/>
            </a:ln>
          </a:left>
          <a:right>
            <a:ln w="25400" cap="flat">
              <a:solidFill>
                <a:srgbClr val="9A9AA2"/>
              </a:solidFill>
              <a:prstDash val="solid"/>
              <a:miter lim="400000"/>
            </a:ln>
          </a:right>
          <a:top>
            <a:ln w="25400" cap="flat">
              <a:solidFill>
                <a:srgbClr val="9A9AA2"/>
              </a:solidFill>
              <a:prstDash val="solid"/>
              <a:miter lim="400000"/>
            </a:ln>
          </a:top>
          <a:bottom>
            <a:ln w="50800" cap="flat">
              <a:solidFill>
                <a:srgbClr val="9A9AA2"/>
              </a:solidFill>
              <a:prstDash val="solid"/>
              <a:miter lim="400000"/>
            </a:ln>
          </a:bottom>
          <a:insideH>
            <a:ln w="25400" cap="flat">
              <a:solidFill>
                <a:srgbClr val="9A9AA2"/>
              </a:solidFill>
              <a:prstDash val="solid"/>
              <a:miter lim="400000"/>
            </a:ln>
          </a:insideH>
          <a:insideV>
            <a:ln w="25400" cap="flat">
              <a:solidFill>
                <a:srgbClr val="9A9AA2"/>
              </a:solidFill>
              <a:prstDash val="solid"/>
              <a:miter lim="400000"/>
            </a:ln>
          </a:insideV>
        </a:tcBdr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A9AA2"/>
              </a:solidFill>
              <a:prstDash val="solid"/>
              <a:miter lim="400000"/>
            </a:ln>
          </a:left>
          <a:right>
            <a:ln w="25400" cap="flat">
              <a:solidFill>
                <a:srgbClr val="9A9AA2"/>
              </a:solidFill>
              <a:prstDash val="solid"/>
              <a:miter lim="400000"/>
            </a:ln>
          </a:right>
          <a:top>
            <a:ln w="50800" cap="flat">
              <a:solidFill>
                <a:srgbClr val="9A9AA2"/>
              </a:solidFill>
              <a:prstDash val="solid"/>
              <a:miter lim="400000"/>
            </a:ln>
          </a:top>
          <a:bottom>
            <a:ln w="25400" cap="flat">
              <a:solidFill>
                <a:srgbClr val="9A9AA2"/>
              </a:solidFill>
              <a:prstDash val="solid"/>
              <a:miter lim="400000"/>
            </a:ln>
          </a:bottom>
          <a:insideH>
            <a:ln w="25400" cap="flat">
              <a:solidFill>
                <a:srgbClr val="9A9AA2"/>
              </a:solidFill>
              <a:prstDash val="solid"/>
              <a:miter lim="400000"/>
            </a:ln>
          </a:insideH>
          <a:insideV>
            <a:ln w="25400" cap="flat">
              <a:solidFill>
                <a:srgbClr val="9A9AA2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29" autoAdjust="0"/>
    <p:restoredTop sz="86449" autoAdjust="0"/>
  </p:normalViewPr>
  <p:slideViewPr>
    <p:cSldViewPr snapToGrid="0">
      <p:cViewPr varScale="1">
        <p:scale>
          <a:sx n="63" d="100"/>
          <a:sy n="63" d="100"/>
        </p:scale>
        <p:origin x="96" y="69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-155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6863981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99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685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432" y="1079398"/>
            <a:ext cx="10728960" cy="507187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1378" spc="-7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387" y="6336883"/>
            <a:ext cx="10728960" cy="1625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413" cap="all" spc="284" baseline="0">
                <a:solidFill>
                  <a:schemeClr val="tx2"/>
                </a:solidFill>
                <a:latin typeface="+mj-lt"/>
              </a:defRPr>
            </a:lvl1pPr>
            <a:lvl2pPr marL="650230" indent="0" algn="ctr">
              <a:buNone/>
              <a:defRPr sz="3413"/>
            </a:lvl2pPr>
            <a:lvl3pPr marL="1300460" indent="0" algn="ctr">
              <a:buNone/>
              <a:defRPr sz="3413"/>
            </a:lvl3pPr>
            <a:lvl4pPr marL="1950690" indent="0" algn="ctr">
              <a:buNone/>
              <a:defRPr sz="2844"/>
            </a:lvl4pPr>
            <a:lvl5pPr marL="2600919" indent="0" algn="ctr">
              <a:buNone/>
              <a:defRPr sz="2844"/>
            </a:lvl5pPr>
            <a:lvl6pPr marL="3251149" indent="0" algn="ctr">
              <a:buNone/>
              <a:defRPr sz="2844"/>
            </a:lvl6pPr>
            <a:lvl7pPr marL="3901379" indent="0" algn="ctr">
              <a:buNone/>
              <a:defRPr sz="2844"/>
            </a:lvl7pPr>
            <a:lvl8pPr marL="4551609" indent="0" algn="ctr">
              <a:buNone/>
              <a:defRPr sz="2844"/>
            </a:lvl8pPr>
            <a:lvl9pPr marL="5201839" indent="0" algn="ctr">
              <a:buNone/>
              <a:defRPr sz="28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17FD-9B8E-4FDE-9F52-DD93FE8F6C0E}" type="datetime1">
              <a:rPr lang="en-US" smtClean="0"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88169" y="6177280"/>
            <a:ext cx="10533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10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BA9-C29E-4EA4-8E09-1E1641C6BD0C}" type="datetime1">
              <a:rPr lang="en-US" smtClean="0"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3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89909"/>
            <a:ext cx="2804160" cy="81883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89908"/>
            <a:ext cx="8249920" cy="8188331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0D3D-7A16-4B4A-8658-DCCCCD49AC2B}" type="datetime1">
              <a:rPr lang="en-US" smtClean="0"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8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F9FB00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571734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3004800" cy="730391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7292622"/>
            <a:ext cx="13004800" cy="6547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4772762"/>
            <a:ext cx="11487573" cy="2379878"/>
          </a:xfrm>
        </p:spPr>
        <p:txBody>
          <a:bodyPr tIns="0" bIns="0" anchor="t"/>
          <a:lstStyle>
            <a:lvl1pPr algn="l">
              <a:defRPr sz="6684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600960"/>
            <a:ext cx="11487573" cy="2132787"/>
          </a:xfrm>
        </p:spPr>
        <p:txBody>
          <a:bodyPr lIns="118872" tIns="0" rIns="45720" bIns="0" anchor="b"/>
          <a:lstStyle>
            <a:lvl1pPr marL="0" indent="0" algn="l">
              <a:buNone/>
              <a:defRPr sz="2844">
                <a:solidFill>
                  <a:srgbClr val="FFFFFF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2E23B519-3A81-4188-B000-66E103A18EB8}" type="datetime1">
              <a:rPr lang="en-US" smtClean="0"/>
              <a:pPr>
                <a:defRPr/>
              </a:pPr>
              <a:t>5/7/2016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C7A7683E-DBE2-420D-833E-0D84664C9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35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1081"/>
            <a:ext cx="11704320" cy="178165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000010FC-FDA9-4C8C-99A7-1B0FB9951128}" type="datetime1">
              <a:rPr lang="en-US" smtClean="0"/>
              <a:pPr>
                <a:defRPr/>
              </a:pPr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EF5FF3B-2F76-4805-B259-046B2298D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6639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3004800" cy="370049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3700499"/>
            <a:ext cx="13004800" cy="6547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93" y="169063"/>
            <a:ext cx="11396540" cy="2327859"/>
          </a:xfrm>
        </p:spPr>
        <p:txBody>
          <a:bodyPr tIns="0" rIns="91440" bIns="0" anchor="b"/>
          <a:lstStyle>
            <a:lvl1pPr algn="l">
              <a:defRPr sz="6684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389" y="2600960"/>
            <a:ext cx="11409545" cy="975360"/>
          </a:xfrm>
        </p:spPr>
        <p:txBody>
          <a:bodyPr lIns="146304" tIns="0" rIns="45720" bIns="0"/>
          <a:lstStyle>
            <a:lvl1pPr marL="0" indent="0">
              <a:buNone/>
              <a:defRPr sz="2844">
                <a:solidFill>
                  <a:srgbClr val="FFFFFF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4916AD8B-B448-4647-89E8-C00C16063048}" type="datetime1">
              <a:rPr lang="en-US" smtClean="0"/>
              <a:pPr>
                <a:defRPr/>
              </a:pPr>
              <a:t>5/7/2016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486DAF39-F88F-4367-85E6-BF4298B29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9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22931"/>
            <a:ext cx="5743787" cy="6576094"/>
          </a:xfrm>
        </p:spPr>
        <p:txBody>
          <a:bodyPr lIns="91440"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22931"/>
            <a:ext cx="5743787" cy="6576094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62ACF855-4B9A-46D1-9594-0E7EF2B013E1}" type="datetime1">
              <a:rPr lang="en-US" smtClean="0"/>
              <a:pPr>
                <a:defRPr/>
              </a:pPr>
              <a:t>5/7/2016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4C357FA-DF43-4E6C-AC48-A4F118E6A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99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416338"/>
            <a:ext cx="5746045" cy="1017394"/>
          </a:xfrm>
        </p:spPr>
        <p:txBody>
          <a:bodyPr lIns="146304" anchor="ctr"/>
          <a:lstStyle>
            <a:lvl1pPr marL="0" indent="0">
              <a:buNone/>
              <a:defRPr sz="3271" b="1" cap="all" baseline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83750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416338"/>
            <a:ext cx="5748302" cy="1017394"/>
          </a:xfrm>
        </p:spPr>
        <p:txBody>
          <a:bodyPr lIns="146304" anchor="ctr"/>
          <a:lstStyle>
            <a:lvl1pPr marL="0" indent="0">
              <a:buNone/>
              <a:defRPr sz="3271" b="1" cap="all" baseline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483750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BDD61F5-77AD-44B5-AD3C-E3BFB89352FD}" type="datetime1">
              <a:rPr lang="en-US" smtClean="0"/>
              <a:pPr>
                <a:defRPr/>
              </a:pPr>
              <a:t>5/7/2016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C63BF9B3-894A-4571-9F2C-AA98806B9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782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5C44A52-BCB1-4A53-9DB8-7E6F67A987A4}" type="datetime1">
              <a:rPr lang="en-US" smtClean="0"/>
              <a:pPr>
                <a:defRPr/>
              </a:pPr>
              <a:t>5/7/2016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0E2569F-69B3-434B-A9D4-DA7F35E61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502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192246AF-CA8C-4A20-8E66-742836E51528}" type="datetime1">
              <a:rPr lang="en-US" smtClean="0"/>
              <a:pPr>
                <a:defRPr/>
              </a:pPr>
              <a:t>5/7/2016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E944BD54-4FA4-4305-A452-77B99A41C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8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A97C-689C-4993-8E1E-0E21414E3A00}" type="datetime1">
              <a:rPr lang="en-US" smtClean="0"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28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4061744" y="0"/>
            <a:ext cx="65475" cy="20681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4061744" y="0"/>
            <a:ext cx="65475" cy="20681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03" y="216746"/>
            <a:ext cx="3589325" cy="1391514"/>
          </a:xfrm>
        </p:spPr>
        <p:txBody>
          <a:bodyPr lIns="73152" bIns="0" anchor="b">
            <a:sp3d prstMaterial="matte"/>
          </a:bodyPr>
          <a:lstStyle>
            <a:lvl1pPr algn="l">
              <a:defRPr sz="2844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226" y="2479123"/>
            <a:ext cx="8420467" cy="648374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03" y="2460470"/>
            <a:ext cx="3511296" cy="6502400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C4B84F58-1E6A-4CD7-877C-43119287D9B1}" type="datetime1">
              <a:rPr lang="en-US" smtClean="0"/>
              <a:pPr>
                <a:defRPr/>
              </a:pPr>
              <a:t>5/7/2016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A95E9BCD-5ED2-44C1-BA4E-F90B43DCC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8757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1744" y="0"/>
            <a:ext cx="65475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4061744" y="0"/>
            <a:ext cx="65475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221081"/>
            <a:ext cx="3591324" cy="1391514"/>
          </a:xfrm>
        </p:spPr>
        <p:txBody>
          <a:bodyPr lIns="73152" bIns="0" anchor="b">
            <a:sp3d prstMaterial="matte"/>
          </a:bodyPr>
          <a:lstStyle>
            <a:lvl1pPr algn="l">
              <a:defRPr sz="2844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9857" y="2111727"/>
            <a:ext cx="8885187" cy="7641873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086" y="2457907"/>
            <a:ext cx="3511296" cy="6502400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34809" y="1663983"/>
            <a:ext cx="3587610" cy="286737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9E78863D-021D-4471-914C-0C67B49F4636}" type="datetime1">
              <a:rPr lang="en-US" smtClean="0"/>
              <a:pPr>
                <a:defRPr/>
              </a:pPr>
              <a:t>5/7/2016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871" y="1663983"/>
            <a:ext cx="7387449" cy="286737"/>
          </a:xfrm>
        </p:spPr>
        <p:txBody>
          <a:bodyPr/>
          <a:lstStyle>
            <a:lvl1pPr>
              <a:defRPr>
                <a:solidFill>
                  <a:prstClr val="white">
                    <a:shade val="50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60108" y="1663983"/>
            <a:ext cx="1043093" cy="286737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2245A2C-8522-4400-BCDD-92AE2D83C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1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1C5F9D8F-9F3C-4B9F-8F43-7FC3EA490461}" type="datetime1">
              <a:rPr lang="en-US" smtClean="0"/>
              <a:pPr>
                <a:defRPr/>
              </a:pPr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65C31754-061B-4D50-A391-E3A8A1E17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670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9385584" y="0"/>
            <a:ext cx="65475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9455573" y="0"/>
            <a:ext cx="3576320" cy="97536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390600"/>
            <a:ext cx="2709333" cy="832216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433494"/>
            <a:ext cx="8561493" cy="8322169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BFF9514D-08C1-4424-969A-5891F905394A}" type="datetime1">
              <a:rPr lang="en-US" smtClean="0"/>
              <a:pPr>
                <a:defRPr/>
              </a:pPr>
              <a:t>5/7/2016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4686" y="9069495"/>
            <a:ext cx="5457048" cy="519289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sv-SE" smtClean="0"/>
              <a:t>E Visser Churack Chair UNDA 2016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D243E4F0-B411-49D4-8791-A6CAC806A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5073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F9FB00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defRPr sz="3600">
                <a:solidFill>
                  <a:srgbClr val="00D008"/>
                </a:solidFill>
              </a:defRPr>
            </a:lvl2pPr>
            <a:lvl3pPr>
              <a:defRPr sz="2400">
                <a:solidFill>
                  <a:srgbClr val="BFE1FF"/>
                </a:solidFill>
              </a:defRPr>
            </a:lvl3pPr>
            <a:lvl4pPr>
              <a:defRPr sz="2400">
                <a:solidFill>
                  <a:srgbClr val="F9FB00"/>
                </a:solidFill>
              </a:defRPr>
            </a:lvl4pPr>
            <a:lvl5pPr>
              <a:defRPr sz="2400">
                <a:solidFill>
                  <a:srgbClr val="00D00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700">
                <a:solidFill>
                  <a:srgbClr val="FFF954"/>
                </a:solidFill>
                <a:effectLst>
                  <a:outerShdw blurRad="25400" dist="76200" dir="2700000" rotWithShape="0">
                    <a:srgbClr val="000000">
                      <a:alpha val="8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00D00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BFE1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9FB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00D008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392015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079398"/>
            <a:ext cx="10728960" cy="507187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137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6333338"/>
            <a:ext cx="10728960" cy="16256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413" cap="all" spc="284" baseline="0">
                <a:solidFill>
                  <a:schemeClr val="tx2"/>
                </a:solidFill>
                <a:latin typeface="+mj-lt"/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56B2-7BDE-4FA4-816A-F5AE46D36604}" type="datetime1">
              <a:rPr lang="en-US" smtClean="0"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88169" y="6177280"/>
            <a:ext cx="10533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432" y="2625044"/>
            <a:ext cx="5266944" cy="5722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2448" y="2625047"/>
            <a:ext cx="5266944" cy="57221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D0AB-B6CF-488D-921E-99477E69D650}" type="datetime1">
              <a:rPr lang="en-US" smtClean="0"/>
              <a:t>5/7/2016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6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2625496"/>
            <a:ext cx="5266944" cy="104715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44" b="0" cap="all" baseline="0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432" y="3672653"/>
            <a:ext cx="5266944" cy="4674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2448" y="2625496"/>
            <a:ext cx="5266944" cy="104715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44" b="0" cap="all" baseline="0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448" y="3672653"/>
            <a:ext cx="5266944" cy="4674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CBAD-2F55-4DDA-B498-4920908940F2}" type="datetime1">
              <a:rPr lang="en-US" smtClean="0"/>
              <a:t>5/7/2016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7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EB0-12CD-4F2C-B60B-2142E77630D9}" type="datetime1">
              <a:rPr lang="en-US" smtClean="0"/>
              <a:t>5/7/2016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3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53CD-C198-4B51-8350-3EB8D07D737A}" type="datetime1">
              <a:rPr lang="en-US" smtClean="0"/>
              <a:t>5/7/2016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4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320843" cy="975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309409" y="0"/>
            <a:ext cx="68275" cy="975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845311"/>
            <a:ext cx="3413760" cy="3251200"/>
          </a:xfrm>
        </p:spPr>
        <p:txBody>
          <a:bodyPr anchor="b">
            <a:normAutofit/>
          </a:bodyPr>
          <a:lstStyle>
            <a:lvl1pPr>
              <a:defRPr sz="512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27" y="1040384"/>
            <a:ext cx="7124470" cy="747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" y="4161536"/>
            <a:ext cx="3413760" cy="480586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133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547" y="9187252"/>
            <a:ext cx="2793078" cy="519289"/>
          </a:xfrm>
        </p:spPr>
        <p:txBody>
          <a:bodyPr/>
          <a:lstStyle>
            <a:lvl1pPr algn="l">
              <a:defRPr/>
            </a:lvl1pPr>
          </a:lstStyle>
          <a:p>
            <a:fld id="{D2A17073-02D4-4C94-92E3-6CDC27ABB4CC}" type="datetime1">
              <a:rPr lang="en-US" smtClean="0"/>
              <a:t>5/7/2016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0640" y="9187252"/>
            <a:ext cx="4958080" cy="51928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5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044267"/>
            <a:ext cx="13001414" cy="2709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6990330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7217664"/>
            <a:ext cx="10793984" cy="1170432"/>
          </a:xfrm>
        </p:spPr>
        <p:txBody>
          <a:bodyPr tIns="0" bIns="0" anchor="b">
            <a:noAutofit/>
          </a:bodyPr>
          <a:lstStyle>
            <a:lvl1pPr>
              <a:defRPr sz="512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3004784" cy="6990330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431" y="8401101"/>
            <a:ext cx="10793984" cy="84531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53"/>
              </a:spcAft>
              <a:buNone/>
              <a:defRPr sz="2133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09D0-1C00-4F7D-B8BA-2C874806988F}" type="datetime1">
              <a:rPr lang="en-US" smtClean="0"/>
              <a:t>5/7/2016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3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103360"/>
            <a:ext cx="13004801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9008804"/>
            <a:ext cx="13004801" cy="938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1" y="2625044"/>
            <a:ext cx="10728961" cy="5722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4" y="9187252"/>
            <a:ext cx="263708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rgbClr val="FFFFFF"/>
                </a:solidFill>
              </a:defRPr>
            </a:lvl1pPr>
          </a:lstStyle>
          <a:p>
            <a:fld id="{EC819CEE-E368-4107-880C-25C20CA9351D}" type="datetime1">
              <a:rPr lang="en-US" smtClean="0"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1932" y="9187252"/>
            <a:ext cx="514432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 cap="all" baseline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0490" y="9187252"/>
            <a:ext cx="139949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73101" y="2471602"/>
            <a:ext cx="106314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9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dt="0"/>
  <p:txStyles>
    <p:titleStyle>
      <a:lvl1pPr algn="l" defTabSz="1300460" rtl="0" eaLnBrk="1" latinLnBrk="0" hangingPunct="1">
        <a:lnSpc>
          <a:spcPct val="85000"/>
        </a:lnSpc>
        <a:spcBef>
          <a:spcPct val="0"/>
        </a:spcBef>
        <a:buNone/>
        <a:defRPr sz="6827" kern="1200" spc="-7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0046" indent="-130046" algn="l" defTabSz="1300460" rtl="0" eaLnBrk="1" latinLnBrk="0" hangingPunct="1">
        <a:lnSpc>
          <a:spcPct val="90000"/>
        </a:lnSpc>
        <a:spcBef>
          <a:spcPts val="1707"/>
        </a:spcBef>
        <a:spcAft>
          <a:spcPts val="284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6193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6285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66377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26469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6442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84886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3330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1774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2043289"/>
            <a:ext cx="13004800" cy="6321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13004800" cy="203877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82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16747"/>
            <a:ext cx="11704320" cy="177912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240" y="2524196"/>
            <a:ext cx="11704320" cy="657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211733"/>
            <a:ext cx="3034453" cy="390596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707">
                <a:solidFill>
                  <a:prstClr val="black">
                    <a:tint val="95000"/>
                  </a:prstClr>
                </a:solidFill>
                <a:latin typeface="Arial Narrow" pitchFamily="34" charset="0"/>
              </a:defRPr>
            </a:lvl1pPr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fld id="{643D1737-7CDE-4EE3-AE66-2AB8FF15A949}" type="datetime1">
              <a:rPr lang="en-US" kern="1200" smtClean="0"/>
              <a:pPr defTabSz="130046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5/7/2016</a:t>
            </a:fld>
            <a:endParaRPr lang="en-US" kern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4686" y="9211733"/>
            <a:ext cx="7834489" cy="390596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707">
                <a:solidFill>
                  <a:prstClr val="black">
                    <a:tint val="95000"/>
                  </a:prstClr>
                </a:solidFill>
                <a:latin typeface="Arial Narrow" pitchFamily="34" charset="0"/>
              </a:defRPr>
            </a:lvl1pPr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kern="1200" smtClean="0"/>
              <a:t>E Visser Churack Chair UNDA 2016</a:t>
            </a: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8196" y="9211733"/>
            <a:ext cx="1043093" cy="390596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707">
                <a:solidFill>
                  <a:prstClr val="black">
                    <a:tint val="95000"/>
                  </a:prstClr>
                </a:solidFill>
                <a:latin typeface="Arial Narrow" pitchFamily="34" charset="0"/>
              </a:defRPr>
            </a:lvl1pPr>
            <a:extLst/>
          </a:lstStyle>
          <a:p>
            <a:pPr defTabSz="1300460" rtl="0" fontAlgn="base">
              <a:spcBef>
                <a:spcPct val="0"/>
              </a:spcBef>
              <a:spcAft>
                <a:spcPct val="0"/>
              </a:spcAft>
              <a:defRPr/>
            </a:pPr>
            <a:fld id="{B62498FC-98A9-49A2-9197-C1D1D4789EEE}" type="slidenum">
              <a:rPr lang="en-US" kern="1200" smtClean="0"/>
              <a:pPr defTabSz="130046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408399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623137" indent="-453807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38562" indent="-38833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415605" indent="-325115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1729431" indent="-259641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027453" indent="-259641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2314818" indent="-260092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2600919" indent="-260092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2887020" indent="-260092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3122" indent="-260092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56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26333" y="-251619"/>
            <a:ext cx="13004800" cy="206329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Chronic Pain Management in OA knee</a:t>
            </a:r>
            <a:endParaRPr sz="5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idx="4294967295"/>
          </p:nvPr>
        </p:nvSpPr>
        <p:spPr>
          <a:xfrm>
            <a:off x="836344" y="3148822"/>
            <a:ext cx="10401300" cy="59563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indent="0"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AU" sz="3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indent="0"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AU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indent="0"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AU" sz="3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indent="0"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AU" sz="3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Eric </a:t>
            </a:r>
            <a:r>
              <a:rPr lang="en-AU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J. Visser</a:t>
            </a:r>
          </a:p>
          <a:p>
            <a:pPr lvl="1" indent="228600">
              <a:defRPr sz="1800">
                <a:solidFill>
                  <a:srgbClr val="000000"/>
                </a:solidFill>
                <a:effectLst/>
              </a:defRPr>
            </a:pPr>
            <a:endParaRPr sz="3000" dirty="0">
              <a:solidFill>
                <a:srgbClr val="00D00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4" y="8253854"/>
            <a:ext cx="11705335" cy="1499746"/>
          </a:xfrm>
          <a:prstGeom prst="rect">
            <a:avLst/>
          </a:prstGeom>
        </p:spPr>
      </p:pic>
      <p:pic>
        <p:nvPicPr>
          <p:cNvPr id="6" name="Picture 6" descr="PRinc_rm_photo_of_knees_with_osteoarthri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03" y="2925402"/>
            <a:ext cx="4873658" cy="42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3077" y="8647922"/>
            <a:ext cx="274319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70432" y="407615"/>
            <a:ext cx="10396134" cy="110055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>Analgesia: </a:t>
            </a: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NSAIDs &amp; </a:t>
            </a:r>
            <a:r>
              <a:rPr lang="en-AU" sz="5400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COXibs</a:t>
            </a:r>
            <a:endParaRPr lang="en-AU" sz="5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1838" y="2643608"/>
            <a:ext cx="11997831" cy="64369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Effective                                                              ++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(</a:t>
            </a:r>
            <a:r>
              <a:rPr lang="en-AU" altLang="en-US" sz="2800" dirty="0">
                <a:latin typeface="Comic Sans MS" panose="030F0702030302020204" pitchFamily="66" charset="0"/>
              </a:rPr>
              <a:t>Cochrane)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Consider </a:t>
            </a:r>
            <a:r>
              <a:rPr lang="en-AU" altLang="en-US" sz="2800" dirty="0">
                <a:latin typeface="Comic Sans MS" panose="030F0702030302020204" pitchFamily="66" charset="0"/>
              </a:rPr>
              <a:t>risks </a:t>
            </a:r>
            <a:r>
              <a:rPr lang="en-AU" altLang="en-US" sz="2800" i="1" dirty="0" smtClean="0">
                <a:latin typeface="Comic Sans MS" panose="030F0702030302020204" pitchFamily="66" charset="0"/>
              </a:rPr>
              <a:t>vs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</a:t>
            </a:r>
            <a:r>
              <a:rPr lang="en-AU" altLang="en-US" sz="2800" dirty="0">
                <a:latin typeface="Comic Sans MS" panose="030F0702030302020204" pitchFamily="66" charset="0"/>
              </a:rPr>
              <a:t>benefits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>
                <a:latin typeface="Comic Sans MS" panose="030F0702030302020204" pitchFamily="66" charset="0"/>
              </a:rPr>
              <a:t>Gastrointestinal (celecoxib; add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PPI</a:t>
            </a:r>
            <a:r>
              <a:rPr lang="en-AU" altLang="en-US" sz="2800" dirty="0">
                <a:latin typeface="Comic Sans MS" panose="030F0702030302020204" pitchFamily="66" charset="0"/>
              </a:rPr>
              <a:t>) 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    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 ++ </a:t>
            </a:r>
            <a:r>
              <a:rPr lang="en-AU" altLang="en-US" sz="2800" dirty="0">
                <a:latin typeface="Comic Sans MS" panose="030F0702030302020204" pitchFamily="66" charset="0"/>
              </a:rPr>
              <a:t>(meta-analysis)              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>
                <a:latin typeface="Comic Sans MS" panose="030F0702030302020204" pitchFamily="66" charset="0"/>
              </a:rPr>
              <a:t>CVS </a:t>
            </a:r>
            <a:r>
              <a:rPr lang="en-AU" altLang="en-US" sz="2800" dirty="0">
                <a:latin typeface="Comic Sans MS" panose="030F0702030302020204" pitchFamily="66" charset="0"/>
              </a:rPr>
              <a:t>(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celecoxib or naproxen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)                            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++ </a:t>
            </a:r>
            <a:r>
              <a:rPr lang="en-AU" altLang="en-US" sz="2800" dirty="0">
                <a:latin typeface="Comic Sans MS" panose="030F0702030302020204" pitchFamily="66" charset="0"/>
              </a:rPr>
              <a:t>(meta-analysis)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>
                <a:latin typeface="Comic Sans MS" panose="030F0702030302020204" pitchFamily="66" charset="0"/>
              </a:rPr>
              <a:t>Renal risk (all the same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AU" altLang="en-US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NSAIDs: </a:t>
            </a:r>
            <a:r>
              <a:rPr lang="en-AU" altLang="en-US" sz="2800" dirty="0">
                <a:latin typeface="Comic Sans MS" panose="030F0702030302020204" pitchFamily="66" charset="0"/>
              </a:rPr>
              <a:t>best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for short </a:t>
            </a:r>
            <a:r>
              <a:rPr lang="en-AU" altLang="en-US" sz="2800" dirty="0">
                <a:latin typeface="Comic Sans MS" panose="030F0702030302020204" pitchFamily="66" charset="0"/>
              </a:rPr>
              <a:t>term for pain ‘flare ups’</a:t>
            </a:r>
          </a:p>
          <a:p>
            <a:pPr>
              <a:lnSpc>
                <a:spcPct val="150000"/>
              </a:lnSpc>
            </a:pPr>
            <a:endParaRPr lang="en-AU" altLang="en-US" sz="2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0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04" y="656254"/>
            <a:ext cx="11216640" cy="141393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Opioids </a:t>
            </a:r>
            <a:br>
              <a:rPr lang="en-A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A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</a:t>
            </a:r>
            <a:r>
              <a:rPr lang="en-AU" sz="2987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An </a:t>
            </a:r>
            <a:r>
              <a:rPr lang="en-AU" sz="2987" dirty="0">
                <a:solidFill>
                  <a:schemeClr val="accent1"/>
                </a:solidFill>
                <a:latin typeface="Comic Sans MS" panose="030F0702030302020204" pitchFamily="66" charset="0"/>
              </a:rPr>
              <a:t>inconvenient truth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57" y="2833742"/>
            <a:ext cx="12960658" cy="58821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dirty="0" smtClean="0">
                <a:latin typeface="Comic Sans MS" panose="030F0702030302020204" pitchFamily="66" charset="0"/>
              </a:rPr>
              <a:t>Not great for chronic </a:t>
            </a:r>
            <a:r>
              <a:rPr lang="en-AU" dirty="0" smtClean="0">
                <a:latin typeface="Comic Sans MS" panose="030F0702030302020204" pitchFamily="66" charset="0"/>
              </a:rPr>
              <a:t>pain</a:t>
            </a:r>
            <a:endParaRPr lang="en-AU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dirty="0">
                <a:latin typeface="Comic Sans MS" panose="030F0702030302020204" pitchFamily="66" charset="0"/>
              </a:rPr>
              <a:t>NNT 4-8,  VAS 15/100,  30% rule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dirty="0" smtClean="0">
                <a:latin typeface="Comic Sans MS" panose="030F0702030302020204" pitchFamily="66" charset="0"/>
              </a:rPr>
              <a:t>Niche in </a:t>
            </a:r>
            <a:r>
              <a:rPr lang="en-AU" dirty="0" smtClean="0">
                <a:latin typeface="Comic Sans MS" panose="030F0702030302020204" pitchFamily="66" charset="0"/>
              </a:rPr>
              <a:t>joint </a:t>
            </a:r>
            <a:r>
              <a:rPr lang="en-AU" dirty="0" smtClean="0">
                <a:latin typeface="Comic Sans MS" panose="030F0702030302020204" pitchFamily="66" charset="0"/>
              </a:rPr>
              <a:t>pain (≥ 65) </a:t>
            </a:r>
            <a:endParaRPr lang="en-AU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latin typeface="Comic Sans MS" panose="030F0702030302020204" pitchFamily="66" charset="0"/>
              </a:rPr>
              <a:t>3Ts</a:t>
            </a:r>
            <a:r>
              <a:rPr lang="en-AU" sz="2800" dirty="0">
                <a:latin typeface="Comic Sans MS" panose="030F0702030302020204" pitchFamily="66" charset="0"/>
              </a:rPr>
              <a:t>: tramadol, </a:t>
            </a:r>
            <a:r>
              <a:rPr lang="en-AU" sz="2800" dirty="0" err="1">
                <a:latin typeface="Comic Sans MS" panose="030F0702030302020204" pitchFamily="66" charset="0"/>
              </a:rPr>
              <a:t>tapentadol</a:t>
            </a:r>
            <a:r>
              <a:rPr lang="en-AU" sz="2800" dirty="0">
                <a:latin typeface="Comic Sans MS" panose="030F0702030302020204" pitchFamily="66" charset="0"/>
              </a:rPr>
              <a:t>, transdermal </a:t>
            </a:r>
            <a:r>
              <a:rPr lang="en-AU" sz="2800" dirty="0" smtClean="0">
                <a:latin typeface="Comic Sans MS" panose="030F0702030302020204" pitchFamily="66" charset="0"/>
              </a:rPr>
              <a:t>buprenorphine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latin typeface="Comic Sans MS" panose="030F0702030302020204" pitchFamily="66" charset="0"/>
              </a:rPr>
              <a:t>Opioid analgesia is an ongoing clinical trial</a:t>
            </a:r>
            <a:endParaRPr lang="en-AU" sz="2800" dirty="0">
              <a:latin typeface="Comic Sans MS" panose="030F0702030302020204" pitchFamily="66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en-AU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81" y="2665000"/>
            <a:ext cx="4080714" cy="251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56" y="7491854"/>
            <a:ext cx="11705335" cy="14997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76255" y="7939321"/>
            <a:ext cx="27453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8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58" y="863661"/>
            <a:ext cx="3280569" cy="48124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7048" y="5676066"/>
            <a:ext cx="9577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A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Opioid ceiling ≤ 90 mg oral morphine/</a:t>
            </a:r>
            <a:r>
              <a:rPr lang="en-AU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eq</a:t>
            </a:r>
            <a:r>
              <a:rPr lang="en-A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per </a:t>
            </a:r>
            <a:r>
              <a:rPr lang="en-A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A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A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≤ </a:t>
            </a:r>
            <a:r>
              <a:rPr lang="en-A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90 days</a:t>
            </a:r>
          </a:p>
        </p:txBody>
      </p:sp>
    </p:spTree>
    <p:extLst>
      <p:ext uri="{BB962C8B-B14F-4D97-AF65-F5344CB8AC3E}">
        <p14:creationId xmlns:p14="http://schemas.microsoft.com/office/powerpoint/2010/main" val="14928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70432" y="407615"/>
            <a:ext cx="10189230" cy="116327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Procedures</a:t>
            </a:r>
            <a:endParaRPr lang="en-AU" sz="5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4144" y="3182142"/>
            <a:ext cx="12099432" cy="71684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>
                <a:latin typeface="Comic Sans MS" panose="030F0702030302020204" pitchFamily="66" charset="0"/>
              </a:rPr>
              <a:t>I/A steroid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                                                      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+? </a:t>
            </a:r>
            <a:r>
              <a:rPr lang="en-AU" altLang="en-US" sz="2800" dirty="0">
                <a:latin typeface="Comic Sans MS" panose="030F0702030302020204" pitchFamily="66" charset="0"/>
              </a:rPr>
              <a:t>(Cochrane)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I/A </a:t>
            </a:r>
            <a:r>
              <a:rPr lang="en-AU" altLang="en-US" sz="2800" dirty="0" err="1" smtClean="0">
                <a:latin typeface="Comic Sans MS" panose="030F0702030302020204" pitchFamily="66" charset="0"/>
              </a:rPr>
              <a:t>viscosupp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.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injections              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                     +? </a:t>
            </a:r>
            <a:r>
              <a:rPr lang="en-AU" altLang="en-US" sz="2800" dirty="0">
                <a:latin typeface="Comic Sans MS" panose="030F0702030302020204" pitchFamily="66" charset="0"/>
              </a:rPr>
              <a:t>(Cochrane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Genicular nerve blocks/radiofrequency                    </a:t>
            </a:r>
            <a:r>
              <a:rPr lang="en-AU" altLang="en-US" sz="2800" dirty="0">
                <a:latin typeface="Comic Sans MS" panose="030F0702030302020204" pitchFamily="66" charset="0"/>
              </a:rPr>
              <a:t>+? (RCT)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Saphenous </a:t>
            </a:r>
            <a:r>
              <a:rPr lang="en-AU" altLang="en-US" sz="2800" dirty="0">
                <a:latin typeface="Comic Sans MS" panose="030F0702030302020204" pitchFamily="66" charset="0"/>
              </a:rPr>
              <a:t>nerve branch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blocks                                 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Joint </a:t>
            </a:r>
            <a:r>
              <a:rPr lang="en-AU" altLang="en-US" sz="2800" dirty="0">
                <a:latin typeface="Comic Sans MS" panose="030F0702030302020204" pitchFamily="66" charset="0"/>
              </a:rPr>
              <a:t>lavage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                                                          </a:t>
            </a:r>
            <a:r>
              <a:rPr lang="en-AU" altLang="en-US" sz="2800" dirty="0">
                <a:latin typeface="Comic Sans MS" panose="030F0702030302020204" pitchFamily="66" charset="0"/>
              </a:rPr>
              <a:t>-  (Cochrane)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I/A stem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cells, platelet-rich plasma, Botox     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  ??</a:t>
            </a:r>
            <a:endParaRPr lang="en-AU" altLang="en-US" sz="2800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AU" altLang="en-US" sz="28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AU" altLang="en-US" sz="28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AU" altLang="en-US" sz="3982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endParaRPr lang="en-AU" altLang="en-US" sz="3982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endParaRPr lang="en-AU" altLang="en-US" sz="5120" dirty="0">
              <a:latin typeface="Arial" panose="020B0604020202020204" pitchFamily="34" charset="0"/>
            </a:endParaRPr>
          </a:p>
        </p:txBody>
      </p:sp>
      <p:pic>
        <p:nvPicPr>
          <p:cNvPr id="16390" name="Picture 6" descr="afp20030515p2147-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36" y="407615"/>
            <a:ext cx="2971236" cy="23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2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AU" sz="5400" b="0" dirty="0">
                <a:latin typeface="Comic Sans MS" panose="030F0702030302020204" pitchFamily="66" charset="0"/>
              </a:rPr>
              <a:t>Knee radiofrequency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 smtClean="0">
              <a:effectLst/>
              <a:latin typeface="Arial" panose="020B0604020202020204" pitchFamily="34" charset="0"/>
            </a:endParaRPr>
          </a:p>
          <a:p>
            <a:endParaRPr lang="en-AU" altLang="en-US" dirty="0" smtClean="0">
              <a:effectLst/>
              <a:latin typeface="Arial" panose="020B0604020202020204" pitchFamily="34" charset="0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47" y="1582456"/>
            <a:ext cx="11502813" cy="21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26" y="3995422"/>
            <a:ext cx="9633680" cy="489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5422"/>
            <a:ext cx="4571999" cy="48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84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29065" y="530037"/>
            <a:ext cx="11745468" cy="116327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Infrapatellar branch of saphenous nerve</a:t>
            </a:r>
            <a:endParaRPr lang="en-AU" sz="5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482" y="1693314"/>
            <a:ext cx="3523318" cy="711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731" y="2086512"/>
            <a:ext cx="3701608" cy="4078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864" y="2247177"/>
            <a:ext cx="407515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A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Gonalgia</a:t>
            </a:r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A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paresthetica</a:t>
            </a:r>
            <a:endParaRPr lang="en-AU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66700" indent="-2667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Altered sensation</a:t>
            </a:r>
          </a:p>
          <a:p>
            <a:pPr marL="266700" indent="-2667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Allodynia</a:t>
            </a:r>
          </a:p>
          <a:p>
            <a:pPr marL="266700" indent="-2667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AU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66700" indent="-2667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 novo knee pain</a:t>
            </a:r>
          </a:p>
          <a:p>
            <a:pPr marL="266700" indent="-2667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Post surgery </a:t>
            </a:r>
          </a:p>
          <a:p>
            <a:pPr marL="266700" indent="-2667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Arthroscopy ports </a:t>
            </a:r>
          </a:p>
          <a:p>
            <a:pPr algn="l">
              <a:lnSpc>
                <a:spcPct val="150000"/>
              </a:lnSpc>
              <a:buClr>
                <a:schemeClr val="accent1"/>
              </a:buClr>
            </a:pPr>
            <a:endParaRPr lang="en-AU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66700" indent="-2667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 injection</a:t>
            </a:r>
          </a:p>
          <a:p>
            <a:pPr marL="266700" indent="-2667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Saphenous block </a:t>
            </a:r>
            <a:endParaRPr lang="en-A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415048" y="4153397"/>
            <a:ext cx="1805759" cy="1371600"/>
          </a:xfrm>
          <a:custGeom>
            <a:avLst/>
            <a:gdLst>
              <a:gd name="connsiteX0" fmla="*/ 1805759 w 1805759"/>
              <a:gd name="connsiteY0" fmla="*/ 12700 h 1371600"/>
              <a:gd name="connsiteX1" fmla="*/ 1424759 w 1805759"/>
              <a:gd name="connsiteY1" fmla="*/ 342900 h 1371600"/>
              <a:gd name="connsiteX2" fmla="*/ 1386659 w 1805759"/>
              <a:gd name="connsiteY2" fmla="*/ 381000 h 1371600"/>
              <a:gd name="connsiteX3" fmla="*/ 1373959 w 1805759"/>
              <a:gd name="connsiteY3" fmla="*/ 419100 h 1371600"/>
              <a:gd name="connsiteX4" fmla="*/ 1323159 w 1805759"/>
              <a:gd name="connsiteY4" fmla="*/ 495300 h 1371600"/>
              <a:gd name="connsiteX5" fmla="*/ 1310459 w 1805759"/>
              <a:gd name="connsiteY5" fmla="*/ 533400 h 1371600"/>
              <a:gd name="connsiteX6" fmla="*/ 1234259 w 1805759"/>
              <a:gd name="connsiteY6" fmla="*/ 609600 h 1371600"/>
              <a:gd name="connsiteX7" fmla="*/ 1196159 w 1805759"/>
              <a:gd name="connsiteY7" fmla="*/ 647700 h 1371600"/>
              <a:gd name="connsiteX8" fmla="*/ 1170759 w 1805759"/>
              <a:gd name="connsiteY8" fmla="*/ 685800 h 1371600"/>
              <a:gd name="connsiteX9" fmla="*/ 1132659 w 1805759"/>
              <a:gd name="connsiteY9" fmla="*/ 711200 h 1371600"/>
              <a:gd name="connsiteX10" fmla="*/ 1107259 w 1805759"/>
              <a:gd name="connsiteY10" fmla="*/ 749300 h 1371600"/>
              <a:gd name="connsiteX11" fmla="*/ 1069159 w 1805759"/>
              <a:gd name="connsiteY11" fmla="*/ 774700 h 1371600"/>
              <a:gd name="connsiteX12" fmla="*/ 1056459 w 1805759"/>
              <a:gd name="connsiteY12" fmla="*/ 812800 h 1371600"/>
              <a:gd name="connsiteX13" fmla="*/ 1005659 w 1805759"/>
              <a:gd name="connsiteY13" fmla="*/ 850900 h 1371600"/>
              <a:gd name="connsiteX14" fmla="*/ 916759 w 1805759"/>
              <a:gd name="connsiteY14" fmla="*/ 901700 h 1371600"/>
              <a:gd name="connsiteX15" fmla="*/ 840559 w 1805759"/>
              <a:gd name="connsiteY15" fmla="*/ 952500 h 1371600"/>
              <a:gd name="connsiteX16" fmla="*/ 726259 w 1805759"/>
              <a:gd name="connsiteY16" fmla="*/ 1041400 h 1371600"/>
              <a:gd name="connsiteX17" fmla="*/ 688159 w 1805759"/>
              <a:gd name="connsiteY17" fmla="*/ 1054100 h 1371600"/>
              <a:gd name="connsiteX18" fmla="*/ 611959 w 1805759"/>
              <a:gd name="connsiteY18" fmla="*/ 1117600 h 1371600"/>
              <a:gd name="connsiteX19" fmla="*/ 523059 w 1805759"/>
              <a:gd name="connsiteY19" fmla="*/ 1181100 h 1371600"/>
              <a:gd name="connsiteX20" fmla="*/ 472259 w 1805759"/>
              <a:gd name="connsiteY20" fmla="*/ 1206500 h 1371600"/>
              <a:gd name="connsiteX21" fmla="*/ 396059 w 1805759"/>
              <a:gd name="connsiteY21" fmla="*/ 1231900 h 1371600"/>
              <a:gd name="connsiteX22" fmla="*/ 319859 w 1805759"/>
              <a:gd name="connsiteY22" fmla="*/ 1270000 h 1371600"/>
              <a:gd name="connsiteX23" fmla="*/ 269059 w 1805759"/>
              <a:gd name="connsiteY23" fmla="*/ 1295400 h 1371600"/>
              <a:gd name="connsiteX24" fmla="*/ 230959 w 1805759"/>
              <a:gd name="connsiteY24" fmla="*/ 1333500 h 1371600"/>
              <a:gd name="connsiteX25" fmla="*/ 167459 w 1805759"/>
              <a:gd name="connsiteY25" fmla="*/ 1346200 h 1371600"/>
              <a:gd name="connsiteX26" fmla="*/ 91259 w 1805759"/>
              <a:gd name="connsiteY26" fmla="*/ 1371600 h 1371600"/>
              <a:gd name="connsiteX27" fmla="*/ 2359 w 1805759"/>
              <a:gd name="connsiteY27" fmla="*/ 1358900 h 1371600"/>
              <a:gd name="connsiteX28" fmla="*/ 40459 w 1805759"/>
              <a:gd name="connsiteY28" fmla="*/ 1333500 h 1371600"/>
              <a:gd name="connsiteX29" fmla="*/ 78559 w 1805759"/>
              <a:gd name="connsiteY29" fmla="*/ 1295400 h 1371600"/>
              <a:gd name="connsiteX30" fmla="*/ 129359 w 1805759"/>
              <a:gd name="connsiteY30" fmla="*/ 1270000 h 1371600"/>
              <a:gd name="connsiteX31" fmla="*/ 167459 w 1805759"/>
              <a:gd name="connsiteY31" fmla="*/ 1244600 h 1371600"/>
              <a:gd name="connsiteX32" fmla="*/ 205559 w 1805759"/>
              <a:gd name="connsiteY32" fmla="*/ 1231900 h 1371600"/>
              <a:gd name="connsiteX33" fmla="*/ 281759 w 1805759"/>
              <a:gd name="connsiteY33" fmla="*/ 1181100 h 1371600"/>
              <a:gd name="connsiteX34" fmla="*/ 357959 w 1805759"/>
              <a:gd name="connsiteY34" fmla="*/ 1155700 h 1371600"/>
              <a:gd name="connsiteX35" fmla="*/ 446859 w 1805759"/>
              <a:gd name="connsiteY35" fmla="*/ 1117600 h 1371600"/>
              <a:gd name="connsiteX36" fmla="*/ 484959 w 1805759"/>
              <a:gd name="connsiteY36" fmla="*/ 1092200 h 1371600"/>
              <a:gd name="connsiteX37" fmla="*/ 599259 w 1805759"/>
              <a:gd name="connsiteY37" fmla="*/ 1054100 h 1371600"/>
              <a:gd name="connsiteX38" fmla="*/ 637359 w 1805759"/>
              <a:gd name="connsiteY38" fmla="*/ 1028700 h 1371600"/>
              <a:gd name="connsiteX39" fmla="*/ 688159 w 1805759"/>
              <a:gd name="connsiteY39" fmla="*/ 1016000 h 1371600"/>
              <a:gd name="connsiteX40" fmla="*/ 751659 w 1805759"/>
              <a:gd name="connsiteY40" fmla="*/ 990600 h 1371600"/>
              <a:gd name="connsiteX41" fmla="*/ 827859 w 1805759"/>
              <a:gd name="connsiteY41" fmla="*/ 927100 h 1371600"/>
              <a:gd name="connsiteX42" fmla="*/ 942159 w 1805759"/>
              <a:gd name="connsiteY42" fmla="*/ 863600 h 1371600"/>
              <a:gd name="connsiteX43" fmla="*/ 1005659 w 1805759"/>
              <a:gd name="connsiteY43" fmla="*/ 787400 h 1371600"/>
              <a:gd name="connsiteX44" fmla="*/ 1043759 w 1805759"/>
              <a:gd name="connsiteY44" fmla="*/ 774700 h 1371600"/>
              <a:gd name="connsiteX45" fmla="*/ 1094559 w 1805759"/>
              <a:gd name="connsiteY45" fmla="*/ 711200 h 1371600"/>
              <a:gd name="connsiteX46" fmla="*/ 1132659 w 1805759"/>
              <a:gd name="connsiteY46" fmla="*/ 673100 h 1371600"/>
              <a:gd name="connsiteX47" fmla="*/ 1170759 w 1805759"/>
              <a:gd name="connsiteY47" fmla="*/ 622300 h 1371600"/>
              <a:gd name="connsiteX48" fmla="*/ 1246959 w 1805759"/>
              <a:gd name="connsiteY48" fmla="*/ 546100 h 1371600"/>
              <a:gd name="connsiteX49" fmla="*/ 1297759 w 1805759"/>
              <a:gd name="connsiteY49" fmla="*/ 444500 h 1371600"/>
              <a:gd name="connsiteX50" fmla="*/ 1348559 w 1805759"/>
              <a:gd name="connsiteY50" fmla="*/ 406400 h 1371600"/>
              <a:gd name="connsiteX51" fmla="*/ 1399359 w 1805759"/>
              <a:gd name="connsiteY51" fmla="*/ 330200 h 1371600"/>
              <a:gd name="connsiteX52" fmla="*/ 1424759 w 1805759"/>
              <a:gd name="connsiteY52" fmla="*/ 279400 h 1371600"/>
              <a:gd name="connsiteX53" fmla="*/ 1462859 w 1805759"/>
              <a:gd name="connsiteY53" fmla="*/ 254000 h 1371600"/>
              <a:gd name="connsiteX54" fmla="*/ 1500959 w 1805759"/>
              <a:gd name="connsiteY54" fmla="*/ 215900 h 1371600"/>
              <a:gd name="connsiteX55" fmla="*/ 1551759 w 1805759"/>
              <a:gd name="connsiteY55" fmla="*/ 139700 h 1371600"/>
              <a:gd name="connsiteX56" fmla="*/ 1627959 w 1805759"/>
              <a:gd name="connsiteY56" fmla="*/ 63500 h 1371600"/>
              <a:gd name="connsiteX57" fmla="*/ 1666059 w 1805759"/>
              <a:gd name="connsiteY57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05759" h="1371600">
                <a:moveTo>
                  <a:pt x="1805759" y="12700"/>
                </a:moveTo>
                <a:lnTo>
                  <a:pt x="1424759" y="342900"/>
                </a:lnTo>
                <a:cubicBezTo>
                  <a:pt x="1411268" y="354756"/>
                  <a:pt x="1396622" y="366056"/>
                  <a:pt x="1386659" y="381000"/>
                </a:cubicBezTo>
                <a:cubicBezTo>
                  <a:pt x="1379233" y="392139"/>
                  <a:pt x="1380460" y="407398"/>
                  <a:pt x="1373959" y="419100"/>
                </a:cubicBezTo>
                <a:cubicBezTo>
                  <a:pt x="1359134" y="445785"/>
                  <a:pt x="1332812" y="466340"/>
                  <a:pt x="1323159" y="495300"/>
                </a:cubicBezTo>
                <a:cubicBezTo>
                  <a:pt x="1318926" y="508000"/>
                  <a:pt x="1318678" y="522833"/>
                  <a:pt x="1310459" y="533400"/>
                </a:cubicBezTo>
                <a:cubicBezTo>
                  <a:pt x="1288406" y="561754"/>
                  <a:pt x="1259659" y="584200"/>
                  <a:pt x="1234259" y="609600"/>
                </a:cubicBezTo>
                <a:cubicBezTo>
                  <a:pt x="1221559" y="622300"/>
                  <a:pt x="1206122" y="632756"/>
                  <a:pt x="1196159" y="647700"/>
                </a:cubicBezTo>
                <a:cubicBezTo>
                  <a:pt x="1187692" y="660400"/>
                  <a:pt x="1181552" y="675007"/>
                  <a:pt x="1170759" y="685800"/>
                </a:cubicBezTo>
                <a:cubicBezTo>
                  <a:pt x="1159966" y="696593"/>
                  <a:pt x="1145359" y="702733"/>
                  <a:pt x="1132659" y="711200"/>
                </a:cubicBezTo>
                <a:cubicBezTo>
                  <a:pt x="1124192" y="723900"/>
                  <a:pt x="1118052" y="738507"/>
                  <a:pt x="1107259" y="749300"/>
                </a:cubicBezTo>
                <a:cubicBezTo>
                  <a:pt x="1096466" y="760093"/>
                  <a:pt x="1078694" y="762781"/>
                  <a:pt x="1069159" y="774700"/>
                </a:cubicBezTo>
                <a:cubicBezTo>
                  <a:pt x="1060796" y="785153"/>
                  <a:pt x="1065029" y="802516"/>
                  <a:pt x="1056459" y="812800"/>
                </a:cubicBezTo>
                <a:cubicBezTo>
                  <a:pt x="1042908" y="829061"/>
                  <a:pt x="1021730" y="837125"/>
                  <a:pt x="1005659" y="850900"/>
                </a:cubicBezTo>
                <a:cubicBezTo>
                  <a:pt x="943348" y="904309"/>
                  <a:pt x="996518" y="881760"/>
                  <a:pt x="916759" y="901700"/>
                </a:cubicBezTo>
                <a:cubicBezTo>
                  <a:pt x="891359" y="918633"/>
                  <a:pt x="862145" y="930914"/>
                  <a:pt x="840559" y="952500"/>
                </a:cubicBezTo>
                <a:cubicBezTo>
                  <a:pt x="807685" y="985374"/>
                  <a:pt x="771831" y="1026209"/>
                  <a:pt x="726259" y="1041400"/>
                </a:cubicBezTo>
                <a:lnTo>
                  <a:pt x="688159" y="1054100"/>
                </a:lnTo>
                <a:cubicBezTo>
                  <a:pt x="628863" y="1113396"/>
                  <a:pt x="673844" y="1073397"/>
                  <a:pt x="611959" y="1117600"/>
                </a:cubicBezTo>
                <a:cubicBezTo>
                  <a:pt x="584701" y="1137070"/>
                  <a:pt x="552989" y="1163997"/>
                  <a:pt x="523059" y="1181100"/>
                </a:cubicBezTo>
                <a:cubicBezTo>
                  <a:pt x="506621" y="1190493"/>
                  <a:pt x="489837" y="1199469"/>
                  <a:pt x="472259" y="1206500"/>
                </a:cubicBezTo>
                <a:cubicBezTo>
                  <a:pt x="447400" y="1216444"/>
                  <a:pt x="418336" y="1217048"/>
                  <a:pt x="396059" y="1231900"/>
                </a:cubicBezTo>
                <a:cubicBezTo>
                  <a:pt x="322840" y="1280713"/>
                  <a:pt x="393471" y="1238452"/>
                  <a:pt x="319859" y="1270000"/>
                </a:cubicBezTo>
                <a:cubicBezTo>
                  <a:pt x="302458" y="1277458"/>
                  <a:pt x="284465" y="1284396"/>
                  <a:pt x="269059" y="1295400"/>
                </a:cubicBezTo>
                <a:cubicBezTo>
                  <a:pt x="254444" y="1305839"/>
                  <a:pt x="247023" y="1325468"/>
                  <a:pt x="230959" y="1333500"/>
                </a:cubicBezTo>
                <a:cubicBezTo>
                  <a:pt x="211652" y="1343153"/>
                  <a:pt x="188284" y="1340520"/>
                  <a:pt x="167459" y="1346200"/>
                </a:cubicBezTo>
                <a:cubicBezTo>
                  <a:pt x="141628" y="1353245"/>
                  <a:pt x="91259" y="1371600"/>
                  <a:pt x="91259" y="1371600"/>
                </a:cubicBezTo>
                <a:cubicBezTo>
                  <a:pt x="61626" y="1367367"/>
                  <a:pt x="26306" y="1376861"/>
                  <a:pt x="2359" y="1358900"/>
                </a:cubicBezTo>
                <a:cubicBezTo>
                  <a:pt x="-9852" y="1349742"/>
                  <a:pt x="28733" y="1343271"/>
                  <a:pt x="40459" y="1333500"/>
                </a:cubicBezTo>
                <a:cubicBezTo>
                  <a:pt x="54257" y="1322002"/>
                  <a:pt x="63944" y="1305839"/>
                  <a:pt x="78559" y="1295400"/>
                </a:cubicBezTo>
                <a:cubicBezTo>
                  <a:pt x="93965" y="1284396"/>
                  <a:pt x="112921" y="1279393"/>
                  <a:pt x="129359" y="1270000"/>
                </a:cubicBezTo>
                <a:cubicBezTo>
                  <a:pt x="142611" y="1262427"/>
                  <a:pt x="153807" y="1251426"/>
                  <a:pt x="167459" y="1244600"/>
                </a:cubicBezTo>
                <a:cubicBezTo>
                  <a:pt x="179433" y="1238613"/>
                  <a:pt x="193857" y="1238401"/>
                  <a:pt x="205559" y="1231900"/>
                </a:cubicBezTo>
                <a:cubicBezTo>
                  <a:pt x="232244" y="1217075"/>
                  <a:pt x="252799" y="1190753"/>
                  <a:pt x="281759" y="1181100"/>
                </a:cubicBezTo>
                <a:cubicBezTo>
                  <a:pt x="307159" y="1172633"/>
                  <a:pt x="335682" y="1170552"/>
                  <a:pt x="357959" y="1155700"/>
                </a:cubicBezTo>
                <a:cubicBezTo>
                  <a:pt x="410582" y="1120618"/>
                  <a:pt x="381251" y="1134002"/>
                  <a:pt x="446859" y="1117600"/>
                </a:cubicBezTo>
                <a:cubicBezTo>
                  <a:pt x="459559" y="1109133"/>
                  <a:pt x="471307" y="1099026"/>
                  <a:pt x="484959" y="1092200"/>
                </a:cubicBezTo>
                <a:cubicBezTo>
                  <a:pt x="532783" y="1068288"/>
                  <a:pt x="550753" y="1066227"/>
                  <a:pt x="599259" y="1054100"/>
                </a:cubicBezTo>
                <a:cubicBezTo>
                  <a:pt x="611959" y="1045633"/>
                  <a:pt x="623330" y="1034713"/>
                  <a:pt x="637359" y="1028700"/>
                </a:cubicBezTo>
                <a:cubicBezTo>
                  <a:pt x="653402" y="1021824"/>
                  <a:pt x="671600" y="1021520"/>
                  <a:pt x="688159" y="1016000"/>
                </a:cubicBezTo>
                <a:cubicBezTo>
                  <a:pt x="709786" y="1008791"/>
                  <a:pt x="731269" y="1000795"/>
                  <a:pt x="751659" y="990600"/>
                </a:cubicBezTo>
                <a:cubicBezTo>
                  <a:pt x="806117" y="963371"/>
                  <a:pt x="777302" y="966422"/>
                  <a:pt x="827859" y="927100"/>
                </a:cubicBezTo>
                <a:cubicBezTo>
                  <a:pt x="893363" y="876152"/>
                  <a:pt x="884674" y="882762"/>
                  <a:pt x="942159" y="863600"/>
                </a:cubicBezTo>
                <a:cubicBezTo>
                  <a:pt x="960901" y="835487"/>
                  <a:pt x="976323" y="806957"/>
                  <a:pt x="1005659" y="787400"/>
                </a:cubicBezTo>
                <a:cubicBezTo>
                  <a:pt x="1016798" y="779974"/>
                  <a:pt x="1031059" y="778933"/>
                  <a:pt x="1043759" y="774700"/>
                </a:cubicBezTo>
                <a:cubicBezTo>
                  <a:pt x="1060692" y="753533"/>
                  <a:pt x="1076709" y="731600"/>
                  <a:pt x="1094559" y="711200"/>
                </a:cubicBezTo>
                <a:cubicBezTo>
                  <a:pt x="1106386" y="697683"/>
                  <a:pt x="1120970" y="686737"/>
                  <a:pt x="1132659" y="673100"/>
                </a:cubicBezTo>
                <a:cubicBezTo>
                  <a:pt x="1146434" y="657029"/>
                  <a:pt x="1155792" y="637267"/>
                  <a:pt x="1170759" y="622300"/>
                </a:cubicBezTo>
                <a:cubicBezTo>
                  <a:pt x="1229805" y="563254"/>
                  <a:pt x="1195077" y="639487"/>
                  <a:pt x="1246959" y="546100"/>
                </a:cubicBezTo>
                <a:cubicBezTo>
                  <a:pt x="1269698" y="505170"/>
                  <a:pt x="1265291" y="476968"/>
                  <a:pt x="1297759" y="444500"/>
                </a:cubicBezTo>
                <a:cubicBezTo>
                  <a:pt x="1312726" y="429533"/>
                  <a:pt x="1334497" y="422220"/>
                  <a:pt x="1348559" y="406400"/>
                </a:cubicBezTo>
                <a:cubicBezTo>
                  <a:pt x="1368840" y="383584"/>
                  <a:pt x="1385707" y="357504"/>
                  <a:pt x="1399359" y="330200"/>
                </a:cubicBezTo>
                <a:cubicBezTo>
                  <a:pt x="1407826" y="313267"/>
                  <a:pt x="1412639" y="293944"/>
                  <a:pt x="1424759" y="279400"/>
                </a:cubicBezTo>
                <a:cubicBezTo>
                  <a:pt x="1434530" y="267674"/>
                  <a:pt x="1451133" y="263771"/>
                  <a:pt x="1462859" y="254000"/>
                </a:cubicBezTo>
                <a:cubicBezTo>
                  <a:pt x="1476657" y="242502"/>
                  <a:pt x="1489932" y="230077"/>
                  <a:pt x="1500959" y="215900"/>
                </a:cubicBezTo>
                <a:cubicBezTo>
                  <a:pt x="1519701" y="191803"/>
                  <a:pt x="1527337" y="158016"/>
                  <a:pt x="1551759" y="139700"/>
                </a:cubicBezTo>
                <a:cubicBezTo>
                  <a:pt x="1649107" y="66689"/>
                  <a:pt x="1566057" y="137782"/>
                  <a:pt x="1627959" y="63500"/>
                </a:cubicBezTo>
                <a:cubicBezTo>
                  <a:pt x="1672046" y="10596"/>
                  <a:pt x="1666059" y="47517"/>
                  <a:pt x="166605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11539183" y="3348176"/>
            <a:ext cx="914400" cy="127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831" y="2737465"/>
            <a:ext cx="2864774" cy="59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2327" y="407615"/>
            <a:ext cx="7648164" cy="921002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 Visser Churack Chair UNDA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26333" y="-708819"/>
            <a:ext cx="13004800" cy="206329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Thank you </a:t>
            </a:r>
            <a:endParaRPr sz="5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idx="4294967295"/>
          </p:nvPr>
        </p:nvSpPr>
        <p:spPr>
          <a:xfrm>
            <a:off x="836344" y="3148822"/>
            <a:ext cx="10401300" cy="5956300"/>
          </a:xfrm>
          <a:prstGeom prst="rect">
            <a:avLst/>
          </a:prstGeom>
        </p:spPr>
        <p:txBody>
          <a:bodyPr/>
          <a:lstStyle/>
          <a:p>
            <a:pPr lvl="1" indent="0"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AU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indent="0"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AU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indent="0"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AU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indent="228600">
              <a:defRPr sz="1800">
                <a:solidFill>
                  <a:srgbClr val="000000"/>
                </a:solidFill>
                <a:effectLst/>
              </a:defRPr>
            </a:pPr>
            <a:endParaRPr sz="3600" dirty="0">
              <a:solidFill>
                <a:srgbClr val="00D00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4" y="8253854"/>
            <a:ext cx="11705335" cy="14997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03077" y="8647922"/>
            <a:ext cx="274319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599" y="1298175"/>
            <a:ext cx="10854268" cy="695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30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33045" y="287650"/>
            <a:ext cx="12371755" cy="10108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>Management of </a:t>
            </a: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OA knee: pain &amp; function </a:t>
            </a:r>
            <a:endParaRPr lang="en-AU" sz="5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3045" y="2675327"/>
            <a:ext cx="10038080" cy="64369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OA: most </a:t>
            </a:r>
            <a:r>
              <a:rPr lang="en-AU" altLang="en-US" sz="2800" dirty="0">
                <a:latin typeface="Comic Sans MS" panose="030F0702030302020204" pitchFamily="66" charset="0"/>
              </a:rPr>
              <a:t>common cause of chronic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pain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Chronic </a:t>
            </a:r>
            <a:r>
              <a:rPr lang="en-AU" altLang="en-US" sz="2800" dirty="0">
                <a:latin typeface="Comic Sans MS" panose="030F0702030302020204" pitchFamily="66" charset="0"/>
              </a:rPr>
              <a:t>disease </a:t>
            </a:r>
            <a:r>
              <a:rPr lang="en-AU" altLang="en-US" sz="2800" i="1" dirty="0">
                <a:latin typeface="Comic Sans MS" panose="030F0702030302020204" pitchFamily="66" charset="0"/>
              </a:rPr>
              <a:t>management</a:t>
            </a:r>
            <a:r>
              <a:rPr lang="en-AU" altLang="en-US" sz="2800" dirty="0">
                <a:latin typeface="Comic Sans MS" panose="030F0702030302020204" pitchFamily="66" charset="0"/>
              </a:rPr>
              <a:t>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approach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Manage pain </a:t>
            </a:r>
            <a:r>
              <a:rPr lang="en-AU" altLang="en-US" sz="2800" dirty="0">
                <a:latin typeface="Comic Sans MS" panose="030F0702030302020204" pitchFamily="66" charset="0"/>
              </a:rPr>
              <a:t>&amp; </a:t>
            </a:r>
            <a:r>
              <a:rPr lang="en-AU" altLang="en-US" sz="2800" i="1" dirty="0" smtClean="0">
                <a:latin typeface="Comic Sans MS" panose="030F0702030302020204" pitchFamily="66" charset="0"/>
              </a:rPr>
              <a:t>disability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Multidisciplinary </a:t>
            </a:r>
            <a:r>
              <a:rPr lang="en-AU" altLang="en-US" sz="2800" dirty="0">
                <a:latin typeface="Comic Sans MS" panose="030F0702030302020204" pitchFamily="66" charset="0"/>
              </a:rPr>
              <a:t>&amp; multi-modal </a:t>
            </a:r>
            <a:endParaRPr lang="en-AU" altLang="en-US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Rehabilitation</a:t>
            </a:r>
            <a:endParaRPr lang="en-AU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6148" name="Picture 4" descr="JRAKne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856" y="1521391"/>
            <a:ext cx="3533422" cy="37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9872" y="4786751"/>
            <a:ext cx="56896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27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94153" y="1658794"/>
            <a:ext cx="12371755" cy="10108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Not all knee pain is from OA joint</a:t>
            </a:r>
            <a:b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endParaRPr lang="en-AU" sz="5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515" y="1815406"/>
            <a:ext cx="10038080" cy="6436924"/>
          </a:xfrm>
        </p:spPr>
        <p:txBody>
          <a:bodyPr>
            <a:noAutofit/>
          </a:bodyPr>
          <a:lstStyle/>
          <a:p>
            <a:pPr>
              <a:lnSpc>
                <a:spcPts val="336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10-20% neuropathic pain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component</a:t>
            </a:r>
          </a:p>
          <a:p>
            <a:pPr>
              <a:lnSpc>
                <a:spcPts val="3360"/>
              </a:lnSpc>
              <a:buFont typeface="Wingdings" panose="05000000000000000000" pitchFamily="2" charset="2"/>
              <a:buChar char="§"/>
            </a:pPr>
            <a:r>
              <a:rPr lang="en-AU" altLang="en-US" sz="2800" dirty="0">
                <a:latin typeface="Comic Sans MS" panose="030F0702030302020204" pitchFamily="66" charset="0"/>
              </a:rPr>
              <a:t>Infra patellar branch neuralgia</a:t>
            </a:r>
          </a:p>
          <a:p>
            <a:pPr>
              <a:lnSpc>
                <a:spcPts val="336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10</a:t>
            </a:r>
            <a:r>
              <a:rPr lang="en-AU" altLang="en-US" sz="2800" dirty="0">
                <a:latin typeface="Comic Sans MS" panose="030F0702030302020204" pitchFamily="66" charset="0"/>
              </a:rPr>
              <a:t>%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CRPS</a:t>
            </a:r>
            <a:endParaRPr lang="en-AU" altLang="en-US" sz="2800" dirty="0">
              <a:latin typeface="Comic Sans MS" panose="030F0702030302020204" pitchFamily="66" charset="0"/>
            </a:endParaRPr>
          </a:p>
          <a:p>
            <a:pPr marL="0" indent="0">
              <a:lnSpc>
                <a:spcPts val="3360"/>
              </a:lnSpc>
              <a:buNone/>
            </a:pPr>
            <a:endParaRPr lang="en-AU" altLang="en-US" sz="2800" dirty="0" smtClean="0">
              <a:latin typeface="Comic Sans MS" panose="030F0702030302020204" pitchFamily="66" charset="0"/>
            </a:endParaRPr>
          </a:p>
          <a:p>
            <a:pPr>
              <a:lnSpc>
                <a:spcPts val="336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15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% chronic pain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after TKR</a:t>
            </a:r>
          </a:p>
          <a:p>
            <a:pPr>
              <a:lnSpc>
                <a:spcPts val="336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Risk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factors</a:t>
            </a:r>
          </a:p>
          <a:p>
            <a:pPr marL="0" indent="0">
              <a:lnSpc>
                <a:spcPts val="3360"/>
              </a:lnSpc>
              <a:buNone/>
            </a:pPr>
            <a:r>
              <a:rPr lang="en-AU" altLang="en-US" sz="2800" dirty="0" smtClean="0">
                <a:latin typeface="Comic Sans MS" panose="030F0702030302020204" pitchFamily="66" charset="0"/>
              </a:rPr>
              <a:t>     -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long-standing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knee pain</a:t>
            </a:r>
          </a:p>
          <a:p>
            <a:pPr marL="0" indent="0">
              <a:lnSpc>
                <a:spcPts val="3360"/>
              </a:lnSpc>
              <a:buNone/>
            </a:pPr>
            <a:r>
              <a:rPr lang="en-AU" altLang="en-US" sz="2800" dirty="0" smtClean="0">
                <a:latin typeface="Comic Sans MS" panose="030F0702030302020204" pitchFamily="66" charset="0"/>
              </a:rPr>
              <a:t>     -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re-operation</a:t>
            </a:r>
            <a:endParaRPr lang="en-AU" altLang="en-US" sz="2800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ts val="3360"/>
              </a:lnSpc>
              <a:buNone/>
            </a:pPr>
            <a:r>
              <a:rPr lang="en-AU" altLang="en-US" sz="2800" dirty="0" smtClean="0">
                <a:latin typeface="Comic Sans MS" panose="030F0702030302020204" pitchFamily="66" charset="0"/>
              </a:rPr>
              <a:t>     -high acute pain scores</a:t>
            </a:r>
          </a:p>
          <a:p>
            <a:pPr marL="0" indent="0">
              <a:lnSpc>
                <a:spcPts val="3360"/>
              </a:lnSpc>
              <a:buNone/>
            </a:pPr>
            <a:r>
              <a:rPr lang="en-AU" altLang="en-US" sz="2800" dirty="0" smtClean="0">
                <a:latin typeface="Comic Sans MS" panose="030F0702030302020204" pitchFamily="66" charset="0"/>
              </a:rPr>
              <a:t>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-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yellow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flags</a:t>
            </a:r>
          </a:p>
          <a:p>
            <a:pPr marL="0" indent="0">
              <a:lnSpc>
                <a:spcPts val="3360"/>
              </a:lnSpc>
              <a:buNone/>
            </a:pPr>
            <a:endParaRPr lang="en-AU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547" y="2461508"/>
            <a:ext cx="3223986" cy="6514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36" y="3294645"/>
            <a:ext cx="3636434" cy="4848578"/>
          </a:xfrm>
          <a:prstGeom prst="rect">
            <a:avLst/>
          </a:prstGeom>
        </p:spPr>
      </p:pic>
      <p:pic>
        <p:nvPicPr>
          <p:cNvPr id="9" name="Picture 4" descr="JRAKne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75574"/>
            <a:ext cx="2153816" cy="228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27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80" y="4136688"/>
            <a:ext cx="7765748" cy="325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678099"/>
            <a:ext cx="10687050" cy="3486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513728" y="2832100"/>
            <a:ext cx="4249772" cy="5199171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06" y="6801559"/>
            <a:ext cx="7798622" cy="1864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r="49095" b="41333"/>
          <a:stretch/>
        </p:blipFill>
        <p:spPr>
          <a:xfrm>
            <a:off x="7416800" y="8031271"/>
            <a:ext cx="5542722" cy="9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0" y="114300"/>
            <a:ext cx="11470523" cy="15806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>Key management areas for </a:t>
            </a: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OA knee</a:t>
            </a:r>
            <a:endParaRPr lang="en-AU" sz="5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9446" y="2070100"/>
            <a:ext cx="11001054" cy="688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000" dirty="0" smtClean="0">
                <a:latin typeface="Comic Sans MS" panose="030F0702030302020204" pitchFamily="66" charset="0"/>
              </a:rPr>
              <a:t>Exclude red </a:t>
            </a:r>
            <a:r>
              <a:rPr lang="en-AU" altLang="en-US" sz="3000" dirty="0" smtClean="0">
                <a:latin typeface="Comic Sans MS" panose="030F0702030302020204" pitchFamily="66" charset="0"/>
              </a:rPr>
              <a:t>flags (T.I.N.T)</a:t>
            </a:r>
            <a:endParaRPr lang="en-AU" altLang="en-US" sz="3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altLang="en-US" sz="2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</a:t>
            </a:r>
            <a:r>
              <a:rPr lang="en-AU" altLang="en-US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n-AU" altLang="en-US" sz="2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AU" altLang="en-US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umour</a:t>
            </a:r>
            <a:r>
              <a:rPr lang="en-AU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,  </a:t>
            </a:r>
            <a:r>
              <a:rPr lang="en-AU" altLang="en-US" sz="2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AU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nfection/</a:t>
            </a:r>
            <a:r>
              <a:rPr lang="en-AU" altLang="en-US" sz="2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AU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nflammation,  </a:t>
            </a:r>
            <a:r>
              <a:rPr lang="en-AU" altLang="en-US" sz="2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AU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eurological</a:t>
            </a:r>
            <a:r>
              <a:rPr lang="en-AU" altLang="en-US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AU" altLang="en-US" sz="2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AU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rauma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AU" altLang="en-US" sz="26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000" dirty="0" smtClean="0">
                <a:latin typeface="Comic Sans MS" panose="030F0702030302020204" pitchFamily="66" charset="0"/>
              </a:rPr>
              <a:t>Consider </a:t>
            </a:r>
            <a:r>
              <a:rPr lang="en-AU" altLang="en-US" sz="3000" dirty="0" smtClean="0">
                <a:latin typeface="Comic Sans MS" panose="030F0702030302020204" pitchFamily="66" charset="0"/>
              </a:rPr>
              <a:t>yellow </a:t>
            </a:r>
            <a:r>
              <a:rPr lang="en-AU" altLang="en-US" sz="3000" dirty="0" smtClean="0">
                <a:latin typeface="Comic Sans MS" panose="030F0702030302020204" pitchFamily="66" charset="0"/>
              </a:rPr>
              <a:t>flags (</a:t>
            </a:r>
            <a:r>
              <a:rPr lang="en-AU" altLang="en-US" sz="3000" u="sng" dirty="0" smtClean="0">
                <a:latin typeface="Comic Sans MS" panose="030F0702030302020204" pitchFamily="66" charset="0"/>
              </a:rPr>
              <a:t>C.</a:t>
            </a:r>
            <a:r>
              <a:rPr lang="en-AU" altLang="en-US" sz="3000" dirty="0" smtClean="0">
                <a:latin typeface="Comic Sans MS" panose="030F0702030302020204" pitchFamily="66" charset="0"/>
              </a:rPr>
              <a:t>H.</a:t>
            </a:r>
            <a:r>
              <a:rPr lang="en-AU" altLang="en-US" sz="3000" u="sng" dirty="0" smtClean="0">
                <a:latin typeface="Comic Sans MS" panose="030F0702030302020204" pitchFamily="66" charset="0"/>
              </a:rPr>
              <a:t>A</a:t>
            </a:r>
            <a:r>
              <a:rPr lang="en-AU" altLang="en-US" sz="3000" dirty="0" smtClean="0">
                <a:latin typeface="Comic Sans MS" panose="030F0702030302020204" pitchFamily="66" charset="0"/>
              </a:rPr>
              <a:t>.M.P.</a:t>
            </a:r>
            <a:r>
              <a:rPr lang="en-AU" altLang="en-US" sz="3000" u="sng" dirty="0" smtClean="0">
                <a:latin typeface="Comic Sans MS" panose="030F0702030302020204" pitchFamily="66" charset="0"/>
              </a:rPr>
              <a:t>S</a:t>
            </a:r>
            <a:r>
              <a:rPr lang="en-AU" altLang="en-US" sz="3000" dirty="0" smtClean="0">
                <a:latin typeface="Comic Sans MS" panose="030F0702030302020204" pitchFamily="66" charset="0"/>
              </a:rPr>
              <a:t>)</a:t>
            </a:r>
            <a:endParaRPr lang="en-AU" altLang="en-US" sz="3000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altLang="en-US" sz="3000" dirty="0">
                <a:latin typeface="Comic Sans MS" panose="030F0702030302020204" pitchFamily="66" charset="0"/>
              </a:rPr>
              <a:t> </a:t>
            </a:r>
            <a:r>
              <a:rPr lang="en-AU" altLang="en-US" sz="3000" dirty="0" smtClean="0">
                <a:latin typeface="Comic Sans MS" panose="030F0702030302020204" pitchFamily="66" charset="0"/>
              </a:rPr>
              <a:t>    </a:t>
            </a:r>
            <a:r>
              <a:rPr lang="en-AU" altLang="en-US" sz="2600" dirty="0" smtClean="0">
                <a:latin typeface="Comic Sans MS" panose="030F0702030302020204" pitchFamily="66" charset="0"/>
              </a:rPr>
              <a:t>-c</a:t>
            </a:r>
            <a:r>
              <a:rPr lang="en-AU" altLang="en-US" sz="2600" dirty="0" smtClean="0">
                <a:latin typeface="Comic Sans MS" panose="030F0702030302020204" pitchFamily="66" charset="0"/>
              </a:rPr>
              <a:t>atastrophizing, anxiety, stress</a:t>
            </a:r>
          </a:p>
          <a:p>
            <a:pPr marL="0" indent="0">
              <a:lnSpc>
                <a:spcPct val="90000"/>
              </a:lnSpc>
              <a:buNone/>
            </a:pPr>
            <a:endParaRPr lang="en-AU" altLang="en-US" sz="30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3000" dirty="0" smtClean="0">
                <a:latin typeface="Comic Sans MS" panose="030F0702030302020204" pitchFamily="66" charset="0"/>
              </a:rPr>
              <a:t>Functional impacts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altLang="en-US" sz="3000" dirty="0">
                <a:latin typeface="Comic Sans MS" panose="030F0702030302020204" pitchFamily="66" charset="0"/>
              </a:rPr>
              <a:t> </a:t>
            </a:r>
            <a:r>
              <a:rPr lang="en-AU" altLang="en-US" sz="3000" dirty="0" smtClean="0">
                <a:latin typeface="Comic Sans MS" panose="030F0702030302020204" pitchFamily="66" charset="0"/>
              </a:rPr>
              <a:t>    </a:t>
            </a:r>
            <a:r>
              <a:rPr lang="en-AU" altLang="en-US" sz="2600" dirty="0" smtClean="0">
                <a:latin typeface="Comic Sans MS" panose="030F0702030302020204" pitchFamily="66" charset="0"/>
              </a:rPr>
              <a:t>-self care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altLang="en-US" sz="2600" dirty="0">
                <a:latin typeface="Comic Sans MS" panose="030F0702030302020204" pitchFamily="66" charset="0"/>
              </a:rPr>
              <a:t> </a:t>
            </a:r>
            <a:r>
              <a:rPr lang="en-AU" altLang="en-US" sz="2600" dirty="0" smtClean="0">
                <a:latin typeface="Comic Sans MS" panose="030F0702030302020204" pitchFamily="66" charset="0"/>
              </a:rPr>
              <a:t>     -work</a:t>
            </a:r>
          </a:p>
          <a:p>
            <a:pPr marL="0" indent="0">
              <a:buNone/>
            </a:pPr>
            <a:endParaRPr lang="en-AU" altLang="en-US" sz="30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altLang="en-US" sz="3000" dirty="0" smtClean="0">
                <a:latin typeface="Comic Sans MS" panose="030F0702030302020204" pitchFamily="66" charset="0"/>
              </a:rPr>
              <a:t>Pain </a:t>
            </a:r>
            <a:r>
              <a:rPr lang="en-AU" altLang="en-US" sz="3000" dirty="0">
                <a:latin typeface="Comic Sans MS" panose="030F0702030302020204" pitchFamily="66" charset="0"/>
              </a:rPr>
              <a:t>management in the elderly</a:t>
            </a:r>
          </a:p>
          <a:p>
            <a:pPr marL="0" indent="0">
              <a:lnSpc>
                <a:spcPct val="90000"/>
              </a:lnSpc>
              <a:buNone/>
            </a:pPr>
            <a:endParaRPr lang="en-AU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453" y="3821563"/>
            <a:ext cx="1559169" cy="135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ericv\AppData\Local\Microsoft\Windows\Temporary Internet Files\Content.IE5\PS481UAF\MC90043479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928">
            <a:off x="10255256" y="2133858"/>
            <a:ext cx="14954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oa-knee-exercise-eff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41" y="5994400"/>
            <a:ext cx="3649041" cy="267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9446" y="2484367"/>
            <a:ext cx="10728961" cy="632712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5100" dirty="0">
                <a:latin typeface="Comic Sans MS" panose="030F0702030302020204" pitchFamily="66" charset="0"/>
              </a:rPr>
              <a:t>Weight reduction (OA knee, females)          ++ (Cochrane)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AU" altLang="en-US" sz="51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5100" dirty="0">
                <a:latin typeface="Comic Sans MS" panose="030F0702030302020204" pitchFamily="66" charset="0"/>
              </a:rPr>
              <a:t>Patient education &amp; information                   +? </a:t>
            </a:r>
            <a:r>
              <a:rPr lang="en-AU" altLang="en-US" sz="5100" dirty="0" smtClean="0">
                <a:latin typeface="Comic Sans MS" panose="030F0702030302020204" pitchFamily="66" charset="0"/>
              </a:rPr>
              <a:t>   </a:t>
            </a:r>
            <a:r>
              <a:rPr lang="en-AU" altLang="en-US" sz="5100" dirty="0">
                <a:latin typeface="Comic Sans MS" panose="030F0702030302020204" pitchFamily="66" charset="0"/>
              </a:rPr>
              <a:t>(Review)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AU" altLang="en-US" sz="51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5100" dirty="0">
                <a:latin typeface="Comic Sans MS" panose="030F0702030302020204" pitchFamily="66" charset="0"/>
              </a:rPr>
              <a:t>Exercise &amp; physical therapies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AU" altLang="en-US" sz="51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5100" dirty="0">
                <a:latin typeface="Comic Sans MS" panose="030F0702030302020204" pitchFamily="66" charset="0"/>
              </a:rPr>
              <a:t>Disease-modifying </a:t>
            </a:r>
            <a:r>
              <a:rPr lang="en-AU" altLang="en-US" sz="5100" dirty="0" smtClean="0">
                <a:latin typeface="Comic Sans MS" panose="030F0702030302020204" pitchFamily="66" charset="0"/>
              </a:rPr>
              <a:t>therapies</a:t>
            </a:r>
            <a:endParaRPr lang="en-AU" altLang="en-US" sz="51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AU" altLang="en-US" sz="51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5100" dirty="0">
                <a:latin typeface="Comic Sans MS" panose="030F0702030302020204" pitchFamily="66" charset="0"/>
              </a:rPr>
              <a:t>Analgesia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AU" altLang="en-US" sz="51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AU" altLang="en-US" sz="5100" dirty="0">
                <a:latin typeface="Comic Sans MS" panose="030F0702030302020204" pitchFamily="66" charset="0"/>
              </a:rPr>
              <a:t>Procedures &amp; surgery</a:t>
            </a:r>
          </a:p>
          <a:p>
            <a:pPr>
              <a:lnSpc>
                <a:spcPct val="90000"/>
              </a:lnSpc>
            </a:pPr>
            <a:endParaRPr lang="en-AU" altLang="en-US" dirty="0" smtClean="0">
              <a:effectLst/>
              <a:latin typeface="Arial Narrow" panose="020B0606020202030204" pitchFamily="34" charset="0"/>
            </a:endParaRPr>
          </a:p>
        </p:txBody>
      </p:sp>
      <p:pic>
        <p:nvPicPr>
          <p:cNvPr id="7173" name="Picture 4" descr="JRAKne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991" y="4704775"/>
            <a:ext cx="3161671" cy="367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762000" y="114300"/>
            <a:ext cx="11470523" cy="1580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30046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827" kern="1200" spc="-7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5400" smtClean="0">
                <a:solidFill>
                  <a:schemeClr val="accent1"/>
                </a:solidFill>
                <a:latin typeface="Comic Sans MS" panose="030F0702030302020204" pitchFamily="66" charset="0"/>
              </a:rPr>
              <a:t>Key management areas for OA knee</a:t>
            </a:r>
            <a:endParaRPr lang="en-AU" sz="5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70432" y="407615"/>
            <a:ext cx="10447137" cy="10170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>Exercise and physical therapies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9447" y="1855111"/>
            <a:ext cx="11997831" cy="690202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General exercise </a:t>
            </a: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(incl. water)             </a:t>
            </a: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+  </a:t>
            </a: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(</a:t>
            </a:r>
            <a:r>
              <a:rPr lang="en-AU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Cochrane</a:t>
            </a: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Tai Chi                                                 </a:t>
            </a: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+    (</a:t>
            </a:r>
            <a:r>
              <a:rPr lang="en-AU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Cochrane)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Quads strengthening                          </a:t>
            </a: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+  </a:t>
            </a: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(</a:t>
            </a:r>
            <a:r>
              <a:rPr lang="en-AU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Cochrane)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Podiatry, orthotics </a:t>
            </a:r>
            <a:r>
              <a:rPr lang="en-AU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(knee, hip)             </a:t>
            </a: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+    (Level I)</a:t>
            </a:r>
            <a:endParaRPr lang="en-AU" alt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Walking </a:t>
            </a: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stick </a:t>
            </a:r>
            <a:r>
              <a:rPr lang="en-AU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(knee)                          </a:t>
            </a: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+    (Level I)</a:t>
            </a:r>
            <a:endParaRPr lang="en-AU" alt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Acupuncture                                        </a:t>
            </a: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+?   (</a:t>
            </a:r>
            <a:r>
              <a:rPr lang="en-AU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Cochrane)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TENS                                                   -?   (</a:t>
            </a:r>
            <a:r>
              <a:rPr lang="en-AU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Cochrane)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Knee </a:t>
            </a: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splints                                         </a:t>
            </a:r>
            <a:r>
              <a:rPr lang="en-AU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?</a:t>
            </a:r>
            <a:endParaRPr lang="en-AU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6" descr="oa-knee-exercise-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47" y="4364090"/>
            <a:ext cx="2621953" cy="169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5793" y="208323"/>
            <a:ext cx="11443599" cy="133912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AU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>Disease </a:t>
            </a:r>
            <a:r>
              <a:rPr lang="en-AU" sz="5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modifying drugs</a:t>
            </a:r>
            <a:endParaRPr lang="en-AU" sz="5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5793" y="2076989"/>
            <a:ext cx="11558407" cy="735911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Intra articular steroids (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NNT 5; </a:t>
            </a:r>
            <a:r>
              <a:rPr lang="en-AU" altLang="en-US" sz="2800" dirty="0">
                <a:latin typeface="Comic Sans MS" panose="030F0702030302020204" pitchFamily="66" charset="0"/>
              </a:rPr>
              <a:t>short term)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 +  (</a:t>
            </a:r>
            <a:r>
              <a:rPr lang="en-AU" altLang="en-US" sz="2800" dirty="0">
                <a:latin typeface="Comic Sans MS" panose="030F0702030302020204" pitchFamily="66" charset="0"/>
              </a:rPr>
              <a:t>Cochrane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I/A </a:t>
            </a:r>
            <a:r>
              <a:rPr lang="en-AU" altLang="en-US" sz="2800" dirty="0" err="1" smtClean="0">
                <a:latin typeface="Comic Sans MS" panose="030F0702030302020204" pitchFamily="66" charset="0"/>
              </a:rPr>
              <a:t>viscosupplement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</a:t>
            </a:r>
            <a:r>
              <a:rPr lang="en-AU" altLang="en-US" sz="2800" dirty="0" err="1" smtClean="0">
                <a:latin typeface="Comic Sans MS" panose="030F0702030302020204" pitchFamily="66" charset="0"/>
              </a:rPr>
              <a:t>inj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</a:t>
            </a:r>
            <a:r>
              <a:rPr lang="en-AU" altLang="en-US" sz="2800" dirty="0">
                <a:latin typeface="Comic Sans MS" panose="030F0702030302020204" pitchFamily="66" charset="0"/>
              </a:rPr>
              <a:t>(</a:t>
            </a:r>
            <a:r>
              <a:rPr lang="en-AU" altLang="en-US" sz="2800" dirty="0" err="1">
                <a:latin typeface="Comic Sans MS" panose="030F0702030302020204" pitchFamily="66" charset="0"/>
              </a:rPr>
              <a:t>hyaluronan</a:t>
            </a:r>
            <a:r>
              <a:rPr lang="en-AU" altLang="en-US" sz="2800" dirty="0">
                <a:latin typeface="Comic Sans MS" panose="030F0702030302020204" pitchFamily="66" charset="0"/>
              </a:rPr>
              <a:t>)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(NNT 7)       +?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(</a:t>
            </a:r>
            <a:r>
              <a:rPr lang="en-AU" altLang="en-US" sz="2800" dirty="0">
                <a:latin typeface="Comic Sans MS" panose="030F0702030302020204" pitchFamily="66" charset="0"/>
              </a:rPr>
              <a:t>Cochrane)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Vitamin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C (preventing CRPS)                            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+?  (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Level I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lnSpc>
                <a:spcPct val="170000"/>
              </a:lnSpc>
              <a:buNone/>
            </a:pPr>
            <a:endParaRPr lang="en-AU" altLang="en-US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Glucosamine  </a:t>
            </a:r>
            <a:r>
              <a:rPr lang="en-AU" altLang="en-US" sz="2800" dirty="0">
                <a:latin typeface="Comic Sans MS" panose="030F0702030302020204" pitchFamily="66" charset="0"/>
              </a:rPr>
              <a:t>&amp;/or chondroitin                   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     -  </a:t>
            </a:r>
            <a:r>
              <a:rPr lang="en-AU" altLang="en-US" sz="2800" dirty="0">
                <a:latin typeface="Comic Sans MS" panose="030F0702030302020204" pitchFamily="66" charset="0"/>
              </a:rPr>
              <a:t>(Cochrane)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>
                <a:latin typeface="Comic Sans MS" panose="030F0702030302020204" pitchFamily="66" charset="0"/>
              </a:rPr>
              <a:t>Fish oil, vitamins &amp; supplements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                          -  (</a:t>
            </a:r>
            <a:r>
              <a:rPr lang="en-AU" altLang="en-US" sz="2800" dirty="0">
                <a:latin typeface="Comic Sans MS" panose="030F0702030302020204" pitchFamily="66" charset="0"/>
              </a:rPr>
              <a:t>RCT)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AU" altLang="en-US" sz="2800" dirty="0" smtClean="0">
                <a:latin typeface="Comic Sans MS" panose="030F0702030302020204" pitchFamily="66" charset="0"/>
              </a:rPr>
              <a:t>Bisphosphonates                                               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-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(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RCT)</a:t>
            </a:r>
          </a:p>
          <a:p>
            <a:pPr marL="0" indent="0">
              <a:lnSpc>
                <a:spcPct val="170000"/>
              </a:lnSpc>
              <a:buNone/>
            </a:pPr>
            <a:endParaRPr lang="en-AU" altLang="en-US" sz="2400" dirty="0" smtClean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2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70432" y="407615"/>
            <a:ext cx="10728960" cy="10694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en-AU" altLang="en-US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>Analgesia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4142" y="2511746"/>
            <a:ext cx="12563058" cy="68354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defTabSz="130968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553200" algn="l"/>
              </a:tabLst>
            </a:pPr>
            <a:r>
              <a:rPr lang="en-AU" altLang="en-US" sz="2800" dirty="0">
                <a:latin typeface="Comic Sans MS" panose="030F0702030302020204" pitchFamily="66" charset="0"/>
              </a:rPr>
              <a:t>Paracetamol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                                      -?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(Level I) </a:t>
            </a:r>
          </a:p>
          <a:p>
            <a:pPr defTabSz="130968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553200" algn="l"/>
              </a:tabLst>
            </a:pPr>
            <a:r>
              <a:rPr lang="en-AU" altLang="en-US" sz="2800" dirty="0" smtClean="0">
                <a:latin typeface="Comic Sans MS" panose="030F0702030302020204" pitchFamily="66" charset="0"/>
              </a:rPr>
              <a:t>Tramadol                                        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++    (</a:t>
            </a:r>
            <a:r>
              <a:rPr lang="en-AU" altLang="en-US" sz="2800" dirty="0">
                <a:latin typeface="Comic Sans MS" panose="030F0702030302020204" pitchFamily="66" charset="0"/>
              </a:rPr>
              <a:t>Cochrane)</a:t>
            </a:r>
          </a:p>
          <a:p>
            <a:pPr defTabSz="130968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553200" algn="l"/>
              </a:tabLst>
            </a:pPr>
            <a:r>
              <a:rPr lang="en-AU" altLang="en-US" sz="2800" dirty="0">
                <a:latin typeface="Comic Sans MS" panose="030F0702030302020204" pitchFamily="66" charset="0"/>
              </a:rPr>
              <a:t>Combination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paracetamol-tramadol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</a:t>
            </a:r>
            <a:r>
              <a:rPr lang="en-AU" altLang="en-US" sz="2800" dirty="0">
                <a:latin typeface="Comic Sans MS" panose="030F0702030302020204" pitchFamily="66" charset="0"/>
              </a:rPr>
              <a:t>++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(</a:t>
            </a:r>
            <a:r>
              <a:rPr lang="en-AU" altLang="en-US" sz="2800" dirty="0">
                <a:latin typeface="Comic Sans MS" panose="030F0702030302020204" pitchFamily="66" charset="0"/>
              </a:rPr>
              <a:t>Level I)</a:t>
            </a:r>
          </a:p>
          <a:p>
            <a:pPr defTabSz="130968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553200" algn="l"/>
              </a:tabLst>
            </a:pPr>
            <a:r>
              <a:rPr lang="en-AU" altLang="en-US" sz="2800" dirty="0" err="1">
                <a:latin typeface="Comic Sans MS" panose="030F0702030302020204" pitchFamily="66" charset="0"/>
              </a:rPr>
              <a:t>Tapentadol</a:t>
            </a:r>
            <a:r>
              <a:rPr lang="en-AU" altLang="en-US" sz="2800" dirty="0">
                <a:latin typeface="Comic Sans MS" panose="030F0702030302020204" pitchFamily="66" charset="0"/>
              </a:rPr>
              <a:t>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SR                                      +     </a:t>
            </a:r>
            <a:r>
              <a:rPr lang="en-AU" altLang="en-US" sz="2800" dirty="0">
                <a:latin typeface="Comic Sans MS" panose="030F0702030302020204" pitchFamily="66" charset="0"/>
              </a:rPr>
              <a:t>(RCT)</a:t>
            </a:r>
          </a:p>
          <a:p>
            <a:pPr defTabSz="130968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553200" algn="l"/>
              </a:tabLst>
            </a:pPr>
            <a:r>
              <a:rPr lang="en-AU" altLang="en-US" sz="2800" dirty="0">
                <a:latin typeface="Comic Sans MS" panose="030F0702030302020204" pitchFamily="66" charset="0"/>
              </a:rPr>
              <a:t>Duloxetine                                   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  +     </a:t>
            </a:r>
            <a:r>
              <a:rPr lang="en-AU" altLang="en-US" sz="2800" dirty="0">
                <a:latin typeface="Comic Sans MS" panose="030F0702030302020204" pitchFamily="66" charset="0"/>
              </a:rPr>
              <a:t>(RCT)</a:t>
            </a:r>
          </a:p>
          <a:p>
            <a:pPr defTabSz="130968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553200" algn="l"/>
              </a:tabLst>
            </a:pPr>
            <a:r>
              <a:rPr lang="en-AU" altLang="en-US" sz="2800" dirty="0" smtClean="0">
                <a:latin typeface="Comic Sans MS" panose="030F0702030302020204" pitchFamily="66" charset="0"/>
              </a:rPr>
              <a:t>Topical </a:t>
            </a:r>
            <a:r>
              <a:rPr lang="en-AU" altLang="en-US" sz="2800" dirty="0">
                <a:latin typeface="Comic Sans MS" panose="030F0702030302020204" pitchFamily="66" charset="0"/>
              </a:rPr>
              <a:t>NSAIDs (hand, knee)    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+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(</a:t>
            </a:r>
            <a:r>
              <a:rPr lang="en-AU" altLang="en-US" sz="2800" dirty="0">
                <a:latin typeface="Comic Sans MS" panose="030F0702030302020204" pitchFamily="66" charset="0"/>
              </a:rPr>
              <a:t>RCT)</a:t>
            </a:r>
          </a:p>
          <a:p>
            <a:pPr defTabSz="130968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6553200" algn="l"/>
              </a:tabLst>
            </a:pPr>
            <a:r>
              <a:rPr lang="en-AU" altLang="en-US" sz="2800" dirty="0">
                <a:latin typeface="Comic Sans MS" panose="030F0702030302020204" pitchFamily="66" charset="0"/>
              </a:rPr>
              <a:t>Topical capsaicin (hand, knee)  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     </a:t>
            </a:r>
            <a:r>
              <a:rPr lang="en-AU" altLang="en-US" sz="2800" dirty="0" smtClean="0">
                <a:latin typeface="Comic Sans MS" panose="030F0702030302020204" pitchFamily="66" charset="0"/>
              </a:rPr>
              <a:t> +     (</a:t>
            </a:r>
            <a:r>
              <a:rPr lang="en-AU" altLang="en-US" sz="2800" dirty="0">
                <a:latin typeface="Comic Sans MS" panose="030F0702030302020204" pitchFamily="66" charset="0"/>
              </a:rPr>
              <a:t>RCT)</a:t>
            </a:r>
          </a:p>
          <a:p>
            <a:pPr lvl="0" defTabSz="1309688">
              <a:tabLst>
                <a:tab pos="6553200" algn="l"/>
              </a:tabLst>
            </a:pPr>
            <a:r>
              <a:rPr lang="en-AU" sz="1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Machado </a:t>
            </a:r>
            <a:r>
              <a:rPr lang="en-AU" sz="1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GC et al. Efficacy and safety of paracetamol for spinal pain and osteoarthritis: systematic review and meta-analysis of randomised placebo controlled trials. BMJ 2015.</a:t>
            </a:r>
          </a:p>
          <a:p>
            <a:endParaRPr lang="en-AU" altLang="en-US" sz="1000" dirty="0" smtClean="0">
              <a:latin typeface="Arial Narrow" panose="020B0606020202030204" pitchFamily="34" charset="0"/>
            </a:endParaRPr>
          </a:p>
        </p:txBody>
      </p:sp>
      <p:pic>
        <p:nvPicPr>
          <p:cNvPr id="13318" name="Picture 6" descr="pain-relief-cream-voltaren-gel-nib-9f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775" y="3080130"/>
            <a:ext cx="1318415" cy="512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ANd9GcRlXyGy-UiketalXMhZ7dFXdq_ndQDcMx50JQpMaGUNkrxKsN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099" y="908724"/>
            <a:ext cx="3585351" cy="160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508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Words>548</Words>
  <Application>Microsoft Office PowerPoint</Application>
  <PresentationFormat>Custom</PresentationFormat>
  <Paragraphs>118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Comic Sans MS</vt:lpstr>
      <vt:lpstr>Corbel</vt:lpstr>
      <vt:lpstr>Garamond</vt:lpstr>
      <vt:lpstr>Lucida Grande</vt:lpstr>
      <vt:lpstr>Wingdings</vt:lpstr>
      <vt:lpstr>Wingdings 2</vt:lpstr>
      <vt:lpstr>Wingdings 3</vt:lpstr>
      <vt:lpstr>Retrospect</vt:lpstr>
      <vt:lpstr>1_Module</vt:lpstr>
      <vt:lpstr>    Chronic Pain Management in OA knee</vt:lpstr>
      <vt:lpstr>Management of OA knee: pain &amp; function </vt:lpstr>
      <vt:lpstr>     Not all knee pain is from OA joint  </vt:lpstr>
      <vt:lpstr>PowerPoint Presentation</vt:lpstr>
      <vt:lpstr>Key management areas for OA knee</vt:lpstr>
      <vt:lpstr>PowerPoint Presentation</vt:lpstr>
      <vt:lpstr>Exercise and physical therapies</vt:lpstr>
      <vt:lpstr>Disease modifying drugs</vt:lpstr>
      <vt:lpstr>Analgesia</vt:lpstr>
      <vt:lpstr>Analgesia: NSAIDs &amp; COXibs</vt:lpstr>
      <vt:lpstr>Opioids    An inconvenient truth</vt:lpstr>
      <vt:lpstr>PowerPoint Presentation</vt:lpstr>
      <vt:lpstr>Procedures</vt:lpstr>
      <vt:lpstr>Knee radiofrequency</vt:lpstr>
      <vt:lpstr>Infrapatellar branch of saphenous nerve</vt:lpstr>
      <vt:lpstr>PowerPoint Presentation</vt:lpstr>
      <vt:lpstr>    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200 Pain Management-Clinical Principles</dc:title>
  <dc:creator>Eric Visser</dc:creator>
  <cp:lastModifiedBy>Eric Visser</cp:lastModifiedBy>
  <cp:revision>227</cp:revision>
  <dcterms:modified xsi:type="dcterms:W3CDTF">2016-05-07T02:45:46Z</dcterms:modified>
</cp:coreProperties>
</file>