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5" r:id="rId9"/>
    <p:sldId id="266" r:id="rId10"/>
    <p:sldId id="262" r:id="rId11"/>
    <p:sldId id="267" r:id="rId12"/>
    <p:sldId id="268" r:id="rId13"/>
    <p:sldId id="271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660" autoAdjust="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2472FC-4769-45D9-A872-8135D2668C0D}" type="doc">
      <dgm:prSet loTypeId="urn:microsoft.com/office/officeart/2005/8/layout/cycle1" loCatId="cycle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AU"/>
        </a:p>
      </dgm:t>
    </dgm:pt>
    <dgm:pt modelId="{788DD7B9-DEEE-4506-997E-6F846BE1BAC2}">
      <dgm:prSet phldrT="[Text]"/>
      <dgm:spPr/>
      <dgm:t>
        <a:bodyPr/>
        <a:lstStyle/>
        <a:p>
          <a:r>
            <a:rPr lang="en-AU" dirty="0" smtClean="0">
              <a:latin typeface="Comic Sans MS" panose="030F0702030302020204" pitchFamily="66" charset="0"/>
            </a:rPr>
            <a:t>Distress</a:t>
          </a:r>
          <a:endParaRPr lang="en-AU" dirty="0">
            <a:latin typeface="Comic Sans MS" panose="030F0702030302020204" pitchFamily="66" charset="0"/>
          </a:endParaRPr>
        </a:p>
      </dgm:t>
    </dgm:pt>
    <dgm:pt modelId="{46BF02F3-4FC5-402D-B45F-6AA5FF752455}" type="parTrans" cxnId="{676E4C06-23AB-4A99-A715-D87CABA84E82}">
      <dgm:prSet/>
      <dgm:spPr/>
      <dgm:t>
        <a:bodyPr/>
        <a:lstStyle/>
        <a:p>
          <a:endParaRPr lang="en-AU"/>
        </a:p>
      </dgm:t>
    </dgm:pt>
    <dgm:pt modelId="{B2CEE043-9155-490F-9940-F179F839B24C}" type="sibTrans" cxnId="{676E4C06-23AB-4A99-A715-D87CABA84E82}">
      <dgm:prSet/>
      <dgm:spPr/>
      <dgm:t>
        <a:bodyPr/>
        <a:lstStyle/>
        <a:p>
          <a:endParaRPr lang="en-AU"/>
        </a:p>
      </dgm:t>
    </dgm:pt>
    <dgm:pt modelId="{A7246D15-A641-4A9E-BBC7-63B0FE7CAB1E}">
      <dgm:prSet phldrT="[Text]"/>
      <dgm:spPr/>
      <dgm:t>
        <a:bodyPr/>
        <a:lstStyle/>
        <a:p>
          <a:r>
            <a:rPr lang="en-AU" dirty="0" smtClean="0"/>
            <a:t>    </a:t>
          </a:r>
          <a:r>
            <a:rPr lang="en-AU" dirty="0" err="1" smtClean="0">
              <a:latin typeface="Comic Sans MS" panose="030F0702030302020204" pitchFamily="66" charset="0"/>
            </a:rPr>
            <a:t>Opioids</a:t>
          </a:r>
          <a:r>
            <a:rPr lang="en-AU" dirty="0" smtClean="0">
              <a:latin typeface="Comic Sans MS" panose="030F0702030302020204" pitchFamily="66" charset="0"/>
            </a:rPr>
            <a:t> </a:t>
          </a:r>
          <a:endParaRPr lang="en-AU" dirty="0">
            <a:latin typeface="Comic Sans MS" panose="030F0702030302020204" pitchFamily="66" charset="0"/>
          </a:endParaRPr>
        </a:p>
      </dgm:t>
    </dgm:pt>
    <dgm:pt modelId="{21A622E0-0C9C-41C6-B974-B7FEDDD8CC02}" type="parTrans" cxnId="{1A849E5C-3339-4809-969B-16E9837DFF3F}">
      <dgm:prSet/>
      <dgm:spPr/>
      <dgm:t>
        <a:bodyPr/>
        <a:lstStyle/>
        <a:p>
          <a:endParaRPr lang="en-AU"/>
        </a:p>
      </dgm:t>
    </dgm:pt>
    <dgm:pt modelId="{CAEA9BD5-0E15-4B58-9C2D-2F67D7812E3F}" type="sibTrans" cxnId="{1A849E5C-3339-4809-969B-16E9837DFF3F}">
      <dgm:prSet/>
      <dgm:spPr/>
      <dgm:t>
        <a:bodyPr/>
        <a:lstStyle/>
        <a:p>
          <a:endParaRPr lang="en-AU"/>
        </a:p>
      </dgm:t>
    </dgm:pt>
    <dgm:pt modelId="{D0E105E5-32EC-4745-82F5-6E4E630A02DA}">
      <dgm:prSet phldrT="[Text]"/>
      <dgm:spPr/>
      <dgm:t>
        <a:bodyPr/>
        <a:lstStyle/>
        <a:p>
          <a:endParaRPr lang="en-AU" dirty="0"/>
        </a:p>
      </dgm:t>
    </dgm:pt>
    <dgm:pt modelId="{F822AE06-5883-4760-886E-97257CFD5341}" type="parTrans" cxnId="{567AFE8D-CE98-4991-B489-94C88B86EA4A}">
      <dgm:prSet/>
      <dgm:spPr/>
      <dgm:t>
        <a:bodyPr/>
        <a:lstStyle/>
        <a:p>
          <a:endParaRPr lang="en-AU"/>
        </a:p>
      </dgm:t>
    </dgm:pt>
    <dgm:pt modelId="{F86FA5CF-AC63-4354-BC95-812179512F88}" type="sibTrans" cxnId="{567AFE8D-CE98-4991-B489-94C88B86EA4A}">
      <dgm:prSet/>
      <dgm:spPr/>
      <dgm:t>
        <a:bodyPr/>
        <a:lstStyle/>
        <a:p>
          <a:endParaRPr lang="en-AU"/>
        </a:p>
      </dgm:t>
    </dgm:pt>
    <dgm:pt modelId="{4573364D-D0F6-4970-B81E-D0E4591F653E}">
      <dgm:prSet phldrT="[Text]"/>
      <dgm:spPr/>
      <dgm:t>
        <a:bodyPr/>
        <a:lstStyle/>
        <a:p>
          <a:r>
            <a:rPr lang="en-AU" dirty="0" smtClean="0">
              <a:latin typeface="Comic Sans MS" panose="030F0702030302020204" pitchFamily="66" charset="0"/>
            </a:rPr>
            <a:t>Lifestyle</a:t>
          </a:r>
        </a:p>
        <a:p>
          <a:r>
            <a:rPr lang="en-AU" dirty="0" smtClean="0">
              <a:latin typeface="Comic Sans MS" panose="030F0702030302020204" pitchFamily="66" charset="0"/>
            </a:rPr>
            <a:t>Dysfunction</a:t>
          </a:r>
          <a:endParaRPr lang="en-AU" dirty="0">
            <a:latin typeface="Comic Sans MS" panose="030F0702030302020204" pitchFamily="66" charset="0"/>
          </a:endParaRPr>
        </a:p>
      </dgm:t>
    </dgm:pt>
    <dgm:pt modelId="{EE53DBAA-1705-4247-B0BE-36CF784F6B39}" type="parTrans" cxnId="{BDF51A9A-4103-425C-8990-4D7E9C005315}">
      <dgm:prSet/>
      <dgm:spPr/>
      <dgm:t>
        <a:bodyPr/>
        <a:lstStyle/>
        <a:p>
          <a:endParaRPr lang="en-AU"/>
        </a:p>
      </dgm:t>
    </dgm:pt>
    <dgm:pt modelId="{DA7B6928-447D-4EDF-916D-B22A7AE733D5}" type="sibTrans" cxnId="{BDF51A9A-4103-425C-8990-4D7E9C005315}">
      <dgm:prSet/>
      <dgm:spPr/>
      <dgm:t>
        <a:bodyPr/>
        <a:lstStyle/>
        <a:p>
          <a:endParaRPr lang="en-AU"/>
        </a:p>
      </dgm:t>
    </dgm:pt>
    <dgm:pt modelId="{7A7A4AC7-30C8-44B8-ABBB-230455A1AF69}">
      <dgm:prSet phldrT="[Text]"/>
      <dgm:spPr/>
      <dgm:t>
        <a:bodyPr/>
        <a:lstStyle/>
        <a:p>
          <a:r>
            <a:rPr lang="en-AU" dirty="0" err="1" smtClean="0">
              <a:latin typeface="Comic Sans MS" panose="030F0702030302020204" pitchFamily="66" charset="0"/>
            </a:rPr>
            <a:t>Dyscopia</a:t>
          </a:r>
          <a:endParaRPr lang="en-AU" dirty="0">
            <a:latin typeface="Comic Sans MS" panose="030F0702030302020204" pitchFamily="66" charset="0"/>
          </a:endParaRPr>
        </a:p>
      </dgm:t>
    </dgm:pt>
    <dgm:pt modelId="{8B25E375-856E-4A3A-890B-1891440F36DC}" type="parTrans" cxnId="{03113E98-E2FE-42D7-A0F0-0396155191EA}">
      <dgm:prSet/>
      <dgm:spPr/>
      <dgm:t>
        <a:bodyPr/>
        <a:lstStyle/>
        <a:p>
          <a:endParaRPr lang="en-AU"/>
        </a:p>
      </dgm:t>
    </dgm:pt>
    <dgm:pt modelId="{6C38304E-5313-49F6-9158-C22058A0266B}" type="sibTrans" cxnId="{03113E98-E2FE-42D7-A0F0-0396155191EA}">
      <dgm:prSet/>
      <dgm:spPr/>
      <dgm:t>
        <a:bodyPr/>
        <a:lstStyle/>
        <a:p>
          <a:endParaRPr lang="en-AU"/>
        </a:p>
      </dgm:t>
    </dgm:pt>
    <dgm:pt modelId="{585DF167-423E-4DCE-B50C-34F57618872E}" type="pres">
      <dgm:prSet presAssocID="{C02472FC-4769-45D9-A872-8135D2668C0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C0E1B128-7395-4225-8E7D-CCFDFBB50643}" type="pres">
      <dgm:prSet presAssocID="{788DD7B9-DEEE-4506-997E-6F846BE1BAC2}" presName="dummy" presStyleCnt="0"/>
      <dgm:spPr/>
      <dgm:t>
        <a:bodyPr/>
        <a:lstStyle/>
        <a:p>
          <a:endParaRPr lang="en-AU"/>
        </a:p>
      </dgm:t>
    </dgm:pt>
    <dgm:pt modelId="{B49C866E-9B6D-449E-A510-A21A1E3C07AC}" type="pres">
      <dgm:prSet presAssocID="{788DD7B9-DEEE-4506-997E-6F846BE1BAC2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9DC9BA2-59EB-4697-ADFA-DCFA07FD2635}" type="pres">
      <dgm:prSet presAssocID="{B2CEE043-9155-490F-9940-F179F839B24C}" presName="sibTrans" presStyleLbl="node1" presStyleIdx="0" presStyleCnt="5"/>
      <dgm:spPr/>
      <dgm:t>
        <a:bodyPr/>
        <a:lstStyle/>
        <a:p>
          <a:endParaRPr lang="en-AU"/>
        </a:p>
      </dgm:t>
    </dgm:pt>
    <dgm:pt modelId="{771C2CAA-0EFE-49A8-A445-C30756ED9B05}" type="pres">
      <dgm:prSet presAssocID="{A7246D15-A641-4A9E-BBC7-63B0FE7CAB1E}" presName="dummy" presStyleCnt="0"/>
      <dgm:spPr/>
      <dgm:t>
        <a:bodyPr/>
        <a:lstStyle/>
        <a:p>
          <a:endParaRPr lang="en-AU"/>
        </a:p>
      </dgm:t>
    </dgm:pt>
    <dgm:pt modelId="{C258A849-DCAA-4BBB-95F0-97B2454FB1A7}" type="pres">
      <dgm:prSet presAssocID="{A7246D15-A641-4A9E-BBC7-63B0FE7CAB1E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2214C95-1E90-410C-B5FD-E46309E62BE2}" type="pres">
      <dgm:prSet presAssocID="{CAEA9BD5-0E15-4B58-9C2D-2F67D7812E3F}" presName="sibTrans" presStyleLbl="node1" presStyleIdx="1" presStyleCnt="5"/>
      <dgm:spPr/>
      <dgm:t>
        <a:bodyPr/>
        <a:lstStyle/>
        <a:p>
          <a:endParaRPr lang="en-AU"/>
        </a:p>
      </dgm:t>
    </dgm:pt>
    <dgm:pt modelId="{3A80F5CA-DFB8-4D05-8538-6520EB37C832}" type="pres">
      <dgm:prSet presAssocID="{D0E105E5-32EC-4745-82F5-6E4E630A02DA}" presName="dummy" presStyleCnt="0"/>
      <dgm:spPr/>
      <dgm:t>
        <a:bodyPr/>
        <a:lstStyle/>
        <a:p>
          <a:endParaRPr lang="en-AU"/>
        </a:p>
      </dgm:t>
    </dgm:pt>
    <dgm:pt modelId="{FEA9CD28-7A70-4C70-A493-57E14A8D2EE4}" type="pres">
      <dgm:prSet presAssocID="{D0E105E5-32EC-4745-82F5-6E4E630A02DA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3B69957-F3DD-4DB7-B852-CB7F3BAE249D}" type="pres">
      <dgm:prSet presAssocID="{F86FA5CF-AC63-4354-BC95-812179512F88}" presName="sibTrans" presStyleLbl="node1" presStyleIdx="2" presStyleCnt="5"/>
      <dgm:spPr/>
      <dgm:t>
        <a:bodyPr/>
        <a:lstStyle/>
        <a:p>
          <a:endParaRPr lang="en-AU"/>
        </a:p>
      </dgm:t>
    </dgm:pt>
    <dgm:pt modelId="{9F5EC38F-492F-46A7-B677-84538AD01C05}" type="pres">
      <dgm:prSet presAssocID="{4573364D-D0F6-4970-B81E-D0E4591F653E}" presName="dummy" presStyleCnt="0"/>
      <dgm:spPr/>
      <dgm:t>
        <a:bodyPr/>
        <a:lstStyle/>
        <a:p>
          <a:endParaRPr lang="en-AU"/>
        </a:p>
      </dgm:t>
    </dgm:pt>
    <dgm:pt modelId="{6594E6E0-E1F6-4DB3-BF11-331C4A896194}" type="pres">
      <dgm:prSet presAssocID="{4573364D-D0F6-4970-B81E-D0E4591F653E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284C120-A5AA-44BA-802F-1088420F201E}" type="pres">
      <dgm:prSet presAssocID="{DA7B6928-447D-4EDF-916D-B22A7AE733D5}" presName="sibTrans" presStyleLbl="node1" presStyleIdx="3" presStyleCnt="5"/>
      <dgm:spPr/>
      <dgm:t>
        <a:bodyPr/>
        <a:lstStyle/>
        <a:p>
          <a:endParaRPr lang="en-AU"/>
        </a:p>
      </dgm:t>
    </dgm:pt>
    <dgm:pt modelId="{D2CB5E1B-B46B-4DC1-A765-36A89063FEC8}" type="pres">
      <dgm:prSet presAssocID="{7A7A4AC7-30C8-44B8-ABBB-230455A1AF69}" presName="dummy" presStyleCnt="0"/>
      <dgm:spPr/>
      <dgm:t>
        <a:bodyPr/>
        <a:lstStyle/>
        <a:p>
          <a:endParaRPr lang="en-AU"/>
        </a:p>
      </dgm:t>
    </dgm:pt>
    <dgm:pt modelId="{DE9F940A-67DA-4C65-9B2F-4B4223662523}" type="pres">
      <dgm:prSet presAssocID="{7A7A4AC7-30C8-44B8-ABBB-230455A1AF69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E988832-24D6-4BF2-8563-037B81348F6A}" type="pres">
      <dgm:prSet presAssocID="{6C38304E-5313-49F6-9158-C22058A0266B}" presName="sibTrans" presStyleLbl="node1" presStyleIdx="4" presStyleCnt="5"/>
      <dgm:spPr/>
      <dgm:t>
        <a:bodyPr/>
        <a:lstStyle/>
        <a:p>
          <a:endParaRPr lang="en-AU"/>
        </a:p>
      </dgm:t>
    </dgm:pt>
  </dgm:ptLst>
  <dgm:cxnLst>
    <dgm:cxn modelId="{BDF51A9A-4103-425C-8990-4D7E9C005315}" srcId="{C02472FC-4769-45D9-A872-8135D2668C0D}" destId="{4573364D-D0F6-4970-B81E-D0E4591F653E}" srcOrd="3" destOrd="0" parTransId="{EE53DBAA-1705-4247-B0BE-36CF784F6B39}" sibTransId="{DA7B6928-447D-4EDF-916D-B22A7AE733D5}"/>
    <dgm:cxn modelId="{6CD40B2C-E898-477E-AFCF-6C39BAED8D39}" type="presOf" srcId="{B2CEE043-9155-490F-9940-F179F839B24C}" destId="{69DC9BA2-59EB-4697-ADFA-DCFA07FD2635}" srcOrd="0" destOrd="0" presId="urn:microsoft.com/office/officeart/2005/8/layout/cycle1"/>
    <dgm:cxn modelId="{A222FCFD-455F-46B3-9234-63BD32A20C92}" type="presOf" srcId="{4573364D-D0F6-4970-B81E-D0E4591F653E}" destId="{6594E6E0-E1F6-4DB3-BF11-331C4A896194}" srcOrd="0" destOrd="0" presId="urn:microsoft.com/office/officeart/2005/8/layout/cycle1"/>
    <dgm:cxn modelId="{3F4175BA-777E-48FD-850F-4AB561928B25}" type="presOf" srcId="{788DD7B9-DEEE-4506-997E-6F846BE1BAC2}" destId="{B49C866E-9B6D-449E-A510-A21A1E3C07AC}" srcOrd="0" destOrd="0" presId="urn:microsoft.com/office/officeart/2005/8/layout/cycle1"/>
    <dgm:cxn modelId="{C51FE9A5-D9F7-42FC-AAA8-5B255352B575}" type="presOf" srcId="{F86FA5CF-AC63-4354-BC95-812179512F88}" destId="{B3B69957-F3DD-4DB7-B852-CB7F3BAE249D}" srcOrd="0" destOrd="0" presId="urn:microsoft.com/office/officeart/2005/8/layout/cycle1"/>
    <dgm:cxn modelId="{1A849E5C-3339-4809-969B-16E9837DFF3F}" srcId="{C02472FC-4769-45D9-A872-8135D2668C0D}" destId="{A7246D15-A641-4A9E-BBC7-63B0FE7CAB1E}" srcOrd="1" destOrd="0" parTransId="{21A622E0-0C9C-41C6-B974-B7FEDDD8CC02}" sibTransId="{CAEA9BD5-0E15-4B58-9C2D-2F67D7812E3F}"/>
    <dgm:cxn modelId="{3ACDD5D1-36A6-4BE8-B30E-7341FF852A98}" type="presOf" srcId="{7A7A4AC7-30C8-44B8-ABBB-230455A1AF69}" destId="{DE9F940A-67DA-4C65-9B2F-4B4223662523}" srcOrd="0" destOrd="0" presId="urn:microsoft.com/office/officeart/2005/8/layout/cycle1"/>
    <dgm:cxn modelId="{C4A906E7-FE8E-4E9A-9610-9813AE89F11F}" type="presOf" srcId="{CAEA9BD5-0E15-4B58-9C2D-2F67D7812E3F}" destId="{A2214C95-1E90-410C-B5FD-E46309E62BE2}" srcOrd="0" destOrd="0" presId="urn:microsoft.com/office/officeart/2005/8/layout/cycle1"/>
    <dgm:cxn modelId="{2FD06DAE-B8B2-444F-8902-665F94FAF08C}" type="presOf" srcId="{C02472FC-4769-45D9-A872-8135D2668C0D}" destId="{585DF167-423E-4DCE-B50C-34F57618872E}" srcOrd="0" destOrd="0" presId="urn:microsoft.com/office/officeart/2005/8/layout/cycle1"/>
    <dgm:cxn modelId="{03113E98-E2FE-42D7-A0F0-0396155191EA}" srcId="{C02472FC-4769-45D9-A872-8135D2668C0D}" destId="{7A7A4AC7-30C8-44B8-ABBB-230455A1AF69}" srcOrd="4" destOrd="0" parTransId="{8B25E375-856E-4A3A-890B-1891440F36DC}" sibTransId="{6C38304E-5313-49F6-9158-C22058A0266B}"/>
    <dgm:cxn modelId="{676E4C06-23AB-4A99-A715-D87CABA84E82}" srcId="{C02472FC-4769-45D9-A872-8135D2668C0D}" destId="{788DD7B9-DEEE-4506-997E-6F846BE1BAC2}" srcOrd="0" destOrd="0" parTransId="{46BF02F3-4FC5-402D-B45F-6AA5FF752455}" sibTransId="{B2CEE043-9155-490F-9940-F179F839B24C}"/>
    <dgm:cxn modelId="{D28CBC97-3FFC-4E22-9882-C1648E7F5FCA}" type="presOf" srcId="{A7246D15-A641-4A9E-BBC7-63B0FE7CAB1E}" destId="{C258A849-DCAA-4BBB-95F0-97B2454FB1A7}" srcOrd="0" destOrd="0" presId="urn:microsoft.com/office/officeart/2005/8/layout/cycle1"/>
    <dgm:cxn modelId="{8FF20EED-C2C1-45DA-9F00-DE2777C3E606}" type="presOf" srcId="{D0E105E5-32EC-4745-82F5-6E4E630A02DA}" destId="{FEA9CD28-7A70-4C70-A493-57E14A8D2EE4}" srcOrd="0" destOrd="0" presId="urn:microsoft.com/office/officeart/2005/8/layout/cycle1"/>
    <dgm:cxn modelId="{6802D1C8-D576-4E45-9072-7C7877C7A6DE}" type="presOf" srcId="{6C38304E-5313-49F6-9158-C22058A0266B}" destId="{7E988832-24D6-4BF2-8563-037B81348F6A}" srcOrd="0" destOrd="0" presId="urn:microsoft.com/office/officeart/2005/8/layout/cycle1"/>
    <dgm:cxn modelId="{567AFE8D-CE98-4991-B489-94C88B86EA4A}" srcId="{C02472FC-4769-45D9-A872-8135D2668C0D}" destId="{D0E105E5-32EC-4745-82F5-6E4E630A02DA}" srcOrd="2" destOrd="0" parTransId="{F822AE06-5883-4760-886E-97257CFD5341}" sibTransId="{F86FA5CF-AC63-4354-BC95-812179512F88}"/>
    <dgm:cxn modelId="{ECEF2EA0-60A2-45E4-9E62-B8120A602807}" type="presOf" srcId="{DA7B6928-447D-4EDF-916D-B22A7AE733D5}" destId="{4284C120-A5AA-44BA-802F-1088420F201E}" srcOrd="0" destOrd="0" presId="urn:microsoft.com/office/officeart/2005/8/layout/cycle1"/>
    <dgm:cxn modelId="{C9FFF92C-90BB-4B0B-A3AA-7524F9F44F0D}" type="presParOf" srcId="{585DF167-423E-4DCE-B50C-34F57618872E}" destId="{C0E1B128-7395-4225-8E7D-CCFDFBB50643}" srcOrd="0" destOrd="0" presId="urn:microsoft.com/office/officeart/2005/8/layout/cycle1"/>
    <dgm:cxn modelId="{73A58D1F-FB7B-438D-B4AD-C76DFCADE3BB}" type="presParOf" srcId="{585DF167-423E-4DCE-B50C-34F57618872E}" destId="{B49C866E-9B6D-449E-A510-A21A1E3C07AC}" srcOrd="1" destOrd="0" presId="urn:microsoft.com/office/officeart/2005/8/layout/cycle1"/>
    <dgm:cxn modelId="{820714F8-E688-4494-A974-E80993A087E8}" type="presParOf" srcId="{585DF167-423E-4DCE-B50C-34F57618872E}" destId="{69DC9BA2-59EB-4697-ADFA-DCFA07FD2635}" srcOrd="2" destOrd="0" presId="urn:microsoft.com/office/officeart/2005/8/layout/cycle1"/>
    <dgm:cxn modelId="{CF8713A2-6AB7-465A-910A-EA66785A6D95}" type="presParOf" srcId="{585DF167-423E-4DCE-B50C-34F57618872E}" destId="{771C2CAA-0EFE-49A8-A445-C30756ED9B05}" srcOrd="3" destOrd="0" presId="urn:microsoft.com/office/officeart/2005/8/layout/cycle1"/>
    <dgm:cxn modelId="{2345A2C3-AF69-446C-8441-AFF74476B965}" type="presParOf" srcId="{585DF167-423E-4DCE-B50C-34F57618872E}" destId="{C258A849-DCAA-4BBB-95F0-97B2454FB1A7}" srcOrd="4" destOrd="0" presId="urn:microsoft.com/office/officeart/2005/8/layout/cycle1"/>
    <dgm:cxn modelId="{41D11B15-99B9-40C6-B705-A037FDC23E33}" type="presParOf" srcId="{585DF167-423E-4DCE-B50C-34F57618872E}" destId="{A2214C95-1E90-410C-B5FD-E46309E62BE2}" srcOrd="5" destOrd="0" presId="urn:microsoft.com/office/officeart/2005/8/layout/cycle1"/>
    <dgm:cxn modelId="{B4B36B9B-9F97-4056-A85C-FA86C926654C}" type="presParOf" srcId="{585DF167-423E-4DCE-B50C-34F57618872E}" destId="{3A80F5CA-DFB8-4D05-8538-6520EB37C832}" srcOrd="6" destOrd="0" presId="urn:microsoft.com/office/officeart/2005/8/layout/cycle1"/>
    <dgm:cxn modelId="{C51AB4FD-F0D2-4D53-9C89-38552FE9D8DF}" type="presParOf" srcId="{585DF167-423E-4DCE-B50C-34F57618872E}" destId="{FEA9CD28-7A70-4C70-A493-57E14A8D2EE4}" srcOrd="7" destOrd="0" presId="urn:microsoft.com/office/officeart/2005/8/layout/cycle1"/>
    <dgm:cxn modelId="{31839CD9-170A-467A-B521-83A1558B14E4}" type="presParOf" srcId="{585DF167-423E-4DCE-B50C-34F57618872E}" destId="{B3B69957-F3DD-4DB7-B852-CB7F3BAE249D}" srcOrd="8" destOrd="0" presId="urn:microsoft.com/office/officeart/2005/8/layout/cycle1"/>
    <dgm:cxn modelId="{ED437F67-1DF2-4DA5-AC37-8BB86A8CC9BC}" type="presParOf" srcId="{585DF167-423E-4DCE-B50C-34F57618872E}" destId="{9F5EC38F-492F-46A7-B677-84538AD01C05}" srcOrd="9" destOrd="0" presId="urn:microsoft.com/office/officeart/2005/8/layout/cycle1"/>
    <dgm:cxn modelId="{B31EB20D-5FE4-4098-98CD-78A365240DD6}" type="presParOf" srcId="{585DF167-423E-4DCE-B50C-34F57618872E}" destId="{6594E6E0-E1F6-4DB3-BF11-331C4A896194}" srcOrd="10" destOrd="0" presId="urn:microsoft.com/office/officeart/2005/8/layout/cycle1"/>
    <dgm:cxn modelId="{5B87A575-BBC4-4915-848F-B2FB18C6E114}" type="presParOf" srcId="{585DF167-423E-4DCE-B50C-34F57618872E}" destId="{4284C120-A5AA-44BA-802F-1088420F201E}" srcOrd="11" destOrd="0" presId="urn:microsoft.com/office/officeart/2005/8/layout/cycle1"/>
    <dgm:cxn modelId="{C6AADA51-0BAB-4949-9202-7D8E7B6D3780}" type="presParOf" srcId="{585DF167-423E-4DCE-B50C-34F57618872E}" destId="{D2CB5E1B-B46B-4DC1-A765-36A89063FEC8}" srcOrd="12" destOrd="0" presId="urn:microsoft.com/office/officeart/2005/8/layout/cycle1"/>
    <dgm:cxn modelId="{68F70EB9-6E7D-4A12-88B1-2391891B1713}" type="presParOf" srcId="{585DF167-423E-4DCE-B50C-34F57618872E}" destId="{DE9F940A-67DA-4C65-9B2F-4B4223662523}" srcOrd="13" destOrd="0" presId="urn:microsoft.com/office/officeart/2005/8/layout/cycle1"/>
    <dgm:cxn modelId="{2986489D-F215-4DCE-8963-72A0E0812D08}" type="presParOf" srcId="{585DF167-423E-4DCE-B50C-34F57618872E}" destId="{7E988832-24D6-4BF2-8563-037B81348F6A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C866E-9B6D-449E-A510-A21A1E3C07AC}">
      <dsp:nvSpPr>
        <dsp:cNvPr id="0" name=""/>
        <dsp:cNvSpPr/>
      </dsp:nvSpPr>
      <dsp:spPr>
        <a:xfrm>
          <a:off x="4887285" y="32031"/>
          <a:ext cx="1117715" cy="1117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>
              <a:latin typeface="Comic Sans MS" panose="030F0702030302020204" pitchFamily="66" charset="0"/>
            </a:rPr>
            <a:t>Distress</a:t>
          </a:r>
          <a:endParaRPr lang="en-AU" sz="1500" kern="1200" dirty="0">
            <a:latin typeface="Comic Sans MS" panose="030F0702030302020204" pitchFamily="66" charset="0"/>
          </a:endParaRPr>
        </a:p>
      </dsp:txBody>
      <dsp:txXfrm>
        <a:off x="4887285" y="32031"/>
        <a:ext cx="1117715" cy="1117715"/>
      </dsp:txXfrm>
    </dsp:sp>
    <dsp:sp modelId="{69DC9BA2-59EB-4697-ADFA-DCFA07FD2635}">
      <dsp:nvSpPr>
        <dsp:cNvPr id="0" name=""/>
        <dsp:cNvSpPr/>
      </dsp:nvSpPr>
      <dsp:spPr>
        <a:xfrm>
          <a:off x="2254052" y="-780"/>
          <a:ext cx="4195626" cy="4195626"/>
        </a:xfrm>
        <a:prstGeom prst="circularArrow">
          <a:avLst>
            <a:gd name="adj1" fmla="val 5195"/>
            <a:gd name="adj2" fmla="val 335523"/>
            <a:gd name="adj3" fmla="val 21294831"/>
            <a:gd name="adj4" fmla="val 19764846"/>
            <a:gd name="adj5" fmla="val 6061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58A849-DCAA-4BBB-95F0-97B2454FB1A7}">
      <dsp:nvSpPr>
        <dsp:cNvPr id="0" name=""/>
        <dsp:cNvSpPr/>
      </dsp:nvSpPr>
      <dsp:spPr>
        <a:xfrm>
          <a:off x="5563585" y="2113470"/>
          <a:ext cx="1117715" cy="1117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    </a:t>
          </a:r>
          <a:r>
            <a:rPr lang="en-AU" sz="1500" kern="1200" dirty="0" err="1" smtClean="0">
              <a:latin typeface="Comic Sans MS" panose="030F0702030302020204" pitchFamily="66" charset="0"/>
            </a:rPr>
            <a:t>Opioids</a:t>
          </a:r>
          <a:r>
            <a:rPr lang="en-AU" sz="1500" kern="1200" dirty="0" smtClean="0">
              <a:latin typeface="Comic Sans MS" panose="030F0702030302020204" pitchFamily="66" charset="0"/>
            </a:rPr>
            <a:t> </a:t>
          </a:r>
          <a:endParaRPr lang="en-AU" sz="1500" kern="1200" dirty="0">
            <a:latin typeface="Comic Sans MS" panose="030F0702030302020204" pitchFamily="66" charset="0"/>
          </a:endParaRPr>
        </a:p>
      </dsp:txBody>
      <dsp:txXfrm>
        <a:off x="5563585" y="2113470"/>
        <a:ext cx="1117715" cy="1117715"/>
      </dsp:txXfrm>
    </dsp:sp>
    <dsp:sp modelId="{A2214C95-1E90-410C-B5FD-E46309E62BE2}">
      <dsp:nvSpPr>
        <dsp:cNvPr id="0" name=""/>
        <dsp:cNvSpPr/>
      </dsp:nvSpPr>
      <dsp:spPr>
        <a:xfrm>
          <a:off x="2254052" y="-780"/>
          <a:ext cx="4195626" cy="4195626"/>
        </a:xfrm>
        <a:prstGeom prst="circularArrow">
          <a:avLst>
            <a:gd name="adj1" fmla="val 5195"/>
            <a:gd name="adj2" fmla="val 335523"/>
            <a:gd name="adj3" fmla="val 4016345"/>
            <a:gd name="adj4" fmla="val 2251920"/>
            <a:gd name="adj5" fmla="val 6061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A9CD28-7A70-4C70-A493-57E14A8D2EE4}">
      <dsp:nvSpPr>
        <dsp:cNvPr id="0" name=""/>
        <dsp:cNvSpPr/>
      </dsp:nvSpPr>
      <dsp:spPr>
        <a:xfrm>
          <a:off x="3793008" y="3399870"/>
          <a:ext cx="1117715" cy="1117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500" kern="1200" dirty="0"/>
        </a:p>
      </dsp:txBody>
      <dsp:txXfrm>
        <a:off x="3793008" y="3399870"/>
        <a:ext cx="1117715" cy="1117715"/>
      </dsp:txXfrm>
    </dsp:sp>
    <dsp:sp modelId="{B3B69957-F3DD-4DB7-B852-CB7F3BAE249D}">
      <dsp:nvSpPr>
        <dsp:cNvPr id="0" name=""/>
        <dsp:cNvSpPr/>
      </dsp:nvSpPr>
      <dsp:spPr>
        <a:xfrm>
          <a:off x="2254052" y="-780"/>
          <a:ext cx="4195626" cy="4195626"/>
        </a:xfrm>
        <a:prstGeom prst="circularArrow">
          <a:avLst>
            <a:gd name="adj1" fmla="val 5195"/>
            <a:gd name="adj2" fmla="val 335523"/>
            <a:gd name="adj3" fmla="val 8212557"/>
            <a:gd name="adj4" fmla="val 6448132"/>
            <a:gd name="adj5" fmla="val 6061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94E6E0-E1F6-4DB3-BF11-331C4A896194}">
      <dsp:nvSpPr>
        <dsp:cNvPr id="0" name=""/>
        <dsp:cNvSpPr/>
      </dsp:nvSpPr>
      <dsp:spPr>
        <a:xfrm>
          <a:off x="2022430" y="2113470"/>
          <a:ext cx="1117715" cy="1117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>
              <a:latin typeface="Comic Sans MS" panose="030F0702030302020204" pitchFamily="66" charset="0"/>
            </a:rPr>
            <a:t>Lifestyle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>
              <a:latin typeface="Comic Sans MS" panose="030F0702030302020204" pitchFamily="66" charset="0"/>
            </a:rPr>
            <a:t>Dysfunction</a:t>
          </a:r>
          <a:endParaRPr lang="en-AU" sz="1500" kern="1200" dirty="0">
            <a:latin typeface="Comic Sans MS" panose="030F0702030302020204" pitchFamily="66" charset="0"/>
          </a:endParaRPr>
        </a:p>
      </dsp:txBody>
      <dsp:txXfrm>
        <a:off x="2022430" y="2113470"/>
        <a:ext cx="1117715" cy="1117715"/>
      </dsp:txXfrm>
    </dsp:sp>
    <dsp:sp modelId="{4284C120-A5AA-44BA-802F-1088420F201E}">
      <dsp:nvSpPr>
        <dsp:cNvPr id="0" name=""/>
        <dsp:cNvSpPr/>
      </dsp:nvSpPr>
      <dsp:spPr>
        <a:xfrm>
          <a:off x="2254052" y="-780"/>
          <a:ext cx="4195626" cy="4195626"/>
        </a:xfrm>
        <a:prstGeom prst="circularArrow">
          <a:avLst>
            <a:gd name="adj1" fmla="val 5195"/>
            <a:gd name="adj2" fmla="val 335523"/>
            <a:gd name="adj3" fmla="val 12299631"/>
            <a:gd name="adj4" fmla="val 10769646"/>
            <a:gd name="adj5" fmla="val 6061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9F940A-67DA-4C65-9B2F-4B4223662523}">
      <dsp:nvSpPr>
        <dsp:cNvPr id="0" name=""/>
        <dsp:cNvSpPr/>
      </dsp:nvSpPr>
      <dsp:spPr>
        <a:xfrm>
          <a:off x="2698730" y="32031"/>
          <a:ext cx="1117715" cy="1117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err="1" smtClean="0">
              <a:latin typeface="Comic Sans MS" panose="030F0702030302020204" pitchFamily="66" charset="0"/>
            </a:rPr>
            <a:t>Dyscopia</a:t>
          </a:r>
          <a:endParaRPr lang="en-AU" sz="1500" kern="1200" dirty="0">
            <a:latin typeface="Comic Sans MS" panose="030F0702030302020204" pitchFamily="66" charset="0"/>
          </a:endParaRPr>
        </a:p>
      </dsp:txBody>
      <dsp:txXfrm>
        <a:off x="2698730" y="32031"/>
        <a:ext cx="1117715" cy="1117715"/>
      </dsp:txXfrm>
    </dsp:sp>
    <dsp:sp modelId="{7E988832-24D6-4BF2-8563-037B81348F6A}">
      <dsp:nvSpPr>
        <dsp:cNvPr id="0" name=""/>
        <dsp:cNvSpPr/>
      </dsp:nvSpPr>
      <dsp:spPr>
        <a:xfrm>
          <a:off x="2254052" y="-780"/>
          <a:ext cx="4195626" cy="4195626"/>
        </a:xfrm>
        <a:prstGeom prst="circularArrow">
          <a:avLst>
            <a:gd name="adj1" fmla="val 5195"/>
            <a:gd name="adj2" fmla="val 335523"/>
            <a:gd name="adj3" fmla="val 16867328"/>
            <a:gd name="adj4" fmla="val 15197149"/>
            <a:gd name="adj5" fmla="val 6061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.fhlibresources.health.wa.gov.au/wiki/File:Bayer_Heroin_bottle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n.wikipedia.org.fhlibresources.health.wa.gov.au/wiki/File:Bayer_Heroin_bottle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276" y="0"/>
            <a:ext cx="10460406" cy="2433711"/>
          </a:xfrm>
        </p:spPr>
        <p:txBody>
          <a:bodyPr anchor="ctr">
            <a:normAutofit fontScale="90000"/>
          </a:bodyPr>
          <a:lstStyle/>
          <a:p>
            <a:r>
              <a:rPr lang="en-AU" sz="4800" b="1" dirty="0" smtClean="0"/>
              <a:t/>
            </a:r>
            <a:br>
              <a:rPr lang="en-AU" sz="4800" b="1" dirty="0" smtClean="0"/>
            </a:br>
            <a:r>
              <a:rPr lang="en-AU" sz="5300" dirty="0" err="1" smtClean="0">
                <a:latin typeface="Comic Sans MS" panose="030F0702030302020204" pitchFamily="66" charset="0"/>
              </a:rPr>
              <a:t>Opioids</a:t>
            </a:r>
            <a:r>
              <a:rPr lang="en-AU" sz="5300" dirty="0" smtClean="0">
                <a:latin typeface="Comic Sans MS" panose="030F0702030302020204" pitchFamily="66" charset="0"/>
              </a:rPr>
              <a:t> for chronic non-cancer pain?</a:t>
            </a:r>
            <a:br>
              <a:rPr lang="en-AU" sz="5300" dirty="0" smtClean="0">
                <a:latin typeface="Comic Sans MS" panose="030F0702030302020204" pitchFamily="66" charset="0"/>
              </a:rPr>
            </a:br>
            <a:r>
              <a:rPr lang="en-AU" sz="5300" dirty="0" smtClean="0">
                <a:latin typeface="Comic Sans MS" panose="030F0702030302020204" pitchFamily="66" charset="0"/>
              </a:rPr>
              <a:t/>
            </a:r>
            <a:br>
              <a:rPr lang="en-AU" sz="5300" dirty="0" smtClean="0">
                <a:latin typeface="Comic Sans MS" panose="030F0702030302020204" pitchFamily="66" charset="0"/>
              </a:rPr>
            </a:br>
            <a:r>
              <a:rPr lang="en-AU" sz="5300" dirty="0" smtClean="0">
                <a:latin typeface="Comic Sans MS" panose="030F0702030302020204" pitchFamily="66" charset="0"/>
              </a:rPr>
              <a:t>Which ones.....if any?</a:t>
            </a:r>
            <a:endParaRPr lang="en-AU" sz="53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8523" y="2910093"/>
            <a:ext cx="10058400" cy="1649759"/>
          </a:xfrm>
        </p:spPr>
        <p:txBody>
          <a:bodyPr>
            <a:noAutofit/>
          </a:bodyPr>
          <a:lstStyle/>
          <a:p>
            <a:r>
              <a:rPr lang="en-AU" b="1" dirty="0" smtClean="0">
                <a:latin typeface="Comic Sans MS" panose="030F0702030302020204" pitchFamily="66" charset="0"/>
              </a:rPr>
              <a:t>Eric J. Visser</a:t>
            </a:r>
          </a:p>
          <a:p>
            <a:r>
              <a:rPr lang="en-AU" sz="2000" b="1" cap="none" dirty="0" smtClean="0">
                <a:latin typeface="Comic Sans MS" panose="030F0702030302020204" pitchFamily="66" charset="0"/>
              </a:rPr>
              <a:t>Professor and Churack Chair, UNDA</a:t>
            </a:r>
          </a:p>
          <a:p>
            <a:r>
              <a:rPr lang="en-AU" sz="2000" b="1" cap="none" dirty="0" smtClean="0">
                <a:latin typeface="Comic Sans MS" panose="030F0702030302020204" pitchFamily="66" charset="0"/>
              </a:rPr>
              <a:t>Specialist pain medicine physician and anaesthesiologist</a:t>
            </a:r>
          </a:p>
          <a:p>
            <a:endParaRPr lang="en-AU" sz="1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76068" y="4994701"/>
            <a:ext cx="96012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200px-Bayer_Heroin_bottl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15279" y="1196462"/>
            <a:ext cx="19050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985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400" dirty="0" smtClean="0">
                <a:latin typeface="Comic Sans MS" panose="030F0702030302020204" pitchFamily="66" charset="0"/>
              </a:rPr>
              <a:t>Which </a:t>
            </a:r>
            <a:r>
              <a:rPr lang="en-AU" sz="4400" dirty="0" err="1" smtClean="0">
                <a:latin typeface="Comic Sans MS" panose="030F0702030302020204" pitchFamily="66" charset="0"/>
              </a:rPr>
              <a:t>opioids</a:t>
            </a:r>
            <a:r>
              <a:rPr lang="en-AU" sz="4400" dirty="0" smtClean="0">
                <a:latin typeface="Comic Sans MS" panose="030F0702030302020204" pitchFamily="66" charset="0"/>
              </a:rPr>
              <a:t> should we use?</a:t>
            </a:r>
            <a:br>
              <a:rPr lang="en-AU" sz="4400" dirty="0" smtClean="0">
                <a:latin typeface="Comic Sans MS" panose="030F0702030302020204" pitchFamily="66" charset="0"/>
              </a:rPr>
            </a:br>
            <a:r>
              <a:rPr lang="en-AU" sz="4400" dirty="0" smtClean="0">
                <a:latin typeface="Comic Sans MS" panose="030F0702030302020204" pitchFamily="66" charset="0"/>
              </a:rPr>
              <a:t>Tramadol</a:t>
            </a:r>
            <a:endParaRPr lang="en-AU" sz="4400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942320" cy="43095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Comic Sans MS" panose="030F0702030302020204" pitchFamily="66" charset="0"/>
              </a:rPr>
              <a:t> 1/3</a:t>
            </a:r>
            <a:r>
              <a:rPr lang="en-AU" sz="2400" baseline="30000" dirty="0" smtClean="0">
                <a:latin typeface="Comic Sans MS" panose="030F0702030302020204" pitchFamily="66" charset="0"/>
              </a:rPr>
              <a:t>rd</a:t>
            </a:r>
            <a:r>
              <a:rPr lang="en-AU" sz="2400" dirty="0" smtClean="0">
                <a:latin typeface="Comic Sans MS" panose="030F0702030302020204" pitchFamily="66" charset="0"/>
              </a:rPr>
              <a:t> </a:t>
            </a:r>
            <a:r>
              <a:rPr lang="en-AU" sz="2400" dirty="0" smtClean="0">
                <a:latin typeface="Comic Sans MS" panose="030F0702030302020204" pitchFamily="66" charset="0"/>
              </a:rPr>
              <a:t>opioid, 1/3</a:t>
            </a:r>
            <a:r>
              <a:rPr lang="en-AU" sz="2400" baseline="30000" dirty="0" smtClean="0">
                <a:latin typeface="Comic Sans MS" panose="030F0702030302020204" pitchFamily="66" charset="0"/>
              </a:rPr>
              <a:t>rd</a:t>
            </a:r>
            <a:r>
              <a:rPr lang="en-AU" sz="2400" dirty="0" smtClean="0">
                <a:latin typeface="Comic Sans MS" panose="030F0702030302020204" pitchFamily="66" charset="0"/>
              </a:rPr>
              <a:t> nor-adrenaline, 1/3</a:t>
            </a:r>
            <a:r>
              <a:rPr lang="en-AU" sz="2400" baseline="30000" dirty="0" smtClean="0">
                <a:latin typeface="Comic Sans MS" panose="030F0702030302020204" pitchFamily="66" charset="0"/>
              </a:rPr>
              <a:t>rd</a:t>
            </a:r>
            <a:r>
              <a:rPr lang="en-AU" sz="2400" dirty="0" smtClean="0">
                <a:latin typeface="Comic Sans MS" panose="030F0702030302020204" pitchFamily="66" charset="0"/>
              </a:rPr>
              <a:t>  serotonin</a:t>
            </a:r>
          </a:p>
          <a:p>
            <a:pPr>
              <a:lnSpc>
                <a:spcPct val="15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Comic Sans MS" panose="030F0702030302020204" pitchFamily="66" charset="0"/>
              </a:rPr>
              <a:t> Good </a:t>
            </a:r>
            <a:r>
              <a:rPr lang="en-AU" sz="2400" dirty="0" smtClean="0">
                <a:latin typeface="Comic Sans MS" panose="030F0702030302020204" pitchFamily="66" charset="0"/>
              </a:rPr>
              <a:t>for neuropathic pain (Level I)</a:t>
            </a:r>
          </a:p>
          <a:p>
            <a:pPr>
              <a:lnSpc>
                <a:spcPct val="15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Comic Sans MS" panose="030F0702030302020204" pitchFamily="66" charset="0"/>
              </a:rPr>
              <a:t> Less </a:t>
            </a:r>
            <a:r>
              <a:rPr lang="en-AU" sz="2400" dirty="0" smtClean="0">
                <a:latin typeface="Comic Sans MS" panose="030F0702030302020204" pitchFamily="66" charset="0"/>
              </a:rPr>
              <a:t>addiction (S4), tolerance, hyperalgesia, withdrawal</a:t>
            </a:r>
          </a:p>
          <a:p>
            <a:pPr>
              <a:lnSpc>
                <a:spcPct val="15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Comic Sans MS" panose="030F0702030302020204" pitchFamily="66" charset="0"/>
              </a:rPr>
              <a:t> Less </a:t>
            </a:r>
            <a:r>
              <a:rPr lang="en-AU" sz="2400" dirty="0" smtClean="0">
                <a:latin typeface="Comic Sans MS" panose="030F0702030302020204" pitchFamily="66" charset="0"/>
              </a:rPr>
              <a:t>respiratory </a:t>
            </a:r>
            <a:r>
              <a:rPr lang="en-AU" sz="2400" dirty="0" smtClean="0">
                <a:latin typeface="Comic Sans MS" panose="030F0702030302020204" pitchFamily="66" charset="0"/>
              </a:rPr>
              <a:t>depression </a:t>
            </a:r>
          </a:p>
          <a:p>
            <a:pPr>
              <a:lnSpc>
                <a:spcPct val="15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Comic Sans MS" panose="030F0702030302020204" pitchFamily="66" charset="0"/>
              </a:rPr>
              <a:t> L</a:t>
            </a:r>
            <a:r>
              <a:rPr lang="en-AU" sz="2400" dirty="0" smtClean="0">
                <a:latin typeface="Comic Sans MS" panose="030F0702030302020204" pitchFamily="66" charset="0"/>
              </a:rPr>
              <a:t>ess </a:t>
            </a:r>
            <a:r>
              <a:rPr lang="en-AU" sz="2400" dirty="0" smtClean="0">
                <a:latin typeface="Comic Sans MS" panose="030F0702030302020204" pitchFamily="66" charset="0"/>
              </a:rPr>
              <a:t>bowel dysfunction</a:t>
            </a:r>
          </a:p>
          <a:p>
            <a:pPr>
              <a:lnSpc>
                <a:spcPct val="15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en-AU" sz="2400" i="1" dirty="0" smtClean="0">
                <a:latin typeface="Comic Sans MS" panose="030F0702030302020204" pitchFamily="66" charset="0"/>
              </a:rPr>
              <a:t> Can</a:t>
            </a:r>
            <a:r>
              <a:rPr lang="en-AU" sz="2400" dirty="0" smtClean="0">
                <a:latin typeface="Comic Sans MS" panose="030F0702030302020204" pitchFamily="66" charset="0"/>
              </a:rPr>
              <a:t> </a:t>
            </a:r>
            <a:r>
              <a:rPr lang="en-AU" sz="2400" dirty="0" smtClean="0">
                <a:latin typeface="Comic Sans MS" panose="030F0702030302020204" pitchFamily="66" charset="0"/>
              </a:rPr>
              <a:t>combine with some antidepressants (serotonin syndrome, 1/7000)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951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333" y="533399"/>
            <a:ext cx="9377680" cy="806027"/>
          </a:xfrm>
        </p:spPr>
        <p:txBody>
          <a:bodyPr>
            <a:normAutofit/>
          </a:bodyPr>
          <a:lstStyle/>
          <a:p>
            <a:r>
              <a:rPr lang="en-AU" sz="4000" dirty="0" err="1" smtClean="0">
                <a:latin typeface="Comic Sans MS" panose="030F0702030302020204" pitchFamily="66" charset="0"/>
              </a:rPr>
              <a:t>Tapentadol</a:t>
            </a:r>
            <a:r>
              <a:rPr lang="en-AU" sz="4000" dirty="0" smtClean="0">
                <a:latin typeface="Comic Sans MS" panose="030F0702030302020204" pitchFamily="66" charset="0"/>
              </a:rPr>
              <a:t> </a:t>
            </a:r>
            <a:r>
              <a:rPr lang="en-AU" sz="4000" dirty="0" smtClean="0">
                <a:latin typeface="Comic Sans MS" panose="030F0702030302020204" pitchFamily="66" charset="0"/>
              </a:rPr>
              <a:t>(SR)</a:t>
            </a:r>
            <a:endParaRPr lang="en-AU" sz="4000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60678" y="1814212"/>
            <a:ext cx="10267722" cy="41547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Comic Sans MS" panose="030F0702030302020204" pitchFamily="66" charset="0"/>
              </a:rPr>
              <a:t> </a:t>
            </a:r>
            <a:r>
              <a:rPr lang="en-AU" sz="2600" dirty="0" smtClean="0">
                <a:latin typeface="Comic Sans MS" panose="030F0702030302020204" pitchFamily="66" charset="0"/>
              </a:rPr>
              <a:t>½ </a:t>
            </a:r>
            <a:r>
              <a:rPr lang="en-AU" sz="2600" dirty="0" smtClean="0">
                <a:latin typeface="Comic Sans MS" panose="030F0702030302020204" pitchFamily="66" charset="0"/>
              </a:rPr>
              <a:t>opioid, </a:t>
            </a:r>
            <a:r>
              <a:rPr lang="en-AU" sz="2600" dirty="0" smtClean="0">
                <a:latin typeface="Comic Sans MS" panose="030F0702030302020204" pitchFamily="66" charset="0"/>
              </a:rPr>
              <a:t>½ </a:t>
            </a:r>
            <a:r>
              <a:rPr lang="en-AU" sz="2600" dirty="0" smtClean="0">
                <a:latin typeface="Comic Sans MS" panose="030F0702030302020204" pitchFamily="66" charset="0"/>
              </a:rPr>
              <a:t>nor-adrenaline </a:t>
            </a:r>
            <a:r>
              <a:rPr lang="en-AU" sz="2600" dirty="0" smtClean="0">
                <a:latin typeface="Comic Sans MS" panose="030F0702030302020204" pitchFamily="66" charset="0"/>
              </a:rPr>
              <a:t>(no serotonin)</a:t>
            </a:r>
          </a:p>
          <a:p>
            <a:pPr>
              <a:lnSpc>
                <a:spcPct val="15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en-AU" sz="2600" dirty="0" smtClean="0">
                <a:latin typeface="Comic Sans MS" panose="030F0702030302020204" pitchFamily="66" charset="0"/>
              </a:rPr>
              <a:t> Good </a:t>
            </a:r>
            <a:r>
              <a:rPr lang="en-AU" sz="2600" dirty="0" smtClean="0">
                <a:latin typeface="Comic Sans MS" panose="030F0702030302020204" pitchFamily="66" charset="0"/>
              </a:rPr>
              <a:t>for neuropathic pain and tissue injury pain (mixed pain)</a:t>
            </a:r>
          </a:p>
          <a:p>
            <a:pPr>
              <a:lnSpc>
                <a:spcPct val="15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en-AU" sz="2600" dirty="0" smtClean="0">
                <a:latin typeface="Comic Sans MS" panose="030F0702030302020204" pitchFamily="66" charset="0"/>
              </a:rPr>
              <a:t> ½ </a:t>
            </a:r>
            <a:r>
              <a:rPr lang="en-AU" sz="2600" dirty="0" smtClean="0">
                <a:latin typeface="Comic Sans MS" panose="030F0702030302020204" pitchFamily="66" charset="0"/>
              </a:rPr>
              <a:t>the potency of oral morphine</a:t>
            </a:r>
          </a:p>
          <a:p>
            <a:pPr>
              <a:lnSpc>
                <a:spcPct val="15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en-AU" sz="2600" dirty="0" smtClean="0">
                <a:latin typeface="Comic Sans MS" panose="030F0702030302020204" pitchFamily="66" charset="0"/>
              </a:rPr>
              <a:t>  Less </a:t>
            </a:r>
            <a:r>
              <a:rPr lang="en-AU" sz="2600" dirty="0" smtClean="0">
                <a:latin typeface="Comic Sans MS" panose="030F0702030302020204" pitchFamily="66" charset="0"/>
              </a:rPr>
              <a:t>addiction (S8) </a:t>
            </a:r>
          </a:p>
          <a:p>
            <a:pPr>
              <a:lnSpc>
                <a:spcPct val="15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en-AU" sz="2600" dirty="0" smtClean="0">
                <a:latin typeface="Comic Sans MS" panose="030F0702030302020204" pitchFamily="66" charset="0"/>
              </a:rPr>
              <a:t>  Less </a:t>
            </a:r>
            <a:r>
              <a:rPr lang="en-AU" sz="2600" dirty="0" smtClean="0">
                <a:latin typeface="Comic Sans MS" panose="030F0702030302020204" pitchFamily="66" charset="0"/>
              </a:rPr>
              <a:t>bowel dysfunction</a:t>
            </a:r>
          </a:p>
          <a:p>
            <a:pPr>
              <a:lnSpc>
                <a:spcPct val="15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en-AU" sz="2600" dirty="0" smtClean="0">
                <a:latin typeface="Comic Sans MS" panose="030F0702030302020204" pitchFamily="66" charset="0"/>
              </a:rPr>
              <a:t>  Can </a:t>
            </a:r>
            <a:r>
              <a:rPr lang="en-AU" sz="2600" dirty="0" smtClean="0">
                <a:latin typeface="Comic Sans MS" panose="030F0702030302020204" pitchFamily="66" charset="0"/>
              </a:rPr>
              <a:t>combine with some antidepressants, or other opioids</a:t>
            </a:r>
          </a:p>
          <a:p>
            <a:pPr>
              <a:buSzPct val="70000"/>
              <a:buFont typeface="Courier New" panose="02070309020205020404" pitchFamily="49" charset="0"/>
              <a:buChar char="o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951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19" y="750837"/>
            <a:ext cx="10058400" cy="1450757"/>
          </a:xfrm>
        </p:spPr>
        <p:txBody>
          <a:bodyPr anchor="t">
            <a:noAutofit/>
          </a:bodyPr>
          <a:lstStyle/>
          <a:p>
            <a:r>
              <a:rPr lang="en-AU" sz="4000" dirty="0" err="1" smtClean="0">
                <a:latin typeface="Comic Sans MS" panose="030F0702030302020204" pitchFamily="66" charset="0"/>
              </a:rPr>
              <a:t>Transdermal</a:t>
            </a:r>
            <a:r>
              <a:rPr lang="en-AU" sz="4000" dirty="0" smtClean="0">
                <a:latin typeface="Comic Sans MS" panose="030F0702030302020204" pitchFamily="66" charset="0"/>
              </a:rPr>
              <a:t> </a:t>
            </a:r>
            <a:r>
              <a:rPr lang="en-AU" sz="4000" dirty="0" err="1" smtClean="0">
                <a:latin typeface="Comic Sans MS" panose="030F0702030302020204" pitchFamily="66" charset="0"/>
              </a:rPr>
              <a:t>buprenorphine</a:t>
            </a:r>
            <a:r>
              <a:rPr lang="en-AU" sz="4000" dirty="0" smtClean="0">
                <a:latin typeface="Comic Sans MS" panose="030F0702030302020204" pitchFamily="66" charset="0"/>
              </a:rPr>
              <a:t> patch</a:t>
            </a:r>
            <a:endParaRPr lang="en-AU" sz="4000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58073" y="1803529"/>
            <a:ext cx="10439660" cy="466500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Comic Sans MS" panose="030F0702030302020204" pitchFamily="66" charset="0"/>
              </a:rPr>
              <a:t> </a:t>
            </a:r>
            <a:r>
              <a:rPr lang="en-AU" sz="3400" dirty="0" smtClean="0">
                <a:latin typeface="Comic Sans MS" panose="030F0702030302020204" pitchFamily="66" charset="0"/>
              </a:rPr>
              <a:t>Mu </a:t>
            </a:r>
            <a:r>
              <a:rPr lang="en-AU" sz="3400" dirty="0" smtClean="0">
                <a:latin typeface="Comic Sans MS" panose="030F0702030302020204" pitchFamily="66" charset="0"/>
              </a:rPr>
              <a:t>partial agonist, kappa antagonist</a:t>
            </a:r>
          </a:p>
          <a:p>
            <a:pPr>
              <a:lnSpc>
                <a:spcPct val="15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en-AU" sz="3400" dirty="0" smtClean="0">
                <a:latin typeface="Comic Sans MS" panose="030F0702030302020204" pitchFamily="66" charset="0"/>
              </a:rPr>
              <a:t> No </a:t>
            </a:r>
            <a:r>
              <a:rPr lang="en-AU" sz="3400" dirty="0" smtClean="0">
                <a:latin typeface="Comic Sans MS" panose="030F0702030302020204" pitchFamily="66" charset="0"/>
              </a:rPr>
              <a:t>ceiling effect for analgesia</a:t>
            </a:r>
          </a:p>
          <a:p>
            <a:pPr>
              <a:lnSpc>
                <a:spcPct val="15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en-AU" sz="3400" dirty="0" smtClean="0">
                <a:latin typeface="Comic Sans MS" panose="030F0702030302020204" pitchFamily="66" charset="0"/>
              </a:rPr>
              <a:t> Use </a:t>
            </a:r>
            <a:r>
              <a:rPr lang="en-AU" sz="3400" dirty="0" smtClean="0">
                <a:latin typeface="Comic Sans MS" panose="030F0702030302020204" pitchFamily="66" charset="0"/>
              </a:rPr>
              <a:t>it like any other opioid</a:t>
            </a:r>
          </a:p>
          <a:p>
            <a:pPr>
              <a:lnSpc>
                <a:spcPct val="15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en-AU" sz="3400" dirty="0" smtClean="0">
                <a:latin typeface="Comic Sans MS" panose="030F0702030302020204" pitchFamily="66" charset="0"/>
              </a:rPr>
              <a:t> Safer </a:t>
            </a:r>
            <a:r>
              <a:rPr lang="en-AU" sz="3400" dirty="0" smtClean="0">
                <a:latin typeface="Comic Sans MS" panose="030F0702030302020204" pitchFamily="66" charset="0"/>
              </a:rPr>
              <a:t>respiratory profile</a:t>
            </a:r>
          </a:p>
          <a:p>
            <a:pPr>
              <a:lnSpc>
                <a:spcPct val="15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en-AU" sz="3400" dirty="0" smtClean="0">
                <a:latin typeface="Comic Sans MS" panose="030F0702030302020204" pitchFamily="66" charset="0"/>
              </a:rPr>
              <a:t> Safer </a:t>
            </a:r>
            <a:r>
              <a:rPr lang="en-AU" sz="3400" dirty="0" smtClean="0">
                <a:latin typeface="Comic Sans MS" panose="030F0702030302020204" pitchFamily="66" charset="0"/>
              </a:rPr>
              <a:t>renal profile (no accumulation)</a:t>
            </a:r>
          </a:p>
          <a:p>
            <a:pPr>
              <a:lnSpc>
                <a:spcPct val="15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en-AU" sz="3400" dirty="0" smtClean="0">
                <a:latin typeface="Comic Sans MS" panose="030F0702030302020204" pitchFamily="66" charset="0"/>
              </a:rPr>
              <a:t> Lower </a:t>
            </a:r>
            <a:r>
              <a:rPr lang="en-AU" sz="3400" dirty="0" smtClean="0">
                <a:latin typeface="Comic Sans MS" panose="030F0702030302020204" pitchFamily="66" charset="0"/>
              </a:rPr>
              <a:t>dose escalation rate</a:t>
            </a:r>
          </a:p>
          <a:p>
            <a:pPr>
              <a:lnSpc>
                <a:spcPct val="15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en-AU" sz="3400" dirty="0" smtClean="0">
                <a:latin typeface="Comic Sans MS" panose="030F0702030302020204" pitchFamily="66" charset="0"/>
              </a:rPr>
              <a:t> Better </a:t>
            </a:r>
            <a:r>
              <a:rPr lang="en-AU" sz="3400" dirty="0" smtClean="0">
                <a:latin typeface="Comic Sans MS" panose="030F0702030302020204" pitchFamily="66" charset="0"/>
              </a:rPr>
              <a:t>dose control....only 1 patch per week</a:t>
            </a:r>
            <a:endParaRPr lang="en-AU" sz="3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Norspan%20transdermal%20patch_526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6134" y="2470492"/>
            <a:ext cx="23812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951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78747" y="83403"/>
            <a:ext cx="10058400" cy="1260843"/>
          </a:xfrm>
        </p:spPr>
        <p:txBody>
          <a:bodyPr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4000" b="1" dirty="0" smtClean="0">
                <a:solidFill>
                  <a:schemeClr val="tx1"/>
                </a:solidFill>
              </a:rPr>
              <a:t/>
            </a:r>
            <a:br>
              <a:rPr lang="en-AU" sz="4000" b="1" dirty="0" smtClean="0">
                <a:solidFill>
                  <a:schemeClr val="tx1"/>
                </a:solidFill>
              </a:rPr>
            </a:br>
            <a:r>
              <a:rPr lang="en-AU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Summary: Opioids </a:t>
            </a:r>
            <a:r>
              <a:rPr lang="en-AU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for chronic </a:t>
            </a:r>
            <a:r>
              <a:rPr lang="en-AU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pain</a:t>
            </a:r>
            <a:endParaRPr lang="en-AU" sz="4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91397" y="5460689"/>
            <a:ext cx="10838603" cy="13973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103011" y="1817208"/>
            <a:ext cx="10058400" cy="402336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Aft>
                <a:spcPts val="1200"/>
              </a:spcAft>
              <a:buSzPct val="77000"/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Comic Sans MS" panose="030F0702030302020204" pitchFamily="66" charset="0"/>
              </a:rPr>
              <a:t> They don’t </a:t>
            </a:r>
            <a:r>
              <a:rPr lang="en-AU" sz="2400" dirty="0" smtClean="0">
                <a:latin typeface="Comic Sans MS" panose="030F0702030302020204" pitchFamily="66" charset="0"/>
              </a:rPr>
              <a:t>‘work’ that well: NNT = 4 (NNH = 4) (Level I)</a:t>
            </a:r>
          </a:p>
          <a:p>
            <a:pPr eaLnBrk="1" hangingPunct="1">
              <a:lnSpc>
                <a:spcPct val="100000"/>
              </a:lnSpc>
              <a:spcAft>
                <a:spcPts val="1200"/>
              </a:spcAft>
              <a:buSzPct val="77000"/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Comic Sans MS" panose="030F0702030302020204" pitchFamily="66" charset="0"/>
              </a:rPr>
              <a:t> ‘</a:t>
            </a:r>
            <a:r>
              <a:rPr lang="en-AU" sz="2400" dirty="0" smtClean="0">
                <a:latin typeface="Comic Sans MS" panose="030F0702030302020204" pitchFamily="66" charset="0"/>
              </a:rPr>
              <a:t>Work’ better in over 60s (more side effects)</a:t>
            </a:r>
          </a:p>
          <a:p>
            <a:pPr>
              <a:lnSpc>
                <a:spcPct val="100000"/>
              </a:lnSpc>
              <a:spcAft>
                <a:spcPts val="1200"/>
              </a:spcAft>
              <a:buSzPct val="77000"/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Comic Sans MS" panose="030F0702030302020204" pitchFamily="66" charset="0"/>
              </a:rPr>
              <a:t> Avoid </a:t>
            </a:r>
            <a:r>
              <a:rPr lang="en-AU" sz="2400" dirty="0" smtClean="0">
                <a:latin typeface="Comic Sans MS" panose="030F0702030302020204" pitchFamily="66" charset="0"/>
              </a:rPr>
              <a:t>in NSLBP, headache, fibromyalgia, abdominal pain (Level I)</a:t>
            </a:r>
          </a:p>
          <a:p>
            <a:pPr eaLnBrk="1" hangingPunct="1">
              <a:lnSpc>
                <a:spcPct val="100000"/>
              </a:lnSpc>
              <a:spcAft>
                <a:spcPts val="1200"/>
              </a:spcAft>
              <a:buSzPct val="77000"/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Comic Sans MS" panose="030F0702030302020204" pitchFamily="66" charset="0"/>
              </a:rPr>
              <a:t> Opioid </a:t>
            </a:r>
            <a:r>
              <a:rPr lang="en-AU" sz="2400" dirty="0" smtClean="0">
                <a:latin typeface="Comic Sans MS" panose="030F0702030302020204" pitchFamily="66" charset="0"/>
              </a:rPr>
              <a:t>prescribing is an ongoing </a:t>
            </a:r>
            <a:r>
              <a:rPr lang="en-AU" sz="2400" i="1" dirty="0" smtClean="0">
                <a:latin typeface="Comic Sans MS" panose="030F0702030302020204" pitchFamily="66" charset="0"/>
              </a:rPr>
              <a:t>therapeutic trial</a:t>
            </a:r>
          </a:p>
          <a:p>
            <a:pPr eaLnBrk="1" hangingPunct="1">
              <a:lnSpc>
                <a:spcPct val="100000"/>
              </a:lnSpc>
              <a:spcAft>
                <a:spcPts val="1200"/>
              </a:spcAft>
              <a:buSzPct val="77000"/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Comic Sans MS" panose="030F0702030302020204" pitchFamily="66" charset="0"/>
              </a:rPr>
              <a:t> Ceiling </a:t>
            </a:r>
            <a:r>
              <a:rPr lang="en-AU" sz="2400" dirty="0" smtClean="0">
                <a:latin typeface="Comic Sans MS" panose="030F0702030302020204" pitchFamily="66" charset="0"/>
              </a:rPr>
              <a:t>dose ≤90 mg oral morphine equivalents/day</a:t>
            </a:r>
          </a:p>
          <a:p>
            <a:pPr eaLnBrk="1" hangingPunct="1">
              <a:lnSpc>
                <a:spcPct val="100000"/>
              </a:lnSpc>
              <a:spcAft>
                <a:spcPts val="1200"/>
              </a:spcAft>
              <a:buSzPct val="77000"/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Comic Sans MS" panose="030F0702030302020204" pitchFamily="66" charset="0"/>
              </a:rPr>
              <a:t> 3 </a:t>
            </a:r>
            <a:r>
              <a:rPr lang="en-AU" sz="2400" dirty="0" err="1" smtClean="0">
                <a:latin typeface="Comic Sans MS" panose="030F0702030302020204" pitchFamily="66" charset="0"/>
              </a:rPr>
              <a:t>Ts</a:t>
            </a:r>
            <a:r>
              <a:rPr lang="en-AU" sz="2400" dirty="0" smtClean="0">
                <a:latin typeface="Comic Sans MS" panose="030F0702030302020204" pitchFamily="66" charset="0"/>
              </a:rPr>
              <a:t>: tramadol</a:t>
            </a:r>
            <a:r>
              <a:rPr lang="en-AU" sz="2400" dirty="0" smtClean="0">
                <a:latin typeface="Comic Sans MS" panose="030F0702030302020204" pitchFamily="66" charset="0"/>
              </a:rPr>
              <a:t>, </a:t>
            </a:r>
            <a:r>
              <a:rPr lang="en-AU" sz="2400" dirty="0" err="1" smtClean="0">
                <a:latin typeface="Comic Sans MS" panose="030F0702030302020204" pitchFamily="66" charset="0"/>
              </a:rPr>
              <a:t>tapentadol</a:t>
            </a:r>
            <a:r>
              <a:rPr lang="en-AU" sz="2400" dirty="0" smtClean="0">
                <a:latin typeface="Comic Sans MS" panose="030F0702030302020204" pitchFamily="66" charset="0"/>
              </a:rPr>
              <a:t> SR </a:t>
            </a:r>
            <a:r>
              <a:rPr lang="en-AU" sz="2400" i="1" dirty="0" smtClean="0">
                <a:latin typeface="Comic Sans MS" panose="030F0702030302020204" pitchFamily="66" charset="0"/>
              </a:rPr>
              <a:t>or </a:t>
            </a:r>
            <a:r>
              <a:rPr lang="en-AU" sz="2400" dirty="0" smtClean="0">
                <a:latin typeface="Comic Sans MS" panose="030F0702030302020204" pitchFamily="66" charset="0"/>
              </a:rPr>
              <a:t>transdermal buprenorphine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2631930" y="837713"/>
            <a:ext cx="6529916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6600" dirty="0">
                <a:latin typeface="Comic Sans MS" panose="030F0702030302020204" pitchFamily="66" charset="0"/>
              </a:rPr>
              <a:t>Thank you</a:t>
            </a:r>
          </a:p>
        </p:txBody>
      </p:sp>
      <p:pic>
        <p:nvPicPr>
          <p:cNvPr id="3" name="Picture 1" descr="C:\Users\ericv\Desktop\Meercats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4038" y="1969477"/>
            <a:ext cx="3432516" cy="323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18271" y="5135377"/>
            <a:ext cx="96012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687" y="-262037"/>
            <a:ext cx="10058400" cy="1450757"/>
          </a:xfrm>
        </p:spPr>
        <p:txBody>
          <a:bodyPr>
            <a:normAutofit/>
          </a:bodyPr>
          <a:lstStyle/>
          <a:p>
            <a:r>
              <a:rPr lang="en-AU" sz="4400" dirty="0" smtClean="0">
                <a:latin typeface="Comic Sans MS" panose="030F0702030302020204" pitchFamily="66" charset="0"/>
              </a:rPr>
              <a:t>Do opioids work for chronic pain?</a:t>
            </a:r>
            <a:endParaRPr lang="en-AU" sz="4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3"/>
            <a:ext cx="10264987" cy="43433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SzPct val="70000"/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Comic Sans MS" panose="030F0702030302020204" pitchFamily="66" charset="0"/>
              </a:rPr>
              <a:t> </a:t>
            </a:r>
            <a:r>
              <a:rPr lang="en-AU" sz="2600" dirty="0" smtClean="0">
                <a:latin typeface="Comic Sans MS" panose="030F0702030302020204" pitchFamily="66" charset="0"/>
              </a:rPr>
              <a:t>No</a:t>
            </a:r>
            <a:r>
              <a:rPr lang="en-AU" sz="2600" dirty="0" smtClean="0">
                <a:latin typeface="Comic Sans MS" panose="030F0702030302020204" pitchFamily="66" charset="0"/>
              </a:rPr>
              <a:t>, not that well (Level I) </a:t>
            </a:r>
          </a:p>
          <a:p>
            <a:pPr>
              <a:lnSpc>
                <a:spcPct val="150000"/>
              </a:lnSpc>
              <a:spcAft>
                <a:spcPts val="600"/>
              </a:spcAft>
              <a:buSzPct val="70000"/>
              <a:buFont typeface="Courier New" panose="02070309020205020404" pitchFamily="49" charset="0"/>
              <a:buChar char="o"/>
            </a:pPr>
            <a:r>
              <a:rPr lang="en-AU" sz="2600" dirty="0" smtClean="0">
                <a:latin typeface="Comic Sans MS" panose="030F0702030302020204" pitchFamily="66" charset="0"/>
              </a:rPr>
              <a:t> Especially </a:t>
            </a:r>
            <a:r>
              <a:rPr lang="en-AU" sz="2600" dirty="0" smtClean="0">
                <a:latin typeface="Comic Sans MS" panose="030F0702030302020204" pitchFamily="66" charset="0"/>
              </a:rPr>
              <a:t>not for LBP in &lt; 60s</a:t>
            </a:r>
          </a:p>
          <a:p>
            <a:pPr>
              <a:lnSpc>
                <a:spcPct val="150000"/>
              </a:lnSpc>
              <a:spcAft>
                <a:spcPts val="600"/>
              </a:spcAft>
              <a:buSzPct val="70000"/>
              <a:buFont typeface="Courier New" panose="02070309020205020404" pitchFamily="49" charset="0"/>
              <a:buChar char="o"/>
            </a:pPr>
            <a:r>
              <a:rPr lang="en-AU" sz="2600" dirty="0" smtClean="0">
                <a:latin typeface="Comic Sans MS" panose="030F0702030302020204" pitchFamily="66" charset="0"/>
              </a:rPr>
              <a:t> NNT </a:t>
            </a:r>
            <a:r>
              <a:rPr lang="en-AU" sz="2600" dirty="0" smtClean="0">
                <a:latin typeface="Comic Sans MS" panose="030F0702030302020204" pitchFamily="66" charset="0"/>
              </a:rPr>
              <a:t>= 4</a:t>
            </a:r>
          </a:p>
          <a:p>
            <a:pPr>
              <a:lnSpc>
                <a:spcPct val="150000"/>
              </a:lnSpc>
              <a:spcAft>
                <a:spcPts val="600"/>
              </a:spcAft>
              <a:buSzPct val="70000"/>
              <a:buFont typeface="Courier New" panose="02070309020205020404" pitchFamily="49" charset="0"/>
              <a:buChar char="o"/>
            </a:pPr>
            <a:r>
              <a:rPr lang="en-AU" sz="2600" dirty="0" smtClean="0">
                <a:latin typeface="Comic Sans MS" panose="030F0702030302020204" pitchFamily="66" charset="0"/>
              </a:rPr>
              <a:t> 30</a:t>
            </a:r>
            <a:r>
              <a:rPr lang="en-AU" sz="2600" dirty="0" smtClean="0">
                <a:latin typeface="Comic Sans MS" panose="030F0702030302020204" pitchFamily="66" charset="0"/>
              </a:rPr>
              <a:t>% reduction in pain score (1.5/10</a:t>
            </a:r>
            <a:r>
              <a:rPr lang="en-AU" sz="2600" dirty="0" smtClean="0">
                <a:latin typeface="Comic Sans MS" panose="030F0702030302020204" pitchFamily="66" charset="0"/>
              </a:rPr>
              <a:t>) on average</a:t>
            </a:r>
            <a:endParaRPr lang="en-AU" sz="26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SzPct val="70000"/>
              <a:buFont typeface="Courier New" panose="02070309020205020404" pitchFamily="49" charset="0"/>
              <a:buChar char="o"/>
            </a:pPr>
            <a:r>
              <a:rPr lang="en-AU" sz="2600" dirty="0" smtClean="0">
                <a:latin typeface="Comic Sans MS" panose="030F0702030302020204" pitchFamily="66" charset="0"/>
              </a:rPr>
              <a:t> 60</a:t>
            </a:r>
            <a:r>
              <a:rPr lang="en-AU" sz="2600" dirty="0" smtClean="0">
                <a:latin typeface="Comic Sans MS" panose="030F0702030302020204" pitchFamily="66" charset="0"/>
              </a:rPr>
              <a:t>% adverse effects (NNH = 4); 30% stop taking them within weeks</a:t>
            </a:r>
          </a:p>
          <a:p>
            <a:pPr>
              <a:lnSpc>
                <a:spcPct val="150000"/>
              </a:lnSpc>
              <a:spcAft>
                <a:spcPts val="600"/>
              </a:spcAft>
              <a:buSzPct val="70000"/>
              <a:buFont typeface="Courier New" panose="02070309020205020404" pitchFamily="49" charset="0"/>
              <a:buChar char="o"/>
            </a:pPr>
            <a:r>
              <a:rPr lang="en-AU" sz="2600" dirty="0" smtClean="0">
                <a:latin typeface="Comic Sans MS" panose="030F0702030302020204" pitchFamily="66" charset="0"/>
              </a:rPr>
              <a:t> Only 30% are still taking </a:t>
            </a:r>
            <a:r>
              <a:rPr lang="en-AU" sz="2600" dirty="0" err="1" smtClean="0">
                <a:latin typeface="Comic Sans MS" panose="030F0702030302020204" pitchFamily="66" charset="0"/>
              </a:rPr>
              <a:t>opioids</a:t>
            </a:r>
            <a:r>
              <a:rPr lang="en-AU" sz="2600" dirty="0" smtClean="0">
                <a:latin typeface="Comic Sans MS" panose="030F0702030302020204" pitchFamily="66" charset="0"/>
              </a:rPr>
              <a:t> at 12M</a:t>
            </a:r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9" name="Picture 7" descr="200px-Bayer_Heroin_bottl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5279" y="1196462"/>
            <a:ext cx="19050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848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754" y="511686"/>
            <a:ext cx="10058400" cy="796609"/>
          </a:xfrm>
        </p:spPr>
        <p:txBody>
          <a:bodyPr anchor="t">
            <a:normAutofit/>
          </a:bodyPr>
          <a:lstStyle/>
          <a:p>
            <a:r>
              <a:rPr lang="en-AU" sz="4000" dirty="0" smtClean="0">
                <a:latin typeface="Comic Sans MS" panose="030F0702030302020204" pitchFamily="66" charset="0"/>
              </a:rPr>
              <a:t>What are the adverse effects of </a:t>
            </a:r>
            <a:r>
              <a:rPr lang="en-AU" sz="4000" dirty="0" err="1" smtClean="0">
                <a:latin typeface="Comic Sans MS" panose="030F0702030302020204" pitchFamily="66" charset="0"/>
              </a:rPr>
              <a:t>opioids</a:t>
            </a:r>
            <a:r>
              <a:rPr lang="en-AU" sz="4000" dirty="0" smtClean="0">
                <a:latin typeface="Comic Sans MS" panose="030F0702030302020204" pitchFamily="66" charset="0"/>
              </a:rPr>
              <a:t>?</a:t>
            </a:r>
            <a:endParaRPr lang="en-AU" sz="4000" dirty="0"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50516" y="5092523"/>
            <a:ext cx="9294495" cy="11982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98872" y="1828481"/>
            <a:ext cx="11094721" cy="437218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SzPct val="71000"/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Comic Sans MS" panose="030F0702030302020204" pitchFamily="66" charset="0"/>
              </a:rPr>
              <a:t> Classical </a:t>
            </a:r>
            <a:r>
              <a:rPr lang="en-AU" sz="2400" dirty="0" smtClean="0">
                <a:latin typeface="Comic Sans MS" panose="030F0702030302020204" pitchFamily="66" charset="0"/>
              </a:rPr>
              <a:t>side effects (respiratory, sedation, dizziness, nausea, constipation)</a:t>
            </a:r>
          </a:p>
          <a:p>
            <a:pPr>
              <a:spcAft>
                <a:spcPts val="600"/>
              </a:spcAft>
              <a:buSzPct val="71000"/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Comic Sans MS" panose="030F0702030302020204" pitchFamily="66" charset="0"/>
              </a:rPr>
              <a:t> Opioid-induced </a:t>
            </a:r>
            <a:r>
              <a:rPr lang="en-AU" sz="2400" dirty="0" smtClean="0">
                <a:latin typeface="Comic Sans MS" panose="030F0702030302020204" pitchFamily="66" charset="0"/>
              </a:rPr>
              <a:t>hyperalgesia &amp; tolerance (pain gets worse)</a:t>
            </a:r>
          </a:p>
          <a:p>
            <a:pPr>
              <a:spcAft>
                <a:spcPts val="600"/>
              </a:spcAft>
              <a:buSzPct val="71000"/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Comic Sans MS" panose="030F0702030302020204" pitchFamily="66" charset="0"/>
              </a:rPr>
              <a:t> </a:t>
            </a:r>
            <a:r>
              <a:rPr lang="en-AU" sz="2400" dirty="0" err="1" smtClean="0">
                <a:latin typeface="Comic Sans MS" panose="030F0702030302020204" pitchFamily="66" charset="0"/>
              </a:rPr>
              <a:t>Endocrinopathy</a:t>
            </a:r>
            <a:r>
              <a:rPr lang="en-AU" sz="2400" dirty="0" smtClean="0">
                <a:latin typeface="Comic Sans MS" panose="030F0702030302020204" pitchFamily="66" charset="0"/>
              </a:rPr>
              <a:t> </a:t>
            </a:r>
            <a:r>
              <a:rPr lang="en-AU" sz="2400" dirty="0" smtClean="0">
                <a:latin typeface="Comic Sans MS" panose="030F0702030302020204" pitchFamily="66" charset="0"/>
              </a:rPr>
              <a:t>(testosterone, osteoporosis) </a:t>
            </a:r>
          </a:p>
          <a:p>
            <a:pPr>
              <a:spcAft>
                <a:spcPts val="600"/>
              </a:spcAft>
              <a:buSzPct val="71000"/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Comic Sans MS" panose="030F0702030302020204" pitchFamily="66" charset="0"/>
              </a:rPr>
              <a:t> Cortical </a:t>
            </a:r>
            <a:r>
              <a:rPr lang="en-AU" sz="2400" dirty="0" smtClean="0">
                <a:latin typeface="Comic Sans MS" panose="030F0702030302020204" pitchFamily="66" charset="0"/>
              </a:rPr>
              <a:t>changes on fMRI (cognitive, anxiety, mood, motivation)</a:t>
            </a:r>
          </a:p>
          <a:p>
            <a:pPr>
              <a:spcAft>
                <a:spcPts val="600"/>
              </a:spcAft>
              <a:buSzPct val="71000"/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Comic Sans MS" panose="030F0702030302020204" pitchFamily="66" charset="0"/>
              </a:rPr>
              <a:t> Immune </a:t>
            </a:r>
            <a:r>
              <a:rPr lang="en-AU" sz="2400" dirty="0" smtClean="0">
                <a:latin typeface="Comic Sans MS" panose="030F0702030302020204" pitchFamily="66" charset="0"/>
              </a:rPr>
              <a:t>suppression</a:t>
            </a:r>
          </a:p>
          <a:p>
            <a:pPr>
              <a:spcAft>
                <a:spcPts val="600"/>
              </a:spcAft>
              <a:buSzPct val="71000"/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Comic Sans MS" panose="030F0702030302020204" pitchFamily="66" charset="0"/>
              </a:rPr>
              <a:t> Increased </a:t>
            </a:r>
            <a:r>
              <a:rPr lang="en-AU" sz="2400" dirty="0" smtClean="0">
                <a:latin typeface="Comic Sans MS" panose="030F0702030302020204" pitchFamily="66" charset="0"/>
              </a:rPr>
              <a:t>mortality 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728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687" y="323557"/>
            <a:ext cx="10058400" cy="1450757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AU" dirty="0" smtClean="0">
                <a:latin typeface="Comic Sans MS" panose="030F0702030302020204" pitchFamily="66" charset="0"/>
              </a:rPr>
              <a:t>Opioid dose escalation (over-use) </a:t>
            </a:r>
            <a:br>
              <a:rPr lang="en-AU" dirty="0" smtClean="0">
                <a:latin typeface="Comic Sans MS" panose="030F0702030302020204" pitchFamily="66" charset="0"/>
              </a:rPr>
            </a:br>
            <a:r>
              <a:rPr lang="en-AU" sz="3600" i="1" dirty="0" smtClean="0">
                <a:latin typeface="Comic Sans MS" panose="030F0702030302020204" pitchFamily="66" charset="0"/>
              </a:rPr>
              <a:t>Why do opioid doses increase over time?</a:t>
            </a:r>
            <a:br>
              <a:rPr lang="en-AU" sz="3600" i="1" dirty="0" smtClean="0">
                <a:latin typeface="Comic Sans MS" panose="030F0702030302020204" pitchFamily="66" charset="0"/>
              </a:rPr>
            </a:br>
            <a:endParaRPr lang="en-AU" sz="3600" i="1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88813" y="1989667"/>
            <a:ext cx="10222653" cy="4292600"/>
          </a:xfrm>
        </p:spPr>
        <p:txBody>
          <a:bodyPr>
            <a:normAutofit fontScale="92500" lnSpcReduction="20000"/>
          </a:bodyPr>
          <a:lstStyle/>
          <a:p>
            <a:pPr>
              <a:buSzPct val="70000"/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Comic Sans MS" panose="030F0702030302020204" pitchFamily="66" charset="0"/>
              </a:rPr>
              <a:t>The </a:t>
            </a:r>
            <a:r>
              <a:rPr lang="en-AU" sz="2400" dirty="0" smtClean="0">
                <a:latin typeface="Comic Sans MS" panose="030F0702030302020204" pitchFamily="66" charset="0"/>
              </a:rPr>
              <a:t>good news.....</a:t>
            </a:r>
          </a:p>
          <a:p>
            <a:pPr>
              <a:buSzPct val="70000"/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Comic Sans MS" panose="030F0702030302020204" pitchFamily="66" charset="0"/>
              </a:rPr>
              <a:t> Dose </a:t>
            </a:r>
            <a:r>
              <a:rPr lang="en-AU" sz="2400" dirty="0" smtClean="0">
                <a:latin typeface="Comic Sans MS" panose="030F0702030302020204" pitchFamily="66" charset="0"/>
              </a:rPr>
              <a:t>escalation is the </a:t>
            </a:r>
            <a:r>
              <a:rPr lang="en-AU" sz="2400" i="1" dirty="0" smtClean="0">
                <a:latin typeface="Comic Sans MS" panose="030F0702030302020204" pitchFamily="66" charset="0"/>
              </a:rPr>
              <a:t>exception</a:t>
            </a:r>
            <a:r>
              <a:rPr lang="en-AU" sz="2400" dirty="0" smtClean="0">
                <a:latin typeface="Comic Sans MS" panose="030F0702030302020204" pitchFamily="66" charset="0"/>
              </a:rPr>
              <a:t> rather than the rule </a:t>
            </a:r>
            <a:r>
              <a:rPr lang="en-AU" sz="2400" dirty="0" smtClean="0">
                <a:latin typeface="Comic Sans MS" panose="030F0702030302020204" pitchFamily="66" charset="0"/>
              </a:rPr>
              <a:t>(only in 30%)</a:t>
            </a:r>
          </a:p>
          <a:p>
            <a:pPr marL="0" indent="0">
              <a:buSzPct val="70000"/>
              <a:buNone/>
            </a:pPr>
            <a:endParaRPr lang="en-AU" sz="2400" dirty="0" smtClean="0">
              <a:latin typeface="Comic Sans MS" panose="030F0702030302020204" pitchFamily="66" charset="0"/>
            </a:endParaRPr>
          </a:p>
          <a:p>
            <a:pPr>
              <a:buSzPct val="70000"/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Comic Sans MS" panose="030F0702030302020204" pitchFamily="66" charset="0"/>
              </a:rPr>
              <a:t>Why do doses go up?...</a:t>
            </a:r>
            <a:endParaRPr lang="en-AU" sz="2400" dirty="0" smtClean="0">
              <a:latin typeface="Comic Sans MS" panose="030F0702030302020204" pitchFamily="66" charset="0"/>
            </a:endParaRPr>
          </a:p>
          <a:p>
            <a:pPr marL="0" indent="0">
              <a:buSzPct val="70000"/>
              <a:buNone/>
            </a:pPr>
            <a:r>
              <a:rPr lang="en-AU" sz="2400" dirty="0">
                <a:latin typeface="Comic Sans MS" panose="030F0702030302020204" pitchFamily="66" charset="0"/>
              </a:rPr>
              <a:t> </a:t>
            </a:r>
            <a:r>
              <a:rPr lang="en-AU" sz="2400" dirty="0" smtClean="0">
                <a:latin typeface="Comic Sans MS" panose="030F0702030302020204" pitchFamily="66" charset="0"/>
              </a:rPr>
              <a:t>    -Chemical coping</a:t>
            </a:r>
          </a:p>
          <a:p>
            <a:pPr marL="0" indent="0">
              <a:buSzPct val="70000"/>
              <a:buNone/>
            </a:pPr>
            <a:r>
              <a:rPr lang="en-AU" sz="2400" dirty="0">
                <a:latin typeface="Comic Sans MS" panose="030F0702030302020204" pitchFamily="66" charset="0"/>
              </a:rPr>
              <a:t> </a:t>
            </a:r>
            <a:r>
              <a:rPr lang="en-AU" sz="2400" dirty="0" smtClean="0">
                <a:latin typeface="Comic Sans MS" panose="030F0702030302020204" pitchFamily="66" charset="0"/>
              </a:rPr>
              <a:t>    -Disease </a:t>
            </a:r>
            <a:r>
              <a:rPr lang="en-AU" sz="2400" dirty="0" smtClean="0">
                <a:latin typeface="Comic Sans MS" panose="030F0702030302020204" pitchFamily="66" charset="0"/>
              </a:rPr>
              <a:t>progression (neuropathic pain) or new disease</a:t>
            </a:r>
          </a:p>
          <a:p>
            <a:pPr marL="0" indent="0">
              <a:buSzPct val="70000"/>
              <a:buNone/>
            </a:pPr>
            <a:r>
              <a:rPr lang="en-AU" sz="2400" dirty="0">
                <a:latin typeface="Comic Sans MS" panose="030F0702030302020204" pitchFamily="66" charset="0"/>
              </a:rPr>
              <a:t> </a:t>
            </a:r>
            <a:r>
              <a:rPr lang="en-AU" sz="2400" dirty="0" smtClean="0">
                <a:latin typeface="Comic Sans MS" panose="030F0702030302020204" pitchFamily="66" charset="0"/>
              </a:rPr>
              <a:t>    -</a:t>
            </a:r>
            <a:r>
              <a:rPr lang="en-AU" sz="2400" dirty="0" smtClean="0">
                <a:latin typeface="Comic Sans MS" panose="030F0702030302020204" pitchFamily="66" charset="0"/>
              </a:rPr>
              <a:t>Neuro-adaptation </a:t>
            </a:r>
            <a:r>
              <a:rPr lang="en-AU" sz="2400" dirty="0" smtClean="0">
                <a:latin typeface="Comic Sans MS" panose="030F0702030302020204" pitchFamily="66" charset="0"/>
              </a:rPr>
              <a:t>(hyperalgesia, tolerance)</a:t>
            </a:r>
            <a:endParaRPr lang="en-AU" sz="2400" dirty="0">
              <a:latin typeface="Comic Sans MS" panose="030F0702030302020204" pitchFamily="66" charset="0"/>
            </a:endParaRPr>
          </a:p>
          <a:p>
            <a:pPr marL="0" indent="0">
              <a:buSzPct val="70000"/>
              <a:buNone/>
            </a:pPr>
            <a:r>
              <a:rPr lang="en-AU" sz="2400" dirty="0">
                <a:latin typeface="Comic Sans MS" panose="030F0702030302020204" pitchFamily="66" charset="0"/>
              </a:rPr>
              <a:t> </a:t>
            </a:r>
            <a:r>
              <a:rPr lang="en-AU" sz="2400" dirty="0" smtClean="0">
                <a:latin typeface="Comic Sans MS" panose="030F0702030302020204" pitchFamily="66" charset="0"/>
              </a:rPr>
              <a:t>    -</a:t>
            </a:r>
            <a:r>
              <a:rPr lang="en-AU" sz="2400" dirty="0" smtClean="0">
                <a:latin typeface="Comic Sans MS" panose="030F0702030302020204" pitchFamily="66" charset="0"/>
              </a:rPr>
              <a:t>Addiction </a:t>
            </a:r>
            <a:r>
              <a:rPr lang="en-AU" sz="2400" dirty="0" smtClean="0">
                <a:latin typeface="Comic Sans MS" panose="030F0702030302020204" pitchFamily="66" charset="0"/>
              </a:rPr>
              <a:t>(15</a:t>
            </a:r>
            <a:r>
              <a:rPr lang="en-AU" sz="2400" dirty="0" smtClean="0">
                <a:latin typeface="Comic Sans MS" panose="030F0702030302020204" pitchFamily="66" charset="0"/>
              </a:rPr>
              <a:t>%) </a:t>
            </a:r>
          </a:p>
          <a:p>
            <a:pPr marL="0" indent="0">
              <a:buSzPct val="70000"/>
              <a:buNone/>
            </a:pPr>
            <a:r>
              <a:rPr lang="en-AU" sz="2400" dirty="0">
                <a:latin typeface="Comic Sans MS" panose="030F0702030302020204" pitchFamily="66" charset="0"/>
              </a:rPr>
              <a:t> </a:t>
            </a:r>
            <a:r>
              <a:rPr lang="en-AU" sz="2400" dirty="0" smtClean="0">
                <a:latin typeface="Comic Sans MS" panose="030F0702030302020204" pitchFamily="66" charset="0"/>
              </a:rPr>
              <a:t>    -D</a:t>
            </a:r>
            <a:r>
              <a:rPr lang="en-AU" sz="2400" dirty="0" smtClean="0">
                <a:latin typeface="Comic Sans MS" panose="030F0702030302020204" pitchFamily="66" charset="0"/>
              </a:rPr>
              <a:t>iversion</a:t>
            </a:r>
            <a:endParaRPr lang="en-AU" sz="2400" dirty="0" smtClean="0">
              <a:latin typeface="Comic Sans MS" panose="030F0702030302020204" pitchFamily="66" charset="0"/>
            </a:endParaRPr>
          </a:p>
          <a:p>
            <a:pPr marL="0" indent="0">
              <a:buSzPct val="70000"/>
              <a:buNone/>
            </a:pPr>
            <a:r>
              <a:rPr lang="en-AU" sz="2400" dirty="0">
                <a:latin typeface="Comic Sans MS" panose="030F0702030302020204" pitchFamily="66" charset="0"/>
              </a:rPr>
              <a:t> </a:t>
            </a:r>
            <a:r>
              <a:rPr lang="en-AU" sz="2400" dirty="0" smtClean="0">
                <a:latin typeface="Comic Sans MS" panose="030F0702030302020204" pitchFamily="66" charset="0"/>
              </a:rPr>
              <a:t>    -</a:t>
            </a:r>
            <a:r>
              <a:rPr lang="en-AU" sz="2400" dirty="0" smtClean="0">
                <a:latin typeface="Comic Sans MS" panose="030F0702030302020204" pitchFamily="66" charset="0"/>
              </a:rPr>
              <a:t>Prescriber </a:t>
            </a:r>
            <a:r>
              <a:rPr lang="en-AU" sz="2400" dirty="0" smtClean="0">
                <a:latin typeface="Comic Sans MS" panose="030F0702030302020204" pitchFamily="66" charset="0"/>
              </a:rPr>
              <a:t>practice</a:t>
            </a:r>
          </a:p>
          <a:p>
            <a:pPr>
              <a:buFont typeface="Arial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801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0" y="215273"/>
            <a:ext cx="12192000" cy="162240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4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     </a:t>
            </a:r>
            <a:br>
              <a:rPr lang="en-AU" sz="4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n-AU" sz="4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/>
            </a:r>
            <a:br>
              <a:rPr lang="en-AU" sz="4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n-AU" sz="4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/>
            </a:r>
            <a:br>
              <a:rPr lang="en-AU" sz="4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n-A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/>
            </a:r>
            <a:br>
              <a:rPr lang="en-A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n-A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/>
            </a:r>
            <a:br>
              <a:rPr lang="en-A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n-A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/>
            </a:r>
            <a:br>
              <a:rPr lang="en-A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n-A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/>
            </a:r>
            <a:br>
              <a:rPr lang="en-A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n-AU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S</a:t>
            </a:r>
            <a:r>
              <a:rPr lang="en-AU" sz="31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charset="0"/>
              </a:rPr>
              <a:t>electing-out  </a:t>
            </a:r>
            <a:r>
              <a:rPr lang="en-AU" sz="31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charset="0"/>
              </a:rPr>
              <a:t>‘poor copers’ &amp; treating their </a:t>
            </a:r>
            <a:r>
              <a:rPr lang="en-AU" sz="3100" u="sng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charset="0"/>
              </a:rPr>
              <a:t>distress</a:t>
            </a:r>
            <a:r>
              <a:rPr lang="en-AU" sz="31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charset="0"/>
              </a:rPr>
              <a:t> with opioids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74438555"/>
              </p:ext>
            </p:extLst>
          </p:nvPr>
        </p:nvGraphicFramePr>
        <p:xfrm>
          <a:off x="1507068" y="1882598"/>
          <a:ext cx="8703732" cy="4518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27470" y="3663427"/>
            <a:ext cx="39819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Chemical coping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2733" y="323557"/>
            <a:ext cx="10537354" cy="145075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Chemical </a:t>
            </a:r>
            <a:r>
              <a:rPr kumimoji="0" lang="en-AU" sz="4000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coping</a:t>
            </a:r>
            <a:endParaRPr kumimoji="0" lang="en-AU" sz="4000" i="1" u="none" strike="noStrike" kern="1200" cap="none" spc="-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8" grpId="1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AU" sz="4000" dirty="0" smtClean="0">
                <a:latin typeface="Comic Sans MS" panose="030F0702030302020204" pitchFamily="66" charset="0"/>
              </a:rPr>
              <a:t>How much is enough?  ‘Ceiling dose’</a:t>
            </a:r>
            <a:endParaRPr lang="en-AU" sz="4000" dirty="0">
              <a:latin typeface="Comic Sans MS" panose="030F0702030302020204" pitchFamily="66" charset="0"/>
            </a:endParaRPr>
          </a:p>
        </p:txBody>
      </p:sp>
      <p:pic>
        <p:nvPicPr>
          <p:cNvPr id="6" name="Picture 6" descr="sist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7056" y="2908219"/>
            <a:ext cx="489585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SzPct val="70000"/>
              <a:buFont typeface="Courier New" panose="02070309020205020404" pitchFamily="49" charset="0"/>
              <a:buChar char="o"/>
            </a:pPr>
            <a:r>
              <a:rPr lang="en-AU" sz="2800" b="1" dirty="0" smtClean="0">
                <a:latin typeface="Comic Sans MS" panose="030F0702030302020204" pitchFamily="66" charset="0"/>
              </a:rPr>
              <a:t> </a:t>
            </a:r>
            <a:r>
              <a:rPr lang="en-AU" sz="2400" b="1" dirty="0" smtClean="0">
                <a:latin typeface="Comic Sans MS" panose="030F0702030302020204" pitchFamily="66" charset="0"/>
              </a:rPr>
              <a:t>90 </a:t>
            </a:r>
            <a:r>
              <a:rPr lang="en-AU" sz="2400" b="1" dirty="0" smtClean="0">
                <a:latin typeface="Comic Sans MS" panose="030F0702030302020204" pitchFamily="66" charset="0"/>
              </a:rPr>
              <a:t>mg </a:t>
            </a:r>
            <a:r>
              <a:rPr lang="en-AU" sz="2400" dirty="0" smtClean="0">
                <a:latin typeface="Comic Sans MS" panose="030F0702030302020204" pitchFamily="66" charset="0"/>
              </a:rPr>
              <a:t>oral morphine </a:t>
            </a:r>
            <a:r>
              <a:rPr lang="en-AU" sz="2400" dirty="0" smtClean="0">
                <a:latin typeface="Comic Sans MS" panose="030F0702030302020204" pitchFamily="66" charset="0"/>
              </a:rPr>
              <a:t>equivalents per day </a:t>
            </a:r>
            <a:r>
              <a:rPr lang="en-AU" sz="2400" dirty="0" smtClean="0">
                <a:latin typeface="Comic Sans MS" panose="030F0702030302020204" pitchFamily="66" charset="0"/>
              </a:rPr>
              <a:t>is plenty</a:t>
            </a:r>
            <a:r>
              <a:rPr lang="en-AU" sz="2400" dirty="0" smtClean="0">
                <a:latin typeface="Comic Sans MS" panose="030F0702030302020204" pitchFamily="66" charset="0"/>
              </a:rPr>
              <a:t>!</a:t>
            </a:r>
          </a:p>
          <a:p>
            <a:pPr>
              <a:spcAft>
                <a:spcPts val="1200"/>
              </a:spcAft>
              <a:buSzPct val="70000"/>
              <a:buFont typeface="Courier New" panose="02070309020205020404" pitchFamily="49" charset="0"/>
              <a:buChar char="o"/>
            </a:pPr>
            <a:r>
              <a:rPr lang="en-AU" sz="2800" dirty="0" smtClean="0">
                <a:latin typeface="Comic Sans MS" panose="030F0702030302020204" pitchFamily="66" charset="0"/>
              </a:rPr>
              <a:t> </a:t>
            </a:r>
            <a:r>
              <a:rPr lang="en-AU" sz="2400" dirty="0" smtClean="0">
                <a:latin typeface="Comic Sans MS" panose="030F0702030302020204" pitchFamily="66" charset="0"/>
              </a:rPr>
              <a:t>If &gt;200 </a:t>
            </a:r>
            <a:r>
              <a:rPr lang="en-AU" sz="2400" dirty="0" smtClean="0">
                <a:latin typeface="Comic Sans MS" panose="030F0702030302020204" pitchFamily="66" charset="0"/>
              </a:rPr>
              <a:t>mg oral </a:t>
            </a:r>
            <a:r>
              <a:rPr lang="en-AU" sz="2400" dirty="0" smtClean="0">
                <a:latin typeface="Comic Sans MS" panose="030F0702030302020204" pitchFamily="66" charset="0"/>
              </a:rPr>
              <a:t>morphine/d </a:t>
            </a:r>
            <a:endParaRPr lang="en-AU" sz="2400" dirty="0" smtClean="0">
              <a:latin typeface="Comic Sans MS" panose="030F0702030302020204" pitchFamily="66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AU" sz="2400" dirty="0" smtClean="0">
                <a:latin typeface="Comic Sans MS" panose="030F0702030302020204" pitchFamily="66" charset="0"/>
              </a:rPr>
              <a:t>     -3 </a:t>
            </a:r>
            <a:r>
              <a:rPr lang="en-AU" sz="2400" dirty="0" smtClean="0">
                <a:latin typeface="Comic Sans MS" panose="030F0702030302020204" pitchFamily="66" charset="0"/>
              </a:rPr>
              <a:t>x increase overdose deaths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AU" sz="2400" dirty="0" smtClean="0">
                <a:latin typeface="Comic Sans MS" panose="030F0702030302020204" pitchFamily="66" charset="0"/>
              </a:rPr>
              <a:t>     -Premature </a:t>
            </a:r>
            <a:r>
              <a:rPr lang="en-AU" sz="2400" dirty="0" smtClean="0">
                <a:latin typeface="Comic Sans MS" panose="030F0702030302020204" pitchFamily="66" charset="0"/>
              </a:rPr>
              <a:t>all-cause death</a:t>
            </a:r>
            <a:endParaRPr lang="en-AU" sz="2400" dirty="0">
              <a:latin typeface="Comic Sans MS" panose="030F0702030302020204" pitchFamily="66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AU" sz="2400" dirty="0" smtClean="0">
                <a:latin typeface="Comic Sans MS" panose="030F0702030302020204" pitchFamily="66" charset="0"/>
              </a:rPr>
              <a:t>     -Major psychosocial issues </a:t>
            </a:r>
            <a:endParaRPr lang="en-AU" sz="2400" dirty="0" smtClean="0">
              <a:latin typeface="Comic Sans MS" panose="030F0702030302020204" pitchFamily="66" charset="0"/>
            </a:endParaRPr>
          </a:p>
          <a:p>
            <a:pPr>
              <a:buFont typeface="Arial" pitchFamily="34" charset="0"/>
              <a:buChar char="•"/>
            </a:pPr>
            <a:endParaRPr lang="en-AU" sz="2800" dirty="0" smtClean="0"/>
          </a:p>
          <a:p>
            <a:pPr>
              <a:buNone/>
            </a:pPr>
            <a:endParaRPr lang="en-AU" sz="2800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281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94977"/>
            <a:ext cx="10058400" cy="1450757"/>
          </a:xfrm>
        </p:spPr>
        <p:txBody>
          <a:bodyPr>
            <a:normAutofit/>
          </a:bodyPr>
          <a:lstStyle/>
          <a:p>
            <a:r>
              <a:rPr lang="en-AU" sz="4400" dirty="0">
                <a:latin typeface="Comic Sans MS" panose="030F0702030302020204" pitchFamily="66" charset="0"/>
              </a:rPr>
              <a:t>If opioid </a:t>
            </a:r>
            <a:r>
              <a:rPr lang="en-AU" sz="4400" dirty="0" smtClean="0">
                <a:latin typeface="Comic Sans MS" panose="030F0702030302020204" pitchFamily="66" charset="0"/>
              </a:rPr>
              <a:t>analgesia is not working..... </a:t>
            </a:r>
            <a:r>
              <a:rPr lang="en-AU" sz="4400" dirty="0">
                <a:latin typeface="Comic Sans MS" panose="030F0702030302020204" pitchFamily="66" charset="0"/>
              </a:rPr>
              <a:t/>
            </a:r>
            <a:br>
              <a:rPr lang="en-AU" sz="4400" dirty="0">
                <a:latin typeface="Comic Sans MS" panose="030F0702030302020204" pitchFamily="66" charset="0"/>
              </a:rPr>
            </a:br>
            <a:endParaRPr lang="en-AU" sz="4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0000"/>
              <a:buFont typeface="Courier New" panose="02070309020205020404" pitchFamily="49" charset="0"/>
              <a:buChar char="o"/>
            </a:pPr>
            <a:r>
              <a:rPr lang="en-AU" sz="2800" dirty="0" smtClean="0">
                <a:latin typeface="Comic Sans MS" panose="030F0702030302020204" pitchFamily="66" charset="0"/>
              </a:rPr>
              <a:t> </a:t>
            </a:r>
            <a:r>
              <a:rPr lang="en-AU" sz="2400" dirty="0" smtClean="0">
                <a:latin typeface="Comic Sans MS" panose="030F0702030302020204" pitchFamily="66" charset="0"/>
              </a:rPr>
              <a:t>Opioid </a:t>
            </a:r>
            <a:r>
              <a:rPr lang="en-AU" sz="2400" dirty="0" smtClean="0">
                <a:latin typeface="Comic Sans MS" panose="030F0702030302020204" pitchFamily="66" charset="0"/>
              </a:rPr>
              <a:t>rotation</a:t>
            </a:r>
          </a:p>
          <a:p>
            <a:pPr>
              <a:buSzPct val="70000"/>
              <a:buFont typeface="Courier New" panose="02070309020205020404" pitchFamily="49" charset="0"/>
              <a:buChar char="o"/>
            </a:pPr>
            <a:endParaRPr lang="en-AU" sz="2400" dirty="0" smtClean="0">
              <a:latin typeface="Comic Sans MS" panose="030F0702030302020204" pitchFamily="66" charset="0"/>
            </a:endParaRPr>
          </a:p>
          <a:p>
            <a:pPr>
              <a:buSzPct val="70000"/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Comic Sans MS" panose="030F0702030302020204" pitchFamily="66" charset="0"/>
              </a:rPr>
              <a:t> Taper </a:t>
            </a:r>
            <a:r>
              <a:rPr lang="en-AU" sz="2400" dirty="0" smtClean="0">
                <a:latin typeface="Comic Sans MS" panose="030F0702030302020204" pitchFamily="66" charset="0"/>
              </a:rPr>
              <a:t>and cease</a:t>
            </a:r>
          </a:p>
          <a:p>
            <a:pPr>
              <a:buSzPct val="70000"/>
              <a:buFont typeface="Courier New" panose="02070309020205020404" pitchFamily="49" charset="0"/>
              <a:buChar char="o"/>
            </a:pPr>
            <a:endParaRPr lang="en-AU" sz="2400" dirty="0" smtClean="0">
              <a:latin typeface="Comic Sans MS" panose="030F0702030302020204" pitchFamily="66" charset="0"/>
            </a:endParaRPr>
          </a:p>
          <a:p>
            <a:pPr>
              <a:buSzPct val="70000"/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Comic Sans MS" panose="030F0702030302020204" pitchFamily="66" charset="0"/>
              </a:rPr>
              <a:t> 10% per fortnight</a:t>
            </a:r>
          </a:p>
          <a:p>
            <a:endParaRPr lang="en-AU" sz="3200" dirty="0" smtClean="0"/>
          </a:p>
          <a:p>
            <a:endParaRPr lang="en-AU" sz="3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8301" y="4881490"/>
            <a:ext cx="109347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8" descr="280px-Roulette_-_det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0042" y="2067952"/>
            <a:ext cx="3459041" cy="296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03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348" y="254300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n-AU" sz="4400" dirty="0" smtClean="0">
                <a:latin typeface="Comic Sans MS" panose="030F0702030302020204" pitchFamily="66" charset="0"/>
              </a:rPr>
              <a:t>Opioid analgesia</a:t>
            </a:r>
            <a:endParaRPr lang="en-AU" sz="4400" dirty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8301" y="4881490"/>
            <a:ext cx="10934700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39483" y="2042681"/>
            <a:ext cx="10058400" cy="458320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SzPct val="70000"/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Comic Sans MS" panose="030F0702030302020204" pitchFamily="66" charset="0"/>
              </a:rPr>
              <a:t> All </a:t>
            </a:r>
            <a:r>
              <a:rPr lang="en-AU" sz="2400" dirty="0" smtClean="0">
                <a:latin typeface="Comic Sans MS" panose="030F0702030302020204" pitchFamily="66" charset="0"/>
              </a:rPr>
              <a:t>opioid prescribing for chronic pain is an </a:t>
            </a:r>
            <a:r>
              <a:rPr lang="en-AU" sz="2400" i="1" dirty="0" smtClean="0">
                <a:latin typeface="Comic Sans MS" panose="030F0702030302020204" pitchFamily="66" charset="0"/>
              </a:rPr>
              <a:t>ongoing clinical trial</a:t>
            </a:r>
          </a:p>
          <a:p>
            <a:pPr>
              <a:spcAft>
                <a:spcPts val="1200"/>
              </a:spcAft>
              <a:buSzPct val="70000"/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Comic Sans MS" panose="030F0702030302020204" pitchFamily="66" charset="0"/>
              </a:rPr>
              <a:t> Measure </a:t>
            </a:r>
            <a:r>
              <a:rPr lang="en-AU" sz="2400" dirty="0" smtClean="0">
                <a:latin typeface="Comic Sans MS" panose="030F0702030302020204" pitchFamily="66" charset="0"/>
              </a:rPr>
              <a:t>end points (function)</a:t>
            </a:r>
          </a:p>
          <a:p>
            <a:pPr>
              <a:spcAft>
                <a:spcPts val="1200"/>
              </a:spcAft>
              <a:buSzPct val="70000"/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Comic Sans MS" panose="030F0702030302020204" pitchFamily="66" charset="0"/>
              </a:rPr>
              <a:t> Don’t </a:t>
            </a:r>
            <a:r>
              <a:rPr lang="en-AU" sz="2400" dirty="0" smtClean="0">
                <a:latin typeface="Comic Sans MS" panose="030F0702030302020204" pitchFamily="66" charset="0"/>
              </a:rPr>
              <a:t>‘’set-and-forget’’ prescribe</a:t>
            </a:r>
          </a:p>
          <a:p>
            <a:pPr>
              <a:spcAft>
                <a:spcPts val="1200"/>
              </a:spcAft>
              <a:buSzPct val="70000"/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Comic Sans MS" panose="030F0702030302020204" pitchFamily="66" charset="0"/>
              </a:rPr>
              <a:t> Review </a:t>
            </a:r>
            <a:r>
              <a:rPr lang="en-AU" sz="2400" dirty="0" smtClean="0">
                <a:latin typeface="Comic Sans MS" panose="030F0702030302020204" pitchFamily="66" charset="0"/>
              </a:rPr>
              <a:t>ever 3 months</a:t>
            </a:r>
          </a:p>
          <a:p>
            <a:pPr>
              <a:spcAft>
                <a:spcPts val="1200"/>
              </a:spcAft>
              <a:buSzPct val="70000"/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Comic Sans MS" panose="030F0702030302020204" pitchFamily="66" charset="0"/>
              </a:rPr>
              <a:t> Only </a:t>
            </a:r>
            <a:r>
              <a:rPr lang="en-AU" sz="2400" dirty="0" smtClean="0">
                <a:latin typeface="Comic Sans MS" panose="030F0702030302020204" pitchFamily="66" charset="0"/>
              </a:rPr>
              <a:t>diamonds are forever, not opioids!</a:t>
            </a:r>
          </a:p>
          <a:p>
            <a:endParaRPr lang="en-AU" sz="3000" dirty="0" smtClean="0"/>
          </a:p>
          <a:p>
            <a:endParaRPr lang="en-AU" dirty="0"/>
          </a:p>
        </p:txBody>
      </p:sp>
      <p:pic>
        <p:nvPicPr>
          <p:cNvPr id="5" name="Picture 2" descr="http://search.aol.com.au/aol/redir?src=image&amp;clickedItemURN=http%3A%2F%2Ffarm1.static.flickr.com%2F77%2F156830367_ea6525fc62.jpg&amp;moduleId=image_details.jsp.M&amp;clickedItemDescription=Image%20Detai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8069" y="2851128"/>
            <a:ext cx="2242132" cy="207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03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94977"/>
            <a:ext cx="10058400" cy="1450757"/>
          </a:xfrm>
        </p:spPr>
        <p:txBody>
          <a:bodyPr>
            <a:normAutofit/>
          </a:bodyPr>
          <a:lstStyle/>
          <a:p>
            <a:r>
              <a:rPr lang="en-AU" sz="4400" dirty="0">
                <a:latin typeface="Comic Sans MS" panose="030F0702030302020204" pitchFamily="66" charset="0"/>
              </a:rPr>
              <a:t>If opioid </a:t>
            </a:r>
            <a:r>
              <a:rPr lang="en-AU" sz="4400" dirty="0" smtClean="0">
                <a:latin typeface="Comic Sans MS" panose="030F0702030302020204" pitchFamily="66" charset="0"/>
              </a:rPr>
              <a:t>analgesia is not working..... </a:t>
            </a:r>
            <a:r>
              <a:rPr lang="en-AU" dirty="0">
                <a:latin typeface="Comic Sans MS" panose="030F0702030302020204" pitchFamily="66" charset="0"/>
              </a:rPr>
              <a:t/>
            </a:r>
            <a:br>
              <a:rPr lang="en-AU" dirty="0">
                <a:latin typeface="Comic Sans MS" panose="030F0702030302020204" pitchFamily="66" charset="0"/>
              </a:rPr>
            </a:br>
            <a:endParaRPr lang="en-AU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211" y="1937173"/>
            <a:ext cx="10452295" cy="47098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Comic Sans MS" panose="030F0702030302020204" pitchFamily="66" charset="0"/>
              </a:rPr>
              <a:t> It’s OK to say no and to taper and cease</a:t>
            </a:r>
          </a:p>
          <a:p>
            <a:pPr>
              <a:lnSpc>
                <a:spcPct val="15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Comic Sans MS" panose="030F0702030302020204" pitchFamily="66" charset="0"/>
              </a:rPr>
              <a:t> ‘I can’t safely prescribe </a:t>
            </a:r>
            <a:r>
              <a:rPr lang="en-AU" sz="2400" dirty="0" smtClean="0">
                <a:latin typeface="Comic Sans MS" panose="030F0702030302020204" pitchFamily="66" charset="0"/>
              </a:rPr>
              <a:t>this anymore</a:t>
            </a:r>
            <a:r>
              <a:rPr lang="en-AU" sz="2400" dirty="0" smtClean="0">
                <a:latin typeface="Comic Sans MS" panose="030F0702030302020204" pitchFamily="66" charset="0"/>
              </a:rPr>
              <a:t>’</a:t>
            </a:r>
          </a:p>
          <a:p>
            <a:pPr>
              <a:lnSpc>
                <a:spcPct val="15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Comic Sans MS" panose="030F0702030302020204" pitchFamily="66" charset="0"/>
              </a:rPr>
              <a:t> ‘Your pain does not respond to opioid medications’ </a:t>
            </a:r>
          </a:p>
          <a:p>
            <a:pPr>
              <a:lnSpc>
                <a:spcPct val="15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en-AU" sz="2400" dirty="0" smtClean="0">
                <a:latin typeface="Comic Sans MS" panose="030F0702030302020204" pitchFamily="66" charset="0"/>
              </a:rPr>
              <a:t> ‘Just like some infections don’t respond to antibiotics.....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AU" sz="2400" dirty="0" smtClean="0">
                <a:latin typeface="Comic Sans MS" panose="030F0702030302020204" pitchFamily="66" charset="0"/>
              </a:rPr>
              <a:t>Some pain does not respond to pain killers’</a:t>
            </a:r>
          </a:p>
          <a:p>
            <a:endParaRPr lang="en-AU" sz="3000" dirty="0" smtClean="0"/>
          </a:p>
          <a:p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8301" y="4881490"/>
            <a:ext cx="10934700" cy="140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3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205</TotalTime>
  <Words>622</Words>
  <Application>Microsoft Office PowerPoint</Application>
  <PresentationFormat>Widescreen</PresentationFormat>
  <Paragraphs>93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Comic Sans MS</vt:lpstr>
      <vt:lpstr>Courier New</vt:lpstr>
      <vt:lpstr>Retrospect</vt:lpstr>
      <vt:lpstr> Opioids for chronic non-cancer pain?  Which ones.....if any?</vt:lpstr>
      <vt:lpstr>Do opioids work for chronic pain?</vt:lpstr>
      <vt:lpstr>What are the adverse effects of opioids?</vt:lpstr>
      <vt:lpstr>Opioid dose escalation (over-use)  Why do opioid doses increase over time? </vt:lpstr>
      <vt:lpstr>             Selecting-out  ‘poor copers’ &amp; treating their distress with opioids</vt:lpstr>
      <vt:lpstr>How much is enough?  ‘Ceiling dose’</vt:lpstr>
      <vt:lpstr>If opioid analgesia is not working.....  </vt:lpstr>
      <vt:lpstr>Opioid analgesia</vt:lpstr>
      <vt:lpstr>If opioid analgesia is not working.....  </vt:lpstr>
      <vt:lpstr>Which opioids should we use? Tramadol</vt:lpstr>
      <vt:lpstr>Tapentadol (SR)</vt:lpstr>
      <vt:lpstr>Transdermal buprenorphine patch</vt:lpstr>
      <vt:lpstr> Summary: Opioids for chronic pain</vt:lpstr>
      <vt:lpstr>PowerPoint Presentation</vt:lpstr>
    </vt:vector>
  </TitlesOfParts>
  <Company>University of Notre Dame Australia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Opioids for chronic pain? Which ones, if any?</dc:title>
  <dc:creator>Eric Visser</dc:creator>
  <cp:lastModifiedBy>Eric Visser</cp:lastModifiedBy>
  <cp:revision>23</cp:revision>
  <dcterms:created xsi:type="dcterms:W3CDTF">2015-04-29T01:18:14Z</dcterms:created>
  <dcterms:modified xsi:type="dcterms:W3CDTF">2017-02-02T09:51:31Z</dcterms:modified>
</cp:coreProperties>
</file>