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72" r:id="rId3"/>
    <p:sldId id="271" r:id="rId4"/>
    <p:sldId id="324" r:id="rId5"/>
    <p:sldId id="268" r:id="rId6"/>
    <p:sldId id="283" r:id="rId7"/>
    <p:sldId id="269" r:id="rId8"/>
    <p:sldId id="325" r:id="rId9"/>
    <p:sldId id="282" r:id="rId10"/>
    <p:sldId id="280" r:id="rId11"/>
    <p:sldId id="258" r:id="rId12"/>
    <p:sldId id="257" r:id="rId13"/>
    <p:sldId id="329" r:id="rId14"/>
    <p:sldId id="262" r:id="rId15"/>
    <p:sldId id="292" r:id="rId16"/>
    <p:sldId id="293" r:id="rId17"/>
    <p:sldId id="295" r:id="rId18"/>
    <p:sldId id="296" r:id="rId19"/>
    <p:sldId id="294" r:id="rId20"/>
    <p:sldId id="303" r:id="rId21"/>
    <p:sldId id="297" r:id="rId22"/>
    <p:sldId id="301" r:id="rId23"/>
    <p:sldId id="302" r:id="rId24"/>
    <p:sldId id="300" r:id="rId25"/>
    <p:sldId id="310" r:id="rId26"/>
    <p:sldId id="322" r:id="rId27"/>
    <p:sldId id="313" r:id="rId28"/>
    <p:sldId id="307" r:id="rId29"/>
    <p:sldId id="317" r:id="rId30"/>
    <p:sldId id="270" r:id="rId31"/>
    <p:sldId id="285" r:id="rId32"/>
    <p:sldId id="32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857" autoAdjust="0"/>
  </p:normalViewPr>
  <p:slideViewPr>
    <p:cSldViewPr snapToGrid="0">
      <p:cViewPr varScale="1">
        <p:scale>
          <a:sx n="72" d="100"/>
          <a:sy n="72" d="100"/>
        </p:scale>
        <p:origin x="3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6D-F530-48C6-B28D-4B6552B5DBEE}" type="datetimeFigureOut">
              <a:rPr lang="en-US" smtClean="0"/>
              <a:t>02-Oct-18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3484-9812-4834-A937-ED1A0CF4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8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 Black" panose="020B0A04020102020204" pitchFamily="34" charset="0"/>
              </a:rPr>
              <a:t>(A spectrum of similar conditions)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Multimodal and multidisciplinary as you would expect with a multisystem</a:t>
            </a:r>
            <a:r>
              <a:rPr lang="en-AU" baseline="0" dirty="0" smtClean="0"/>
              <a:t> disorder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0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</a:t>
            </a:r>
            <a:r>
              <a:rPr lang="en-US" baseline="0" dirty="0" smtClean="0"/>
              <a:t> activated protein kinase 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3484-9812-4834-A937-ED1A0CF48D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3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02-Oct-18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28" y="1594590"/>
            <a:ext cx="9776791" cy="12586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latin typeface="Arial Black" panose="020B0A04020102020204" pitchFamily="34" charset="0"/>
              </a:rPr>
              <a:t>Fibromyalgia</a:t>
            </a:r>
            <a:br>
              <a:rPr lang="en-US" sz="7200" b="1" dirty="0" smtClean="0">
                <a:latin typeface="Arial Black" panose="020B0A04020102020204" pitchFamily="34" charset="0"/>
              </a:rPr>
            </a:br>
            <a:r>
              <a:rPr lang="en-US" sz="4400" b="1" dirty="0" smtClean="0">
                <a:latin typeface="Arial Black" panose="020B0A04020102020204" pitchFamily="34" charset="0"/>
              </a:rPr>
              <a:t>(Chronic Widespread Pain)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7425" y="5622566"/>
            <a:ext cx="9144000" cy="754025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241799" y="3673199"/>
            <a:ext cx="3403600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90000"/>
              </a:lnSpc>
              <a:spcBef>
                <a:spcPts val="1000"/>
              </a:spcBef>
            </a:pPr>
            <a:endParaRPr lang="en-US" dirty="0" smtClean="0">
              <a:gradFill flip="none" rotWithShape="1">
                <a:gsLst>
                  <a:gs pos="15000">
                    <a:srgbClr val="F2ACD2"/>
                  </a:gs>
                  <a:gs pos="73000">
                    <a:srgbClr val="F2ACD2">
                      <a:lumMod val="60000"/>
                      <a:lumOff val="40000"/>
                    </a:srgbClr>
                  </a:gs>
                  <a:gs pos="0">
                    <a:srgbClr val="F2ACD2">
                      <a:lumMod val="90000"/>
                      <a:lumOff val="10000"/>
                    </a:srgb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16200000" scaled="1"/>
                <a:tileRect/>
              </a:gra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gradFill flip="none" rotWithShape="1">
                  <a:gsLst>
                    <a:gs pos="15000">
                      <a:srgbClr val="F2ACD2"/>
                    </a:gs>
                    <a:gs pos="73000">
                      <a:srgbClr val="F2ACD2">
                        <a:lumMod val="60000"/>
                        <a:lumOff val="40000"/>
                      </a:srgbClr>
                    </a:gs>
                    <a:gs pos="0">
                      <a:srgbClr val="F2ACD2">
                        <a:lumMod val="90000"/>
                        <a:lumOff val="10000"/>
                      </a:srgb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Dr</a:t>
            </a:r>
            <a:r>
              <a:rPr lang="en-US" dirty="0">
                <a:gradFill flip="none" rotWithShape="1">
                  <a:gsLst>
                    <a:gs pos="15000">
                      <a:srgbClr val="F2ACD2"/>
                    </a:gs>
                    <a:gs pos="73000">
                      <a:srgbClr val="F2ACD2">
                        <a:lumMod val="60000"/>
                        <a:lumOff val="40000"/>
                      </a:srgbClr>
                    </a:gs>
                    <a:gs pos="0">
                      <a:srgbClr val="F2ACD2">
                        <a:lumMod val="90000"/>
                        <a:lumOff val="10000"/>
                      </a:srgb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. Dana Halmagiu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 err="1">
                <a:gradFill flip="none" rotWithShape="1">
                  <a:gsLst>
                    <a:gs pos="15000">
                      <a:srgbClr val="F2ACD2"/>
                    </a:gs>
                    <a:gs pos="73000">
                      <a:srgbClr val="F2ACD2">
                        <a:lumMod val="60000"/>
                        <a:lumOff val="40000"/>
                      </a:srgbClr>
                    </a:gs>
                    <a:gs pos="0">
                      <a:srgbClr val="F2ACD2">
                        <a:lumMod val="90000"/>
                        <a:lumOff val="10000"/>
                      </a:srgb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Anaesthetist</a:t>
            </a:r>
            <a:endParaRPr lang="en-US" dirty="0">
              <a:gradFill flip="none" rotWithShape="1">
                <a:gsLst>
                  <a:gs pos="15000">
                    <a:srgbClr val="F2ACD2"/>
                  </a:gs>
                  <a:gs pos="73000">
                    <a:srgbClr val="F2ACD2">
                      <a:lumMod val="60000"/>
                      <a:lumOff val="40000"/>
                    </a:srgbClr>
                  </a:gs>
                  <a:gs pos="0">
                    <a:srgbClr val="F2ACD2">
                      <a:lumMod val="90000"/>
                      <a:lumOff val="10000"/>
                    </a:srgbClr>
                  </a:gs>
                  <a:gs pos="100000">
                    <a:srgbClr val="F2ACD2">
                      <a:lumMod val="0"/>
                      <a:lumOff val="100000"/>
                    </a:srgbClr>
                  </a:gs>
                </a:gsLst>
                <a:lin ang="16200000" scaled="1"/>
                <a:tileRect/>
              </a:gradFill>
              <a:latin typeface="Arial Black" panose="020B0A04020102020204" pitchFamily="34" charset="0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gradFill flip="none" rotWithShape="1">
                  <a:gsLst>
                    <a:gs pos="15000">
                      <a:srgbClr val="F2ACD2"/>
                    </a:gs>
                    <a:gs pos="73000">
                      <a:srgbClr val="F2ACD2">
                        <a:lumMod val="60000"/>
                        <a:lumOff val="40000"/>
                      </a:srgbClr>
                    </a:gs>
                    <a:gs pos="0">
                      <a:srgbClr val="F2ACD2">
                        <a:lumMod val="90000"/>
                        <a:lumOff val="10000"/>
                      </a:srgbClr>
                    </a:gs>
                    <a:gs pos="100000">
                      <a:srgbClr val="F2ACD2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Pain Fellow</a:t>
            </a:r>
          </a:p>
        </p:txBody>
      </p:sp>
    </p:spTree>
    <p:extLst>
      <p:ext uri="{BB962C8B-B14F-4D97-AF65-F5344CB8AC3E}">
        <p14:creationId xmlns:p14="http://schemas.microsoft.com/office/powerpoint/2010/main" val="234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" y="153225"/>
            <a:ext cx="11995868" cy="97801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Genes implicated in </a:t>
            </a:r>
            <a:r>
              <a:rPr lang="en-US" b="1" dirty="0" smtClean="0">
                <a:latin typeface="Arial Black" panose="020B0A04020102020204" pitchFamily="34" charset="0"/>
              </a:rPr>
              <a:t>FMS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44214"/>
              </p:ext>
            </p:extLst>
          </p:nvPr>
        </p:nvGraphicFramePr>
        <p:xfrm>
          <a:off x="652007" y="1131235"/>
          <a:ext cx="10774016" cy="557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008"/>
                <a:gridCol w="5387008"/>
              </a:tblGrid>
              <a:tr h="4514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Candidate</a:t>
                      </a:r>
                      <a:r>
                        <a:rPr lang="en-US" sz="2400" baseline="0" dirty="0" smtClean="0"/>
                        <a:t> Genes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Possible Mechanism</a:t>
                      </a:r>
                      <a:endParaRPr lang="en-US" sz="2400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COMT (catechol O methyl transferase)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Catecholamine metabolism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ADRB2 (beta 2 adrenergic receptor)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Alteration</a:t>
                      </a:r>
                      <a:r>
                        <a:rPr lang="en-US" baseline="0" dirty="0" smtClean="0"/>
                        <a:t> of sympathetic activity</a:t>
                      </a:r>
                      <a:endParaRPr lang="en-US" dirty="0" smtClean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HTR2A(5 hydroxytryptamine receptor 2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Alteration of</a:t>
                      </a:r>
                      <a:r>
                        <a:rPr lang="en-US" baseline="0" dirty="0" smtClean="0"/>
                        <a:t> serotoninergic function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SLC6A4 (sodium dependent serotonin transporter)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Alteration of</a:t>
                      </a:r>
                      <a:r>
                        <a:rPr lang="en-US" baseline="0" dirty="0" smtClean="0"/>
                        <a:t> serotoninergic function</a:t>
                      </a:r>
                      <a:endParaRPr lang="en-US" dirty="0" smtClean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Dopamine D4</a:t>
                      </a:r>
                      <a:r>
                        <a:rPr lang="en-US" baseline="0" dirty="0" smtClean="0"/>
                        <a:t> receptor exon III repeat polymorphism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Alteration of</a:t>
                      </a:r>
                      <a:r>
                        <a:rPr lang="en-US" baseline="0" dirty="0" smtClean="0"/>
                        <a:t> dopaminergic function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GCH1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Alteration of</a:t>
                      </a:r>
                      <a:r>
                        <a:rPr lang="en-US" baseline="0" dirty="0" smtClean="0"/>
                        <a:t> BH4 function (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etrahydrobiopterin /NO)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TAAR1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Modulating activity of dopaminergic receptors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CNR1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Cannabinoid receptor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RGS4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G signaling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GRIA4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AMPA sensitive,</a:t>
                      </a:r>
                      <a:r>
                        <a:rPr lang="en-US" baseline="0" dirty="0" smtClean="0"/>
                        <a:t> glutamate </a:t>
                      </a:r>
                      <a:r>
                        <a:rPr lang="en-US" dirty="0" smtClean="0"/>
                        <a:t>receptor subunit 4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HLA/MHC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Immune response</a:t>
                      </a:r>
                      <a:endParaRPr lang="en-US" dirty="0"/>
                    </a:p>
                  </a:txBody>
                  <a:tcPr/>
                </a:tc>
              </a:tr>
              <a:tr h="426661">
                <a:tc>
                  <a:txBody>
                    <a:bodyPr/>
                    <a:lstStyle/>
                    <a:p>
                      <a:r>
                        <a:rPr lang="en-US" dirty="0" smtClean="0"/>
                        <a:t>MicroRNA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 transcriptionally inhibit gene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1523262"/>
          </a:xfrm>
        </p:spPr>
        <p:txBody>
          <a:bodyPr/>
          <a:lstStyle/>
          <a:p>
            <a:pPr algn="ctr">
              <a:tabLst>
                <a:tab pos="5646738" algn="l"/>
              </a:tabLst>
            </a:pPr>
            <a:r>
              <a:rPr lang="en-US" b="1" dirty="0" smtClean="0">
                <a:latin typeface="Arial Black" panose="020B0A04020102020204" pitchFamily="34" charset="0"/>
              </a:rPr>
              <a:t>An </a:t>
            </a:r>
            <a:r>
              <a:rPr lang="en-US" sz="4800" b="1" dirty="0" smtClean="0">
                <a:latin typeface="Arial Black" panose="020B0A04020102020204" pitchFamily="34" charset="0"/>
              </a:rPr>
              <a:t>Evolving</a:t>
            </a:r>
            <a:r>
              <a:rPr lang="en-US" b="1" dirty="0" smtClean="0">
                <a:latin typeface="Arial Black" panose="020B0A04020102020204" pitchFamily="34" charset="0"/>
              </a:rPr>
              <a:t> Paradigm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00276"/>
            <a:ext cx="10233800" cy="4792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rial Black" panose="020B0A04020102020204" pitchFamily="34" charset="0"/>
              </a:rPr>
              <a:t>FIBROMYALGIA(FMS)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rial Black" panose="020B0A04020102020204" pitchFamily="34" charset="0"/>
              </a:rPr>
              <a:t>is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rial Black" panose="020B0A04020102020204" pitchFamily="34" charset="0"/>
              </a:rPr>
              <a:t>MALADAPTIVE SOMATIC RESPONSE</a:t>
            </a:r>
          </a:p>
          <a:p>
            <a:pPr marL="0" indent="0" algn="ctr">
              <a:buNone/>
            </a:pPr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o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anose="020B0A04020102020204" pitchFamily="34" charset="0"/>
              </a:rPr>
              <a:t>THE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rial Black" panose="020B0A04020102020204" pitchFamily="34" charset="0"/>
              </a:rPr>
              <a:t>CUMULATIVE EFFECTS</a:t>
            </a:r>
          </a:p>
          <a:p>
            <a:pPr marL="0" indent="0" algn="ctr">
              <a:buNone/>
            </a:pPr>
            <a:r>
              <a:rPr lang="en-US" sz="2400" b="1" dirty="0">
                <a:latin typeface="Arial Black" panose="020B0A04020102020204" pitchFamily="34" charset="0"/>
              </a:rPr>
              <a:t>o</a:t>
            </a:r>
            <a:r>
              <a:rPr lang="en-US" sz="2400" b="1" dirty="0" smtClean="0">
                <a:latin typeface="Arial Black" panose="020B0A04020102020204" pitchFamily="34" charset="0"/>
              </a:rPr>
              <a:t>f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anose="020B0A04020102020204" pitchFamily="34" charset="0"/>
              </a:rPr>
              <a:t>PHYSICAL &amp;/or MENTAL STRESS</a:t>
            </a:r>
          </a:p>
          <a:p>
            <a:pPr marL="0" indent="0" algn="ctr">
              <a:buNone/>
            </a:pPr>
            <a:r>
              <a:rPr lang="en-US" sz="2400" b="1" dirty="0">
                <a:latin typeface="Arial Black" panose="020B0A04020102020204" pitchFamily="34" charset="0"/>
              </a:rPr>
              <a:t>i</a:t>
            </a:r>
            <a:r>
              <a:rPr lang="en-US" sz="2400" b="1" dirty="0" smtClean="0">
                <a:latin typeface="Arial Black" panose="020B0A04020102020204" pitchFamily="34" charset="0"/>
              </a:rPr>
              <a:t>n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anose="020B0A04020102020204" pitchFamily="34" charset="0"/>
              </a:rPr>
              <a:t>THE GENETICALLY PREDISPOSED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anose="020B0A04020102020204" pitchFamily="34" charset="0"/>
              </a:rPr>
              <a:t>(~50% heritability)</a:t>
            </a:r>
          </a:p>
          <a:p>
            <a:pPr marL="0" indent="0">
              <a:buNone/>
            </a:pP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78858"/>
            <a:ext cx="10515600" cy="10462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2010 </a:t>
            </a:r>
            <a:r>
              <a:rPr lang="en-US" sz="3200" dirty="0" smtClean="0">
                <a:latin typeface="Arial Black" panose="020B0A04020102020204" pitchFamily="34" charset="0"/>
              </a:rPr>
              <a:t>FMS Diagnostic </a:t>
            </a:r>
            <a:r>
              <a:rPr lang="en-US" sz="3200" dirty="0" smtClean="0">
                <a:latin typeface="Arial Black" panose="020B0A04020102020204" pitchFamily="34" charset="0"/>
              </a:rPr>
              <a:t>Criteria </a:t>
            </a:r>
            <a:r>
              <a:rPr lang="en-US" sz="3200" dirty="0" smtClean="0">
                <a:latin typeface="Arial Black" panose="020B0A04020102020204" pitchFamily="34" charset="0"/>
              </a:rPr>
              <a:t>ACR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(</a:t>
            </a:r>
            <a:r>
              <a:rPr lang="en-US" sz="1800" dirty="0" smtClean="0">
                <a:latin typeface="Arial Black" panose="020B0A04020102020204" pitchFamily="34" charset="0"/>
              </a:rPr>
              <a:t>American College of Rheumatology) 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8014"/>
              </p:ext>
            </p:extLst>
          </p:nvPr>
        </p:nvGraphicFramePr>
        <p:xfrm>
          <a:off x="2054056" y="1336418"/>
          <a:ext cx="7870825" cy="540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Acrobat Document" r:id="rId3" imgW="5486400" imgH="4543290" progId="AcroExch.Document.11">
                  <p:embed/>
                </p:oleObj>
              </mc:Choice>
              <mc:Fallback>
                <p:oleObj name="Acrobat Document" r:id="rId3" imgW="5486400" imgH="454329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4056" y="1336418"/>
                        <a:ext cx="7870825" cy="540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060"/>
            <a:ext cx="10515600" cy="463414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Bio-Psycho-Social?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Or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</a:rPr>
              <a:t>Psycho-Socio-Biological?</a:t>
            </a:r>
            <a:br>
              <a:rPr lang="en-US" sz="4400" dirty="0" smtClean="0">
                <a:latin typeface="Arial Black" panose="020B0A04020102020204" pitchFamily="34" charset="0"/>
              </a:rPr>
            </a:b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570"/>
            <a:ext cx="10515600" cy="7076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Arial Black" panose="020B0A04020102020204" pitchFamily="34" charset="0"/>
              </a:rPr>
              <a:t>Treatment</a:t>
            </a:r>
            <a:r>
              <a:rPr lang="en-US" b="1" dirty="0" smtClean="0">
                <a:latin typeface="Arial Black" panose="020B0A040201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</a:rPr>
            </a:b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113" y="1825625"/>
            <a:ext cx="5406887" cy="477395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Arial Black" panose="020B0A04020102020204" pitchFamily="34" charset="0"/>
              </a:rPr>
              <a:t>Non - pharmacological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Education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Encouragement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Psychological/Psychiatric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Physical therapies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Exercise program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Regular monitoring/follow-up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870" y="1825625"/>
            <a:ext cx="5615608" cy="477275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Arial Black" panose="020B0A04020102020204" pitchFamily="34" charset="0"/>
              </a:rPr>
              <a:t>Pharmacological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Low dose TCA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SNRI, sedatives / hypnotics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Analgesics (tramadol)</a:t>
            </a:r>
          </a:p>
          <a:p>
            <a:pPr lvl="1"/>
            <a:r>
              <a:rPr lang="en-US" dirty="0" err="1" smtClean="0">
                <a:latin typeface="Arial Black" panose="020B0A04020102020204" pitchFamily="34" charset="0"/>
              </a:rPr>
              <a:t>Antiepileptics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u="sng" dirty="0" err="1" smtClean="0">
                <a:latin typeface="Arial Black" panose="020B0A04020102020204" pitchFamily="34" charset="0"/>
              </a:rPr>
              <a:t>Neuroimmune</a:t>
            </a:r>
            <a:r>
              <a:rPr lang="en-US" u="sng" dirty="0" smtClean="0">
                <a:latin typeface="Arial Black" panose="020B0A04020102020204" pitchFamily="34" charset="0"/>
              </a:rPr>
              <a:t> and glial modulators:</a:t>
            </a:r>
          </a:p>
          <a:p>
            <a:pPr lvl="2"/>
            <a:r>
              <a:rPr lang="en-US" dirty="0">
                <a:latin typeface="Arial Black" panose="020B0A04020102020204" pitchFamily="34" charset="0"/>
              </a:rPr>
              <a:t>m</a:t>
            </a:r>
            <a:r>
              <a:rPr lang="en-US" dirty="0" smtClean="0">
                <a:latin typeface="Arial Black" panose="020B0A04020102020204" pitchFamily="34" charset="0"/>
              </a:rPr>
              <a:t>elatonin, minocycline, metformin, naltrexone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467" y="1566333"/>
            <a:ext cx="53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28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Management Key Points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</a:rPr>
              <a:t>Multimodal - Multidisciplinary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</a:rPr>
              <a:t>Patient </a:t>
            </a:r>
            <a:r>
              <a:rPr lang="en-CA" dirty="0" smtClean="0">
                <a:latin typeface="Arial Black" panose="020B0A04020102020204" pitchFamily="34" charset="0"/>
              </a:rPr>
              <a:t>tailored approach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</a:rPr>
              <a:t>Symptom-based management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</a:rPr>
              <a:t>Non-pharmacologic &amp; pharmacologic strategies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  <a:sym typeface="Symbol"/>
              </a:rPr>
              <a:t>Aim to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  <a:sym typeface="Symbol"/>
              </a:rPr>
              <a:t> </a:t>
            </a:r>
            <a:r>
              <a:rPr lang="en-CA" dirty="0" smtClean="0">
                <a:latin typeface="Arial Black" panose="020B0A04020102020204" pitchFamily="34" charset="0"/>
              </a:rPr>
              <a:t>symptoms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latin typeface="Arial Black" panose="020B0A04020102020204" pitchFamily="34" charset="0"/>
              </a:rPr>
              <a:t>Maintain / improve function</a:t>
            </a:r>
          </a:p>
        </p:txBody>
      </p:sp>
    </p:spTree>
    <p:extLst>
      <p:ext uri="{BB962C8B-B14F-4D97-AF65-F5344CB8AC3E}">
        <p14:creationId xmlns:p14="http://schemas.microsoft.com/office/powerpoint/2010/main" val="25566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Management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200" dirty="0">
                <a:latin typeface="Arial Black" panose="020B0A04020102020204" pitchFamily="34" charset="0"/>
              </a:rPr>
              <a:t>Self-management strategies are imperative </a:t>
            </a:r>
            <a:endParaRPr lang="en-CA" altLang="en-US" sz="3200" dirty="0" smtClean="0">
              <a:latin typeface="Arial Black" panose="020B0A04020102020204" pitchFamily="34" charset="0"/>
            </a:endParaRPr>
          </a:p>
          <a:p>
            <a:endParaRPr lang="en-CA" altLang="en-US" sz="3200" dirty="0">
              <a:latin typeface="Arial Black" panose="020B0A04020102020204" pitchFamily="34" charset="0"/>
            </a:endParaRPr>
          </a:p>
          <a:p>
            <a:r>
              <a:rPr lang="en-CA" altLang="en-US" sz="3200" dirty="0" smtClean="0">
                <a:latin typeface="Arial Black" panose="020B0A04020102020204" pitchFamily="34" charset="0"/>
              </a:rPr>
              <a:t>Internal </a:t>
            </a:r>
            <a:r>
              <a:rPr lang="en-CA" altLang="en-US" sz="3200" dirty="0">
                <a:latin typeface="Arial Black" panose="020B0A04020102020204" pitchFamily="34" charset="0"/>
              </a:rPr>
              <a:t>locus of control</a:t>
            </a:r>
          </a:p>
          <a:p>
            <a:pPr lvl="1"/>
            <a:r>
              <a:rPr lang="en-CA" altLang="en-US" sz="3200" dirty="0">
                <a:latin typeface="Arial Black" panose="020B0A04020102020204" pitchFamily="34" charset="0"/>
              </a:rPr>
              <a:t>Patient active participant!! </a:t>
            </a:r>
            <a:endParaRPr lang="en-CA" altLang="en-US" sz="3200" dirty="0" smtClean="0">
              <a:latin typeface="Arial Black" panose="020B0A04020102020204" pitchFamily="34" charset="0"/>
            </a:endParaRPr>
          </a:p>
          <a:p>
            <a:pPr lvl="1"/>
            <a:r>
              <a:rPr lang="en-CA" altLang="en-US" sz="3200" dirty="0" smtClean="0">
                <a:latin typeface="Arial Black" panose="020B0A04020102020204" pitchFamily="34" charset="0"/>
              </a:rPr>
              <a:t>Multimodal </a:t>
            </a:r>
            <a:r>
              <a:rPr lang="en-CA" altLang="en-US" sz="3200" dirty="0">
                <a:latin typeface="Arial Black" panose="020B0A04020102020204" pitchFamily="34" charset="0"/>
              </a:rPr>
              <a:t>approach </a:t>
            </a:r>
            <a:endParaRPr lang="en-CA" altLang="en-US" sz="3200" dirty="0" smtClean="0">
              <a:latin typeface="Arial Black" panose="020B0A04020102020204" pitchFamily="34" charset="0"/>
            </a:endParaRPr>
          </a:p>
          <a:p>
            <a:pPr lvl="1"/>
            <a:r>
              <a:rPr lang="en-CA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Realistic </a:t>
            </a:r>
            <a:r>
              <a:rPr lang="en-CA" alt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goals</a:t>
            </a:r>
            <a:r>
              <a:rPr lang="en-CA" altLang="en-US" sz="3200" dirty="0">
                <a:latin typeface="Arial Black" panose="020B0A04020102020204" pitchFamily="34" charset="0"/>
              </a:rPr>
              <a:t>, coping </a:t>
            </a:r>
            <a:r>
              <a:rPr lang="en-CA" altLang="en-US" sz="3200" dirty="0" smtClean="0">
                <a:latin typeface="Arial Black" panose="020B0A04020102020204" pitchFamily="34" charset="0"/>
              </a:rPr>
              <a:t>strategies</a:t>
            </a:r>
            <a:endParaRPr lang="en-CA" altLang="en-US" sz="3200" dirty="0">
              <a:latin typeface="Arial Black" panose="020B0A04020102020204" pitchFamily="34" charset="0"/>
            </a:endParaRPr>
          </a:p>
          <a:p>
            <a:pPr lvl="1"/>
            <a:r>
              <a:rPr lang="en-CA" alt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Pacing</a:t>
            </a:r>
            <a:r>
              <a:rPr lang="en-CA" altLang="en-US" sz="3200" dirty="0">
                <a:latin typeface="Arial Black" panose="020B0A04020102020204" pitchFamily="34" charset="0"/>
              </a:rPr>
              <a:t>, but continue normal </a:t>
            </a:r>
            <a:r>
              <a:rPr lang="en-CA" altLang="en-US" sz="3200" dirty="0" smtClean="0">
                <a:latin typeface="Arial Black" panose="020B0A04020102020204" pitchFamily="34" charset="0"/>
              </a:rPr>
              <a:t>life</a:t>
            </a:r>
            <a:endParaRPr lang="fr-CA" altLang="en-US" sz="32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67" y="441326"/>
            <a:ext cx="11116733" cy="1252008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latin typeface="Arial Black" panose="020B0A04020102020204" pitchFamily="34" charset="0"/>
              </a:rPr>
              <a:t>What is Self Management?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334" y="2521258"/>
            <a:ext cx="10233800" cy="433674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 Black" panose="020B0A04020102020204" pitchFamily="34" charset="0"/>
              </a:rPr>
              <a:t>“ The individual’s ability to manage the symptoms, treatment, physical and social consequences </a:t>
            </a:r>
            <a:r>
              <a:rPr lang="en-US" sz="3200" dirty="0" smtClean="0">
                <a:latin typeface="Arial Black" panose="020B0A04020102020204" pitchFamily="34" charset="0"/>
              </a:rPr>
              <a:t>&amp; </a:t>
            </a:r>
            <a:r>
              <a:rPr lang="en-US" sz="3200" dirty="0">
                <a:latin typeface="Arial Black" panose="020B0A04020102020204" pitchFamily="34" charset="0"/>
              </a:rPr>
              <a:t>lifestyle changes inherent in living with a chronic condition</a:t>
            </a:r>
            <a:r>
              <a:rPr lang="en-US" sz="3200" dirty="0" smtClean="0">
                <a:latin typeface="Arial Black" panose="020B0A04020102020204" pitchFamily="34" charset="0"/>
              </a:rPr>
              <a:t>”</a:t>
            </a:r>
          </a:p>
          <a:p>
            <a:pPr algn="ctr">
              <a:buFont typeface="Arial" charset="0"/>
              <a:buNone/>
              <a:defRPr/>
            </a:pPr>
            <a:r>
              <a:rPr lang="en-US" sz="3200" dirty="0" smtClean="0">
                <a:latin typeface="Arial Black" panose="020B0A04020102020204" pitchFamily="34" charset="0"/>
              </a:rPr>
              <a:t>Barlow </a:t>
            </a:r>
            <a:r>
              <a:rPr lang="en-US" sz="3200" dirty="0">
                <a:latin typeface="Arial Black" panose="020B0A04020102020204" pitchFamily="34" charset="0"/>
              </a:rPr>
              <a:t>2002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365125"/>
            <a:ext cx="114130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Chronic Pain Self-Management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11867"/>
            <a:ext cx="10233800" cy="48006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latin typeface="Arial Black" panose="020B0A04020102020204" pitchFamily="34" charset="0"/>
              </a:rPr>
              <a:t>Based on the Stanford Chronic Disease Self-Management Program </a:t>
            </a:r>
            <a:endParaRPr lang="en-US" sz="2400" b="1" dirty="0" smtClean="0">
              <a:latin typeface="Arial Black" panose="020B0A040201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latin typeface="Arial Black" panose="020B0A04020102020204" pitchFamily="34" charset="0"/>
              </a:rPr>
              <a:t>Active </a:t>
            </a:r>
            <a:r>
              <a:rPr lang="en-US" sz="2400" b="1" dirty="0">
                <a:latin typeface="Arial Black" panose="020B0A04020102020204" pitchFamily="34" charset="0"/>
              </a:rPr>
              <a:t>is better than passive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latin typeface="Arial Black" panose="020B0A04020102020204" pitchFamily="34" charset="0"/>
              </a:rPr>
              <a:t>Keep Wellness in the foreground (no more PAIN DIARIES!)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latin typeface="Arial Black" panose="020B0A04020102020204" pitchFamily="34" charset="0"/>
              </a:rPr>
              <a:t>The patient is the “expert” who works in partnership with their </a:t>
            </a:r>
            <a:r>
              <a:rPr lang="en-US" sz="2400" b="1" dirty="0" smtClean="0">
                <a:latin typeface="Arial Black" panose="020B0A04020102020204" pitchFamily="34" charset="0"/>
              </a:rPr>
              <a:t>GP</a:t>
            </a:r>
            <a:endParaRPr lang="en-US" sz="2400" b="1" dirty="0">
              <a:latin typeface="Arial Black" panose="020B0A040201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latin typeface="Arial Black" panose="020B0A04020102020204" pitchFamily="34" charset="0"/>
              </a:rPr>
              <a:t>The patient takes responsibility for their own health, uses their mind for pain management, uses pacing, problem-solving, action plans and goal-setting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65125"/>
            <a:ext cx="11573933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latin typeface="Arial Black" panose="020B0A04020102020204" pitchFamily="34" charset="0"/>
              </a:rPr>
              <a:t>Non </a:t>
            </a:r>
            <a:r>
              <a:rPr lang="en-CA" dirty="0">
                <a:latin typeface="Arial Black" panose="020B0A04020102020204" pitchFamily="34" charset="0"/>
              </a:rPr>
              <a:t>P</a:t>
            </a:r>
            <a:r>
              <a:rPr lang="en-CA" dirty="0" smtClean="0">
                <a:latin typeface="Arial Black" panose="020B0A04020102020204" pitchFamily="34" charset="0"/>
              </a:rPr>
              <a:t>harma </a:t>
            </a:r>
            <a:r>
              <a:rPr lang="en-CA" dirty="0">
                <a:latin typeface="Arial Black" panose="020B0A04020102020204" pitchFamily="34" charset="0"/>
              </a:rPr>
              <a:t>T</a:t>
            </a:r>
            <a:r>
              <a:rPr lang="en-CA" dirty="0" smtClean="0">
                <a:latin typeface="Arial Black" panose="020B0A04020102020204" pitchFamily="34" charset="0"/>
              </a:rPr>
              <a:t>reatments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57399"/>
            <a:ext cx="10233800" cy="4119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Exercise </a:t>
            </a:r>
            <a:r>
              <a:rPr lang="en-US" altLang="en-US" dirty="0" smtClean="0">
                <a:latin typeface="Arial Black" panose="020B0A04020102020204" pitchFamily="34" charset="0"/>
              </a:rPr>
              <a:t>- best </a:t>
            </a:r>
            <a:r>
              <a:rPr lang="en-US" altLang="en-US" dirty="0">
                <a:latin typeface="Arial Black" panose="020B0A04020102020204" pitchFamily="34" charset="0"/>
              </a:rPr>
              <a:t>available evidence </a:t>
            </a:r>
          </a:p>
          <a:p>
            <a:pPr lvl="1"/>
            <a:r>
              <a:rPr lang="en-US" altLang="en-US" dirty="0" smtClean="0">
                <a:latin typeface="Arial Black" panose="020B0A04020102020204" pitchFamily="34" charset="0"/>
              </a:rPr>
              <a:t>aerobics</a:t>
            </a:r>
            <a:r>
              <a:rPr lang="en-US" altLang="en-US" dirty="0">
                <a:latin typeface="Arial Black" panose="020B0A04020102020204" pitchFamily="34" charset="0"/>
              </a:rPr>
              <a:t>, water based, stretching, </a:t>
            </a:r>
            <a:r>
              <a:rPr lang="en-US" altLang="en-US" dirty="0" smtClean="0">
                <a:latin typeface="Arial Black" panose="020B0A04020102020204" pitchFamily="34" charset="0"/>
              </a:rPr>
              <a:t>etc</a:t>
            </a:r>
            <a:r>
              <a:rPr lang="en-US" altLang="en-US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altLang="en-US" b="1" dirty="0" smtClean="0">
                <a:latin typeface="Arial Black" panose="020B0A04020102020204" pitchFamily="34" charset="0"/>
              </a:rPr>
              <a:t>Physiotherapy</a:t>
            </a:r>
            <a:r>
              <a:rPr lang="en-US" altLang="en-US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US" altLang="en-US" dirty="0" smtClean="0">
                <a:latin typeface="Arial Black" panose="020B0A04020102020204" pitchFamily="34" charset="0"/>
              </a:rPr>
              <a:t>Psychotherapy </a:t>
            </a:r>
            <a:endParaRPr lang="en-US" altLang="en-US" dirty="0">
              <a:latin typeface="Arial Black" panose="020B0A04020102020204" pitchFamily="34" charset="0"/>
            </a:endParaRPr>
          </a:p>
          <a:p>
            <a:r>
              <a:rPr lang="en-US" altLang="en-US" dirty="0" smtClean="0">
                <a:latin typeface="Arial Black" panose="020B0A04020102020204" pitchFamily="34" charset="0"/>
              </a:rPr>
              <a:t>CAM</a:t>
            </a:r>
            <a:r>
              <a:rPr lang="en-US" altLang="en-US" sz="2400" dirty="0" smtClean="0">
                <a:latin typeface="Arial Black" panose="020B0A04020102020204" pitchFamily="34" charset="0"/>
              </a:rPr>
              <a:t> (Complementary &amp; Alternative Medicine)</a:t>
            </a:r>
          </a:p>
          <a:p>
            <a:pPr lvl="1"/>
            <a:r>
              <a:rPr lang="en-US" altLang="en-US" dirty="0" smtClean="0">
                <a:latin typeface="Arial Black" panose="020B0A04020102020204" pitchFamily="34" charset="0"/>
              </a:rPr>
              <a:t>Insufficient </a:t>
            </a:r>
            <a:r>
              <a:rPr lang="en-US" altLang="en-US" dirty="0">
                <a:latin typeface="Arial Black" panose="020B0A04020102020204" pitchFamily="34" charset="0"/>
              </a:rPr>
              <a:t>evidence </a:t>
            </a:r>
            <a:endParaRPr lang="en-US" alt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CA" altLang="en-US" dirty="0" smtClean="0">
                <a:latin typeface="Arial Black" panose="020B0A04020102020204" pitchFamily="34" charset="0"/>
              </a:rPr>
              <a:t>Encourage </a:t>
            </a:r>
            <a:r>
              <a:rPr lang="en-CA" altLang="en-US" dirty="0">
                <a:latin typeface="Arial Black" panose="020B0A04020102020204" pitchFamily="34" charset="0"/>
              </a:rPr>
              <a:t>disclosure of </a:t>
            </a:r>
            <a:r>
              <a:rPr lang="en-CA" altLang="en-US" dirty="0" smtClean="0">
                <a:latin typeface="Arial Black" panose="020B0A04020102020204" pitchFamily="34" charset="0"/>
              </a:rPr>
              <a:t>use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164"/>
            <a:ext cx="10515600" cy="16867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latin typeface="Arial Black" panose="020B0A04020102020204" pitchFamily="34" charset="0"/>
              </a:rPr>
              <a:t>Fibromyalgia Meaning </a:t>
            </a:r>
            <a:br>
              <a:rPr lang="en-US" b="1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260629"/>
            <a:ext cx="10233800" cy="5597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Latin </a:t>
            </a:r>
            <a:r>
              <a:rPr lang="en-US" sz="2400" dirty="0" smtClean="0">
                <a:latin typeface="Arial Black" panose="020B0A04020102020204" pitchFamily="34" charset="0"/>
              </a:rPr>
              <a:t>:   fibra    = fibre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Greek : myos  = muscle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Greek : algos  = pain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2400" u="sng" dirty="0">
                <a:latin typeface="Arial Black" panose="020B0A04020102020204" pitchFamily="34" charset="0"/>
              </a:rPr>
              <a:t>Syndrome rather than disease </a:t>
            </a:r>
            <a:endParaRPr lang="en-US" sz="2400" u="sng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as </a:t>
            </a:r>
            <a:r>
              <a:rPr lang="en-US" sz="2400" dirty="0">
                <a:latin typeface="Arial Black" panose="020B0A04020102020204" pitchFamily="34" charset="0"/>
              </a:rPr>
              <a:t>there is no clear evidence of a structural organ damage </a:t>
            </a:r>
            <a:r>
              <a:rPr lang="en-US" sz="2400" dirty="0" smtClean="0">
                <a:latin typeface="Arial Black" panose="020B0A04020102020204" pitchFamily="34" charset="0"/>
              </a:rPr>
              <a:t>underlying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But</a:t>
            </a:r>
          </a:p>
          <a:p>
            <a:pPr marL="0" indent="0" algn="ctr">
              <a:buNone/>
            </a:pPr>
            <a:r>
              <a:rPr lang="en-US" sz="2400" dirty="0">
                <a:latin typeface="Arial Black" panose="020B0A04020102020204" pitchFamily="34" charset="0"/>
              </a:rPr>
              <a:t>unknown etiology, heterogeneous pathogenesis &amp; defined  </a:t>
            </a:r>
            <a:r>
              <a:rPr lang="en-US" sz="2400" dirty="0" smtClean="0">
                <a:latin typeface="Arial Black" panose="020B0A04020102020204" pitchFamily="34" charset="0"/>
              </a:rPr>
              <a:t>phenotype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So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FIBROMYALGIA SYNDROME(FMS)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Movement is Key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Tai Chi  	</a:t>
            </a:r>
            <a:endParaRPr lang="en-US" alt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altLang="en-US" sz="1800" dirty="0" smtClean="0">
                <a:latin typeface="Arial Black" panose="020B0A04020102020204" pitchFamily="34" charset="0"/>
              </a:rPr>
              <a:t>Wang </a:t>
            </a:r>
            <a:r>
              <a:rPr lang="en-US" altLang="en-US" sz="1800" dirty="0">
                <a:latin typeface="Arial Black" panose="020B0A04020102020204" pitchFamily="34" charset="0"/>
              </a:rPr>
              <a:t>et al. NEJM 2010: 363 (8): 744</a:t>
            </a:r>
          </a:p>
          <a:p>
            <a:r>
              <a:rPr lang="en-US" altLang="en-US" dirty="0">
                <a:latin typeface="Arial Black" panose="020B0A04020102020204" pitchFamily="34" charset="0"/>
              </a:rPr>
              <a:t>Qi Gong (Mindful Movement/Meditative </a:t>
            </a:r>
            <a:r>
              <a:rPr lang="en-US" altLang="en-US" dirty="0" smtClean="0">
                <a:latin typeface="Arial Black" panose="020B0A04020102020204" pitchFamily="34" charset="0"/>
              </a:rPr>
              <a:t>Exercise)</a:t>
            </a:r>
          </a:p>
          <a:p>
            <a:pPr lvl="1"/>
            <a:r>
              <a:rPr lang="en-US" altLang="en-US" sz="1800" dirty="0" smtClean="0">
                <a:latin typeface="Arial Black" panose="020B0A04020102020204" pitchFamily="34" charset="0"/>
              </a:rPr>
              <a:t>Sawynok </a:t>
            </a:r>
            <a:r>
              <a:rPr lang="en-US" altLang="en-US" sz="1800" dirty="0">
                <a:latin typeface="Arial Black" panose="020B0A04020102020204" pitchFamily="34" charset="0"/>
              </a:rPr>
              <a:t>et al. Evidence Based Complementary and </a:t>
            </a:r>
            <a:r>
              <a:rPr lang="en-US" altLang="en-US" sz="1800" dirty="0" smtClean="0">
                <a:latin typeface="Arial Black" panose="020B0A04020102020204" pitchFamily="34" charset="0"/>
              </a:rPr>
              <a:t>Alternative </a:t>
            </a:r>
            <a:r>
              <a:rPr lang="en-US" altLang="en-US" sz="1800" dirty="0">
                <a:latin typeface="Arial Black" panose="020B0A04020102020204" pitchFamily="34" charset="0"/>
              </a:rPr>
              <a:t>Medicine. </a:t>
            </a:r>
            <a:r>
              <a:rPr lang="en-US" altLang="en-US" sz="1800" dirty="0" smtClean="0">
                <a:latin typeface="Arial Black" panose="020B0A04020102020204" pitchFamily="34" charset="0"/>
              </a:rPr>
              <a:t>2013</a:t>
            </a:r>
            <a:endParaRPr lang="en-US" altLang="en-US" sz="1800" dirty="0">
              <a:latin typeface="Arial Black" panose="020B0A04020102020204" pitchFamily="34" charset="0"/>
            </a:endParaRPr>
          </a:p>
          <a:p>
            <a:r>
              <a:rPr lang="en-US" altLang="en-US" dirty="0">
                <a:latin typeface="Arial Black" panose="020B0A04020102020204" pitchFamily="34" charset="0"/>
              </a:rPr>
              <a:t>Aerobics </a:t>
            </a:r>
            <a:r>
              <a:rPr lang="en-US" altLang="en-US" dirty="0" smtClean="0">
                <a:latin typeface="Arial Black" panose="020B0A04020102020204" pitchFamily="34" charset="0"/>
              </a:rPr>
              <a:t>&amp; </a:t>
            </a:r>
            <a:r>
              <a:rPr lang="en-US" altLang="en-US" dirty="0">
                <a:latin typeface="Arial Black" panose="020B0A04020102020204" pitchFamily="34" charset="0"/>
              </a:rPr>
              <a:t>Water exercise </a:t>
            </a:r>
            <a:endParaRPr lang="en-US" alt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altLang="en-US" sz="1600" dirty="0" err="1" smtClean="0">
                <a:latin typeface="Arial Black" panose="020B0A04020102020204" pitchFamily="34" charset="0"/>
              </a:rPr>
              <a:t>Mannerkorpi</a:t>
            </a:r>
            <a:r>
              <a:rPr lang="en-US" altLang="en-US" sz="1600" dirty="0" smtClean="0">
                <a:latin typeface="Arial Black" panose="020B0A04020102020204" pitchFamily="34" charset="0"/>
              </a:rPr>
              <a:t> &amp; </a:t>
            </a:r>
            <a:r>
              <a:rPr lang="en-US" altLang="en-US" sz="1600" dirty="0">
                <a:latin typeface="Arial Black" panose="020B0A04020102020204" pitchFamily="34" charset="0"/>
              </a:rPr>
              <a:t>Henriksen. 2007. Best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Practice &amp; Clinical Research </a:t>
            </a:r>
            <a:r>
              <a:rPr lang="en-US" altLang="en-US" sz="1600" dirty="0">
                <a:latin typeface="Arial Black" panose="020B0A04020102020204" pitchFamily="34" charset="0"/>
              </a:rPr>
              <a:t>Rheumatology. 21:513</a:t>
            </a:r>
          </a:p>
          <a:p>
            <a:r>
              <a:rPr lang="en-US" altLang="en-US" dirty="0">
                <a:latin typeface="Arial Black" panose="020B0A04020102020204" pitchFamily="34" charset="0"/>
              </a:rPr>
              <a:t>Yoga	</a:t>
            </a:r>
            <a:endParaRPr lang="en-US" alt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altLang="en-US" sz="1600" dirty="0" smtClean="0">
                <a:latin typeface="Arial Black" panose="020B0A04020102020204" pitchFamily="34" charset="0"/>
              </a:rPr>
              <a:t>Carson </a:t>
            </a:r>
            <a:r>
              <a:rPr lang="en-US" altLang="en-US" sz="1600" dirty="0">
                <a:latin typeface="Arial Black" panose="020B0A04020102020204" pitchFamily="34" charset="0"/>
              </a:rPr>
              <a:t>et al. 2010. Pain 151: 530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365125"/>
            <a:ext cx="1174326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Mindfulness Meditation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06599"/>
            <a:ext cx="10233800" cy="41703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Develop nonjudgmental awareness of moment-to-moment experience within a context of openness, kindness, tolerance </a:t>
            </a:r>
            <a:r>
              <a:rPr lang="en-US" altLang="en-US" dirty="0" smtClean="0">
                <a:latin typeface="Arial Black" panose="020B0A04020102020204" pitchFamily="34" charset="0"/>
              </a:rPr>
              <a:t>&amp; </a:t>
            </a:r>
            <a:r>
              <a:rPr lang="en-US" altLang="en-US" dirty="0">
                <a:latin typeface="Arial Black" panose="020B0A04020102020204" pitchFamily="34" charset="0"/>
              </a:rPr>
              <a:t>acceptance of perceptible sensory, mental and emotional </a:t>
            </a:r>
            <a:r>
              <a:rPr lang="en-US" altLang="en-US" dirty="0" smtClean="0">
                <a:latin typeface="Arial Black" panose="020B0A04020102020204" pitchFamily="34" charset="0"/>
              </a:rPr>
              <a:t>phenomena</a:t>
            </a:r>
          </a:p>
          <a:p>
            <a:endParaRPr lang="en-US" altLang="en-US" dirty="0">
              <a:latin typeface="Arial Black" panose="020B0A04020102020204" pitchFamily="34" charset="0"/>
            </a:endParaRPr>
          </a:p>
          <a:p>
            <a:r>
              <a:rPr lang="en-US" altLang="en-US" dirty="0">
                <a:latin typeface="Arial Black" panose="020B0A04020102020204" pitchFamily="34" charset="0"/>
              </a:rPr>
              <a:t>Can improve coping </a:t>
            </a:r>
            <a:r>
              <a:rPr lang="en-US" altLang="en-US" dirty="0" smtClean="0">
                <a:latin typeface="Arial Black" panose="020B0A04020102020204" pitchFamily="34" charset="0"/>
              </a:rPr>
              <a:t>&amp; </a:t>
            </a:r>
            <a:r>
              <a:rPr lang="en-US" altLang="en-US" dirty="0">
                <a:latin typeface="Arial Black" panose="020B0A04020102020204" pitchFamily="34" charset="0"/>
              </a:rPr>
              <a:t>health-related quality of life in many chronic conditions including chronic </a:t>
            </a:r>
            <a:r>
              <a:rPr lang="en-US" altLang="en-US" dirty="0" smtClean="0">
                <a:latin typeface="Arial Black" panose="020B0A04020102020204" pitchFamily="34" charset="0"/>
              </a:rPr>
              <a:t>pain &amp; FMS</a:t>
            </a:r>
            <a:endParaRPr lang="en-US" alt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9" y="382058"/>
            <a:ext cx="11768667" cy="1325563"/>
          </a:xfrm>
        </p:spPr>
        <p:txBody>
          <a:bodyPr>
            <a:normAutofit/>
          </a:bodyPr>
          <a:lstStyle/>
          <a:p>
            <a:pPr algn="ctr"/>
            <a:r>
              <a:rPr lang="en-CA" altLang="en-US" dirty="0" smtClean="0">
                <a:latin typeface="Arial Black" panose="020B0A04020102020204" pitchFamily="34" charset="0"/>
              </a:rPr>
              <a:t>Pharma </a:t>
            </a:r>
            <a:r>
              <a:rPr lang="en-CA" altLang="en-US" dirty="0">
                <a:latin typeface="Arial Black" panose="020B0A04020102020204" pitchFamily="34" charset="0"/>
              </a:rPr>
              <a:t>T</a:t>
            </a:r>
            <a:r>
              <a:rPr lang="en-CA" altLang="en-US" dirty="0" smtClean="0">
                <a:latin typeface="Arial Black" panose="020B0A04020102020204" pitchFamily="34" charset="0"/>
              </a:rPr>
              <a:t>reatments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311399"/>
            <a:ext cx="10233800" cy="3865563"/>
          </a:xfrm>
        </p:spPr>
        <p:txBody>
          <a:bodyPr/>
          <a:lstStyle/>
          <a:p>
            <a:pPr>
              <a:defRPr/>
            </a:pPr>
            <a:r>
              <a:rPr lang="en-CA" sz="3200" dirty="0">
                <a:latin typeface="Arial Black" panose="020B0A04020102020204" pitchFamily="34" charset="0"/>
              </a:rPr>
              <a:t>No perfect drug</a:t>
            </a:r>
          </a:p>
          <a:p>
            <a:pPr>
              <a:defRPr/>
            </a:pPr>
            <a:r>
              <a:rPr lang="en-CA" sz="3200" dirty="0">
                <a:latin typeface="Arial Black" panose="020B0A04020102020204" pitchFamily="34" charset="0"/>
              </a:rPr>
              <a:t>Lowest dose, gradual increase </a:t>
            </a:r>
            <a:endParaRPr lang="en-CA" sz="32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CA" sz="3200" dirty="0" smtClean="0">
                <a:latin typeface="Arial Black" panose="020B0A04020102020204" pitchFamily="34" charset="0"/>
              </a:rPr>
              <a:t>Expect </a:t>
            </a:r>
            <a:r>
              <a:rPr lang="en-CA" sz="3200" dirty="0">
                <a:latin typeface="Arial Black" panose="020B0A04020102020204" pitchFamily="34" charset="0"/>
              </a:rPr>
              <a:t>only a modest response</a:t>
            </a:r>
          </a:p>
          <a:p>
            <a:pPr>
              <a:defRPr/>
            </a:pPr>
            <a:r>
              <a:rPr lang="en-CA" sz="3200" dirty="0">
                <a:latin typeface="Arial Black" panose="020B0A04020102020204" pitchFamily="34" charset="0"/>
              </a:rPr>
              <a:t>Consider combination drugs </a:t>
            </a:r>
            <a:endParaRPr lang="en-CA" sz="32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CA" sz="3200" dirty="0" smtClean="0">
                <a:latin typeface="Arial Black" panose="020B0A04020102020204" pitchFamily="34" charset="0"/>
              </a:rPr>
              <a:t>Consider drug </a:t>
            </a:r>
            <a:r>
              <a:rPr lang="en-CA" sz="3200" dirty="0">
                <a:latin typeface="Arial Black" panose="020B0A04020102020204" pitchFamily="34" charset="0"/>
              </a:rPr>
              <a:t>mechanisms </a:t>
            </a:r>
            <a:endParaRPr lang="en-CA" sz="32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CA" sz="3200" dirty="0" smtClean="0">
                <a:latin typeface="Arial Black" panose="020B0A04020102020204" pitchFamily="34" charset="0"/>
              </a:rPr>
              <a:t>Constant </a:t>
            </a:r>
            <a:r>
              <a:rPr lang="en-CA" sz="3200" dirty="0">
                <a:latin typeface="Arial Black" panose="020B0A04020102020204" pitchFamily="34" charset="0"/>
              </a:rPr>
              <a:t>evaluation </a:t>
            </a:r>
            <a:r>
              <a:rPr lang="en-CA" sz="3200" dirty="0" smtClean="0">
                <a:latin typeface="Arial Black" panose="020B0A04020102020204" pitchFamily="34" charset="0"/>
              </a:rPr>
              <a:t>re: </a:t>
            </a:r>
            <a:r>
              <a:rPr lang="en-CA" sz="3200" dirty="0">
                <a:latin typeface="Arial Black" panose="020B0A04020102020204" pitchFamily="34" charset="0"/>
              </a:rPr>
              <a:t>risk vs. </a:t>
            </a:r>
            <a:r>
              <a:rPr lang="en-CA" sz="3200" dirty="0" smtClean="0">
                <a:latin typeface="Arial Black" panose="020B0A04020102020204" pitchFamily="34" charset="0"/>
              </a:rPr>
              <a:t>benefit</a:t>
            </a:r>
            <a:endParaRPr lang="en-US" sz="32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365125"/>
            <a:ext cx="1182793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Caution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2015067"/>
            <a:ext cx="10930465" cy="4161896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Arial Black" panose="020B0A04020102020204" pitchFamily="34" charset="0"/>
              </a:rPr>
              <a:t>Change </a:t>
            </a:r>
            <a:r>
              <a:rPr lang="en-US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one</a:t>
            </a:r>
            <a:r>
              <a:rPr lang="en-US" altLang="en-US" sz="3200" dirty="0" smtClean="0">
                <a:latin typeface="Arial Black" panose="020B0A04020102020204" pitchFamily="34" charset="0"/>
              </a:rPr>
              <a:t> </a:t>
            </a:r>
            <a:r>
              <a:rPr lang="en-US" altLang="en-US" sz="3200" dirty="0">
                <a:latin typeface="Arial Black" panose="020B0A04020102020204" pitchFamily="34" charset="0"/>
              </a:rPr>
              <a:t>thing at a time</a:t>
            </a:r>
          </a:p>
          <a:p>
            <a:pPr>
              <a:buNone/>
            </a:pPr>
            <a:endParaRPr lang="en-US" altLang="en-US" sz="3200" dirty="0">
              <a:latin typeface="Arial Black" panose="020B0A04020102020204" pitchFamily="34" charset="0"/>
            </a:endParaRPr>
          </a:p>
          <a:p>
            <a:r>
              <a:rPr lang="en-US" altLang="en-US" sz="3200" dirty="0">
                <a:latin typeface="Arial Black" panose="020B0A04020102020204" pitchFamily="34" charset="0"/>
              </a:rPr>
              <a:t>Side effects often similar to symptoms of </a:t>
            </a:r>
            <a:r>
              <a:rPr lang="en-US" altLang="en-US" sz="3200" dirty="0" smtClean="0">
                <a:latin typeface="Arial Black" panose="020B0A04020102020204" pitchFamily="34" charset="0"/>
              </a:rPr>
              <a:t>FMS</a:t>
            </a:r>
            <a:endParaRPr lang="en-US" altLang="en-US" sz="3200" dirty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altLang="en-US" sz="3200" dirty="0">
              <a:latin typeface="Arial Black" panose="020B0A04020102020204" pitchFamily="34" charset="0"/>
            </a:endParaRPr>
          </a:p>
          <a:p>
            <a:r>
              <a:rPr lang="en-US" altLang="en-US" sz="3200" dirty="0">
                <a:latin typeface="Arial Black" panose="020B0A04020102020204" pitchFamily="34" charset="0"/>
              </a:rPr>
              <a:t>Caution re dependency on pills </a:t>
            </a:r>
            <a:r>
              <a:rPr lang="en-US" altLang="en-US" sz="3200" dirty="0" smtClean="0">
                <a:latin typeface="Arial Black" panose="020B0A04020102020204" pitchFamily="34" charset="0"/>
              </a:rPr>
              <a:t>that foster </a:t>
            </a:r>
            <a:r>
              <a:rPr lang="en-US" altLang="en-US" sz="3200" dirty="0">
                <a:latin typeface="Arial Black" panose="020B0A04020102020204" pitchFamily="34" charset="0"/>
              </a:rPr>
              <a:t>“passivity”</a:t>
            </a:r>
          </a:p>
        </p:txBody>
      </p:sp>
    </p:spTree>
    <p:extLst>
      <p:ext uri="{BB962C8B-B14F-4D97-AF65-F5344CB8AC3E}">
        <p14:creationId xmlns:p14="http://schemas.microsoft.com/office/powerpoint/2010/main" val="3675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93134"/>
            <a:ext cx="11463866" cy="1109134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latin typeface="Arial Black" panose="020B0A04020102020204" pitchFamily="34" charset="0"/>
              </a:rPr>
              <a:t>Symptom </a:t>
            </a:r>
            <a:r>
              <a:rPr lang="en-US" altLang="en-US" dirty="0" smtClean="0">
                <a:latin typeface="Arial Black" panose="020B0A04020102020204" pitchFamily="34" charset="0"/>
              </a:rPr>
              <a:t>Based </a:t>
            </a:r>
            <a:r>
              <a:rPr lang="en-US" altLang="en-US" dirty="0">
                <a:latin typeface="Arial Black" panose="020B0A04020102020204" pitchFamily="34" charset="0"/>
              </a:rPr>
              <a:t>M</a:t>
            </a:r>
            <a:r>
              <a:rPr lang="en-US" altLang="en-US" dirty="0" smtClean="0">
                <a:latin typeface="Arial Black" panose="020B0A04020102020204" pitchFamily="34" charset="0"/>
              </a:rPr>
              <a:t>anagement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034" y="1202267"/>
            <a:ext cx="10233800" cy="529166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latin typeface="Arial Black" panose="020B0A04020102020204" pitchFamily="34" charset="0"/>
              </a:rPr>
              <a:t>Pain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Arial Black" panose="020B0A04020102020204" pitchFamily="34" charset="0"/>
              </a:rPr>
              <a:t>Analgesics (simple, </a:t>
            </a:r>
            <a:r>
              <a:rPr lang="en-US" altLang="en-US" dirty="0" smtClean="0">
                <a:latin typeface="Arial Black" panose="020B0A04020102020204" pitchFamily="34" charset="0"/>
              </a:rPr>
              <a:t>NSAIDs</a:t>
            </a:r>
            <a:r>
              <a:rPr lang="en-US" altLang="en-US" dirty="0">
                <a:latin typeface="Arial Black" panose="020B0A04020102020204" pitchFamily="34" charset="0"/>
              </a:rPr>
              <a:t>, weak opioids)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Arial Black" panose="020B0A04020102020204" pitchFamily="34" charset="0"/>
              </a:rPr>
              <a:t>Anticonvulsants (gabapentinoids)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Arial Black" panose="020B0A04020102020204" pitchFamily="34" charset="0"/>
              </a:rPr>
              <a:t>Antidepressants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Arial Black" panose="020B0A04020102020204" pitchFamily="34" charset="0"/>
              </a:rPr>
              <a:t>Opioids - </a:t>
            </a: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AVOID</a:t>
            </a:r>
            <a:endParaRPr lang="en-US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latin typeface="Arial Black" panose="020B0A04020102020204" pitchFamily="34" charset="0"/>
              </a:rPr>
              <a:t>Sleep</a:t>
            </a:r>
            <a:endParaRPr lang="en-US" altLang="en-US" sz="2400" b="1" dirty="0">
              <a:latin typeface="Arial Black" panose="020B0A040201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Arial Black" panose="020B0A04020102020204" pitchFamily="34" charset="0"/>
              </a:rPr>
              <a:t>Gabapentinoids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Arial Black" panose="020B0A04020102020204" pitchFamily="34" charset="0"/>
              </a:rPr>
              <a:t>TCA’s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Arial Black" panose="020B0A04020102020204" pitchFamily="34" charset="0"/>
              </a:rPr>
              <a:t>Atypical agents…Quetiapine  </a:t>
            </a:r>
            <a:r>
              <a:rPr lang="en-US" altLang="en-US" dirty="0">
                <a:latin typeface="Arial Black" panose="020B0A04020102020204" pitchFamily="34" charset="0"/>
              </a:rPr>
              <a:t>Mirtazapine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latin typeface="Arial Black" panose="020B0A04020102020204" pitchFamily="34" charset="0"/>
              </a:rPr>
              <a:t>Benzodiazepines?? Cannabinoids??? - </a:t>
            </a: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AVOID</a:t>
            </a:r>
            <a:endParaRPr lang="en-US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latin typeface="Arial Black" panose="020B0A04020102020204" pitchFamily="34" charset="0"/>
              </a:rPr>
              <a:t>Mood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Arial Black" panose="020B0A04020102020204" pitchFamily="34" charset="0"/>
              </a:rPr>
              <a:t>Your best </a:t>
            </a:r>
            <a:r>
              <a:rPr lang="en-US" altLang="en-US" dirty="0" smtClean="0">
                <a:latin typeface="Arial Black" panose="020B0A04020102020204" pitchFamily="34" charset="0"/>
              </a:rPr>
              <a:t>choice depending on patient</a:t>
            </a:r>
            <a:endParaRPr lang="en-US" altLang="en-US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latin typeface="Arial Black" panose="020B0A04020102020204" pitchFamily="34" charset="0"/>
              </a:rPr>
              <a:t>Fatigue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Arial Black" panose="020B0A04020102020204" pitchFamily="34" charset="0"/>
              </a:rPr>
              <a:t> Bupropion, methylphenidate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615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Arial Black" panose="020B0A04020102020204" pitchFamily="34" charset="0"/>
              </a:rPr>
              <a:t>How </a:t>
            </a:r>
            <a:r>
              <a:rPr lang="en-US" altLang="en-US" dirty="0" smtClean="0">
                <a:latin typeface="Arial Black" panose="020B0A04020102020204" pitchFamily="34" charset="0"/>
              </a:rPr>
              <a:t>Low Can </a:t>
            </a:r>
            <a:r>
              <a:rPr lang="en-US" altLang="en-US" dirty="0">
                <a:latin typeface="Arial Black" panose="020B0A04020102020204" pitchFamily="34" charset="0"/>
              </a:rPr>
              <a:t>Y</a:t>
            </a:r>
            <a:r>
              <a:rPr lang="en-US" altLang="en-US" dirty="0" smtClean="0">
                <a:latin typeface="Arial Black" panose="020B0A04020102020204" pitchFamily="34" charset="0"/>
              </a:rPr>
              <a:t>ou </a:t>
            </a:r>
            <a:r>
              <a:rPr lang="en-US" altLang="en-US" dirty="0">
                <a:latin typeface="Arial Black" panose="020B0A04020102020204" pitchFamily="34" charset="0"/>
              </a:rPr>
              <a:t>G</a:t>
            </a:r>
            <a:r>
              <a:rPr lang="en-US" altLang="en-US" dirty="0" smtClean="0">
                <a:latin typeface="Arial Black" panose="020B0A04020102020204" pitchFamily="34" charset="0"/>
              </a:rPr>
              <a:t>o</a:t>
            </a:r>
            <a:r>
              <a:rPr lang="en-US" altLang="en-US" dirty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59619"/>
            <a:ext cx="10233800" cy="4117344"/>
          </a:xfrm>
        </p:spPr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Amitriptyline:  10 mg at bedtime*</a:t>
            </a:r>
          </a:p>
          <a:p>
            <a:r>
              <a:rPr lang="en-US" altLang="en-US" dirty="0" smtClean="0">
                <a:latin typeface="Arial Black" panose="020B0A04020102020204" pitchFamily="34" charset="0"/>
              </a:rPr>
              <a:t>Duloxetine: 	30 mg morning with food</a:t>
            </a:r>
          </a:p>
          <a:p>
            <a:r>
              <a:rPr lang="en-US" altLang="en-US" dirty="0" smtClean="0">
                <a:latin typeface="Arial Black" panose="020B0A04020102020204" pitchFamily="34" charset="0"/>
              </a:rPr>
              <a:t>Pregabalin</a:t>
            </a:r>
            <a:r>
              <a:rPr lang="en-US" altLang="en-US" dirty="0">
                <a:latin typeface="Arial Black" panose="020B0A04020102020204" pitchFamily="34" charset="0"/>
              </a:rPr>
              <a:t>:	</a:t>
            </a:r>
            <a:r>
              <a:rPr lang="en-US" altLang="en-US" dirty="0" smtClean="0">
                <a:latin typeface="Arial Black" panose="020B0A04020102020204" pitchFamily="34" charset="0"/>
              </a:rPr>
              <a:t>25 – 50 mg </a:t>
            </a:r>
            <a:r>
              <a:rPr lang="en-US" altLang="en-US" dirty="0">
                <a:latin typeface="Arial Black" panose="020B0A04020102020204" pitchFamily="34" charset="0"/>
              </a:rPr>
              <a:t>with supper*</a:t>
            </a:r>
          </a:p>
          <a:p>
            <a:r>
              <a:rPr lang="en-US" altLang="en-US" dirty="0">
                <a:latin typeface="Arial Black" panose="020B0A04020102020204" pitchFamily="34" charset="0"/>
              </a:rPr>
              <a:t>Gabapentin:	</a:t>
            </a:r>
            <a:r>
              <a:rPr lang="en-US" altLang="en-US" dirty="0" smtClean="0">
                <a:latin typeface="Arial Black" panose="020B0A04020102020204" pitchFamily="34" charset="0"/>
              </a:rPr>
              <a:t>100 mg </a:t>
            </a:r>
            <a:r>
              <a:rPr lang="en-US" altLang="en-US" dirty="0">
                <a:latin typeface="Arial Black" panose="020B0A04020102020204" pitchFamily="34" charset="0"/>
              </a:rPr>
              <a:t>with supper</a:t>
            </a:r>
          </a:p>
          <a:p>
            <a:endParaRPr lang="en-US" altLang="en-US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altLang="en-US" dirty="0">
                <a:latin typeface="Arial Black" panose="020B0A04020102020204" pitchFamily="34" charset="0"/>
              </a:rPr>
              <a:t>Consider polypharmacy (but no evidence)</a:t>
            </a:r>
          </a:p>
          <a:p>
            <a:pPr>
              <a:buNone/>
            </a:pPr>
            <a:r>
              <a:rPr lang="en-US" altLang="en-US" dirty="0">
                <a:latin typeface="Arial Black" panose="020B0A04020102020204" pitchFamily="34" charset="0"/>
              </a:rPr>
              <a:t>*I start even 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678"/>
            <a:ext cx="10515600" cy="18809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Neuro-immune </a:t>
            </a:r>
            <a:r>
              <a:rPr lang="en-US" dirty="0">
                <a:latin typeface="Arial Black" panose="020B0A04020102020204" pitchFamily="34" charset="0"/>
              </a:rPr>
              <a:t>and glial modulators</a:t>
            </a:r>
            <a:br>
              <a:rPr lang="en-US" dirty="0">
                <a:latin typeface="Arial Black" panose="020B0A04020102020204" pitchFamily="34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352582"/>
            <a:ext cx="10233800" cy="3859891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Minocycline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-  anti-inflammatory on microglia</a:t>
            </a:r>
          </a:p>
          <a:p>
            <a:pPr marL="0" indent="0"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Metformin</a:t>
            </a:r>
            <a:r>
              <a:rPr lang="en-US" sz="2400" dirty="0" smtClean="0">
                <a:latin typeface="Arial Black" panose="020B0A04020102020204" pitchFamily="34" charset="0"/>
              </a:rPr>
              <a:t> -  AMPK activator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Naltrexone(LDN)</a:t>
            </a:r>
            <a:r>
              <a:rPr lang="en-US" sz="2400" dirty="0" smtClean="0">
                <a:latin typeface="Arial Black" panose="020B0A04020102020204" pitchFamily="34" charset="0"/>
              </a:rPr>
              <a:t> -  anti-inflammatory on microglia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Melatonin</a:t>
            </a:r>
            <a:r>
              <a:rPr lang="en-US" sz="2400" dirty="0">
                <a:latin typeface="Arial Black" panose="020B0A04020102020204" pitchFamily="34" charset="0"/>
              </a:rPr>
              <a:t> - for better sleep? Anti-nociceptive?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215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1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 Place for </a:t>
            </a:r>
            <a:r>
              <a:rPr lang="en-US" dirty="0" smtClean="0">
                <a:latin typeface="Arial Black" panose="020B0A04020102020204" pitchFamily="34" charset="0"/>
              </a:rPr>
              <a:t>Supplements?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Image result for fibromyalg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80" y="1757563"/>
            <a:ext cx="68840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7" y="365125"/>
            <a:ext cx="11549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Arial Black" panose="020B0A04020102020204" pitchFamily="34" charset="0"/>
              </a:rPr>
              <a:t>Patients </a:t>
            </a:r>
            <a:r>
              <a:rPr lang="en-US" altLang="en-US" sz="6000" dirty="0" smtClean="0">
                <a:latin typeface="Arial Black" panose="020B0A04020102020204" pitchFamily="34" charset="0"/>
              </a:rPr>
              <a:t>Choice</a:t>
            </a:r>
            <a:r>
              <a:rPr lang="en-US" altLang="en-US" dirty="0" smtClean="0">
                <a:latin typeface="Arial Black" panose="020B0A04020102020204" pitchFamily="34" charset="0"/>
              </a:rPr>
              <a:t> </a:t>
            </a:r>
            <a:r>
              <a:rPr lang="en-US" altLang="en-US" dirty="0">
                <a:latin typeface="Arial Black" panose="020B0A04020102020204" pitchFamily="34" charset="0"/>
              </a:rPr>
              <a:t>of </a:t>
            </a:r>
            <a:r>
              <a:rPr lang="en-US" altLang="en-US" dirty="0" smtClean="0">
                <a:latin typeface="Arial Black" panose="020B0A04020102020204" pitchFamily="34" charset="0"/>
              </a:rPr>
              <a:t>Medications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Internet survey </a:t>
            </a:r>
            <a:r>
              <a:rPr lang="en-US" altLang="en-US" dirty="0" smtClean="0">
                <a:latin typeface="Arial Black" panose="020B0A04020102020204" pitchFamily="34" charset="0"/>
              </a:rPr>
              <a:t>of 2500 FMS </a:t>
            </a:r>
            <a:r>
              <a:rPr lang="en-US" altLang="en-US" dirty="0">
                <a:latin typeface="Arial Black" panose="020B0A04020102020204" pitchFamily="34" charset="0"/>
              </a:rPr>
              <a:t>patients </a:t>
            </a:r>
            <a:r>
              <a:rPr lang="en-US" altLang="en-US" dirty="0" smtClean="0">
                <a:latin typeface="Arial Black" panose="020B0A04020102020204" pitchFamily="34" charset="0"/>
              </a:rPr>
              <a:t>USA</a:t>
            </a:r>
          </a:p>
          <a:p>
            <a:endParaRPr lang="en-US" altLang="en-US" dirty="0">
              <a:latin typeface="Arial Black" panose="020B0A04020102020204" pitchFamily="34" charset="0"/>
            </a:endParaRPr>
          </a:p>
          <a:p>
            <a:r>
              <a:rPr lang="en-US" altLang="en-US" dirty="0">
                <a:latin typeface="Arial Black" panose="020B0A04020102020204" pitchFamily="34" charset="0"/>
              </a:rPr>
              <a:t>Most common medications</a:t>
            </a:r>
          </a:p>
          <a:p>
            <a:pPr lvl="1"/>
            <a:r>
              <a:rPr lang="en-US" altLang="en-US" dirty="0">
                <a:latin typeface="Arial Black" panose="020B0A04020102020204" pitchFamily="34" charset="0"/>
              </a:rPr>
              <a:t>Acetaminophen, ibuprofen, </a:t>
            </a:r>
            <a:r>
              <a:rPr lang="en-US" altLang="en-US" dirty="0" smtClean="0">
                <a:latin typeface="Arial Black" panose="020B0A04020102020204" pitchFamily="34" charset="0"/>
              </a:rPr>
              <a:t>aspirin, </a:t>
            </a:r>
            <a:r>
              <a:rPr lang="en-US" altLang="en-US" dirty="0" smtClean="0">
                <a:latin typeface="Arial Black" panose="020B0A04020102020204" pitchFamily="34" charset="0"/>
              </a:rPr>
              <a:t>naproxen</a:t>
            </a:r>
            <a:r>
              <a:rPr lang="en-US" altLang="en-US" dirty="0">
                <a:latin typeface="Arial Black" panose="020B0A04020102020204" pitchFamily="34" charset="0"/>
              </a:rPr>
              <a:t>, cyclobenzaprine, </a:t>
            </a:r>
            <a:r>
              <a:rPr lang="en-US" altLang="en-US" dirty="0" smtClean="0">
                <a:latin typeface="Arial Black" panose="020B0A04020102020204" pitchFamily="34" charset="0"/>
              </a:rPr>
              <a:t>amitriptyline</a:t>
            </a:r>
          </a:p>
          <a:p>
            <a:pPr lvl="1"/>
            <a:endParaRPr lang="en-US" altLang="en-US" dirty="0" smtClean="0">
              <a:latin typeface="Arial Black" panose="020B0A04020102020204" pitchFamily="34" charset="0"/>
            </a:endParaRPr>
          </a:p>
          <a:p>
            <a:r>
              <a:rPr lang="en-US" altLang="en-US" dirty="0" smtClean="0">
                <a:latin typeface="Arial Black" panose="020B0A04020102020204" pitchFamily="34" charset="0"/>
              </a:rPr>
              <a:t>Perceived </a:t>
            </a:r>
            <a:r>
              <a:rPr lang="en-US" altLang="en-US" dirty="0">
                <a:latin typeface="Arial Black" panose="020B0A04020102020204" pitchFamily="34" charset="0"/>
              </a:rPr>
              <a:t>as best</a:t>
            </a:r>
          </a:p>
          <a:p>
            <a:pPr lvl="1"/>
            <a:r>
              <a:rPr lang="en-US" altLang="en-US" dirty="0">
                <a:latin typeface="Arial Black" panose="020B0A04020102020204" pitchFamily="34" charset="0"/>
              </a:rPr>
              <a:t>hydrocodone</a:t>
            </a:r>
            <a:r>
              <a:rPr lang="en-US" altLang="en-US" dirty="0">
                <a:latin typeface="Arial Black" panose="020B0A04020102020204" pitchFamily="34" charset="0"/>
              </a:rPr>
              <a:t>, oxycodone, </a:t>
            </a:r>
            <a:r>
              <a:rPr lang="en-US" altLang="en-US" dirty="0" err="1">
                <a:latin typeface="Arial Black" panose="020B0A04020102020204" pitchFamily="34" charset="0"/>
              </a:rPr>
              <a:t>aprazolam</a:t>
            </a:r>
            <a:r>
              <a:rPr lang="en-US" altLang="en-US" dirty="0">
                <a:latin typeface="Arial Black" panose="020B0A04020102020204" pitchFamily="34" charset="0"/>
              </a:rPr>
              <a:t>, </a:t>
            </a:r>
            <a:r>
              <a:rPr lang="en-US" altLang="en-US" dirty="0" smtClean="0">
                <a:latin typeface="Arial Black" panose="020B0A04020102020204" pitchFamily="34" charset="0"/>
              </a:rPr>
              <a:t>clonazepam,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en-US" altLang="en-US" dirty="0" smtClean="0">
                <a:latin typeface="Arial Black" panose="020B0A04020102020204" pitchFamily="34" charset="0"/>
              </a:rPr>
              <a:t>  zolpidem</a:t>
            </a:r>
            <a:r>
              <a:rPr lang="en-US" altLang="en-US" dirty="0">
                <a:latin typeface="Arial Black" panose="020B0A04020102020204" pitchFamily="34" charset="0"/>
              </a:rPr>
              <a:t>, </a:t>
            </a:r>
            <a:r>
              <a:rPr lang="en-US" altLang="en-US" dirty="0" smtClean="0">
                <a:latin typeface="Arial Black" panose="020B0A04020102020204" pitchFamily="34" charset="0"/>
              </a:rPr>
              <a:t>cyclobenzaprine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Arial Black" panose="020B0A04020102020204" pitchFamily="34" charset="0"/>
              </a:rPr>
              <a:t>When </a:t>
            </a:r>
            <a:r>
              <a:rPr lang="en-US" altLang="en-US" dirty="0" smtClean="0">
                <a:latin typeface="Arial Black" panose="020B0A04020102020204" pitchFamily="34" charset="0"/>
              </a:rPr>
              <a:t>Do </a:t>
            </a:r>
            <a:r>
              <a:rPr lang="en-US" altLang="en-US" dirty="0">
                <a:latin typeface="Arial Black" panose="020B0A04020102020204" pitchFamily="34" charset="0"/>
              </a:rPr>
              <a:t>T</a:t>
            </a:r>
            <a:r>
              <a:rPr lang="en-US" altLang="en-US" dirty="0" smtClean="0">
                <a:latin typeface="Arial Black" panose="020B0A04020102020204" pitchFamily="34" charset="0"/>
              </a:rPr>
              <a:t>hings </a:t>
            </a:r>
            <a:r>
              <a:rPr lang="en-US" altLang="en-US" dirty="0">
                <a:latin typeface="Arial Black" panose="020B0A04020102020204" pitchFamily="34" charset="0"/>
              </a:rPr>
              <a:t>G</a:t>
            </a:r>
            <a:r>
              <a:rPr lang="en-US" altLang="en-US" dirty="0" smtClean="0">
                <a:latin typeface="Arial Black" panose="020B0A04020102020204" pitchFamily="34" charset="0"/>
              </a:rPr>
              <a:t>o </a:t>
            </a:r>
            <a:r>
              <a:rPr lang="en-US" altLang="en-US" dirty="0">
                <a:latin typeface="Arial Black" panose="020B0A04020102020204" pitchFamily="34" charset="0"/>
              </a:rPr>
              <a:t>W</a:t>
            </a:r>
            <a:r>
              <a:rPr lang="en-US" altLang="en-US" dirty="0" smtClean="0">
                <a:latin typeface="Arial Black" panose="020B0A04020102020204" pitchFamily="34" charset="0"/>
              </a:rPr>
              <a:t>rong</a:t>
            </a:r>
            <a:r>
              <a:rPr lang="en-US" altLang="en-US" dirty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latin typeface="Arial Black" panose="020B0A04020102020204" pitchFamily="34" charset="0"/>
              </a:rPr>
              <a:t>Doctor</a:t>
            </a:r>
          </a:p>
          <a:p>
            <a:pPr lvl="1"/>
            <a:r>
              <a:rPr lang="en-US" altLang="en-US" sz="2000" dirty="0" smtClean="0">
                <a:latin typeface="Arial Black" panose="020B0A04020102020204" pitchFamily="34" charset="0"/>
              </a:rPr>
              <a:t>Wrong </a:t>
            </a:r>
            <a:r>
              <a:rPr lang="en-US" altLang="en-US" sz="2000" dirty="0">
                <a:latin typeface="Arial Black" panose="020B0A04020102020204" pitchFamily="34" charset="0"/>
              </a:rPr>
              <a:t>diagnosis</a:t>
            </a:r>
          </a:p>
          <a:p>
            <a:pPr lvl="1"/>
            <a:r>
              <a:rPr lang="en-US" altLang="en-US" sz="2000" dirty="0">
                <a:latin typeface="Arial Black" panose="020B0A04020102020204" pitchFamily="34" charset="0"/>
              </a:rPr>
              <a:t>Not attending to mood, sleep</a:t>
            </a:r>
          </a:p>
          <a:p>
            <a:pPr lvl="1"/>
            <a:r>
              <a:rPr lang="en-US" altLang="en-US" sz="2000" dirty="0">
                <a:latin typeface="Arial Black" panose="020B0A04020102020204" pitchFamily="34" charset="0"/>
              </a:rPr>
              <a:t>Over treating….pills, investigations</a:t>
            </a:r>
          </a:p>
          <a:p>
            <a:r>
              <a:rPr lang="en-US" altLang="en-US" sz="2400" dirty="0">
                <a:latin typeface="Arial Black" panose="020B0A04020102020204" pitchFamily="34" charset="0"/>
              </a:rPr>
              <a:t>Patient</a:t>
            </a:r>
          </a:p>
          <a:p>
            <a:pPr lvl="1"/>
            <a:r>
              <a:rPr lang="en-US" altLang="en-US" sz="2000" dirty="0" smtClean="0">
                <a:latin typeface="Arial Black" panose="020B0A04020102020204" pitchFamily="34" charset="0"/>
              </a:rPr>
              <a:t>External locus of control</a:t>
            </a:r>
          </a:p>
          <a:p>
            <a:pPr lvl="1"/>
            <a:r>
              <a:rPr lang="en-US" altLang="en-US" sz="2000" dirty="0" smtClean="0">
                <a:latin typeface="Arial Black" panose="020B0A04020102020204" pitchFamily="34" charset="0"/>
              </a:rPr>
              <a:t>No </a:t>
            </a:r>
            <a:r>
              <a:rPr lang="en-US" altLang="en-US" sz="2000" dirty="0">
                <a:latin typeface="Arial Black" panose="020B0A04020102020204" pitchFamily="34" charset="0"/>
              </a:rPr>
              <a:t>goals, wants magic pill, unrealistic expectations</a:t>
            </a:r>
          </a:p>
          <a:p>
            <a:pPr lvl="1"/>
            <a:r>
              <a:rPr lang="en-US" altLang="en-US" sz="2000" dirty="0">
                <a:latin typeface="Arial Black" panose="020B0A04020102020204" pitchFamily="34" charset="0"/>
              </a:rPr>
              <a:t>The passive, negative patient</a:t>
            </a:r>
          </a:p>
          <a:p>
            <a:pPr lvl="1"/>
            <a:r>
              <a:rPr lang="en-US" altLang="en-US" sz="2000" dirty="0">
                <a:latin typeface="Arial Black" panose="020B0A04020102020204" pitchFamily="34" charset="0"/>
              </a:rPr>
              <a:t>Secondary gain</a:t>
            </a:r>
          </a:p>
          <a:p>
            <a:pPr lvl="2"/>
            <a:r>
              <a:rPr lang="en-US" altLang="en-US" dirty="0">
                <a:latin typeface="Arial Black" panose="020B0A04020102020204" pitchFamily="34" charset="0"/>
              </a:rPr>
              <a:t>Financial</a:t>
            </a:r>
          </a:p>
          <a:p>
            <a:pPr lvl="2"/>
            <a:r>
              <a:rPr lang="en-US" altLang="en-US" dirty="0">
                <a:latin typeface="Arial Black" panose="020B0A04020102020204" pitchFamily="34" charset="0"/>
              </a:rPr>
              <a:t>Social support</a:t>
            </a:r>
          </a:p>
          <a:p>
            <a:pPr lvl="2"/>
            <a:r>
              <a:rPr lang="en-US" altLang="en-US" dirty="0">
                <a:latin typeface="Arial Black" panose="020B0A04020102020204" pitchFamily="34" charset="0"/>
              </a:rPr>
              <a:t>Psychological support</a:t>
            </a:r>
          </a:p>
          <a:p>
            <a:endParaRPr lang="en-US" altLang="en-US" sz="2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2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Historically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79712"/>
            <a:ext cx="10233800" cy="48999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Chronic wide spread pain described since the 1800’s</a:t>
            </a: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u="sng" dirty="0" smtClean="0">
                <a:latin typeface="Arial Black" panose="020B0A04020102020204" pitchFamily="34" charset="0"/>
              </a:rPr>
              <a:t>Previous </a:t>
            </a:r>
            <a:r>
              <a:rPr lang="en-US" u="sng" dirty="0">
                <a:latin typeface="Arial Black" panose="020B0A04020102020204" pitchFamily="34" charset="0"/>
              </a:rPr>
              <a:t>n</a:t>
            </a:r>
            <a:r>
              <a:rPr lang="en-US" u="sng" dirty="0" smtClean="0">
                <a:latin typeface="Arial Black" panose="020B0A04020102020204" pitchFamily="34" charset="0"/>
              </a:rPr>
              <a:t>ames: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Muscular rheumatism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Fibrositis (Gowers 1904)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Psychogenic rheumatism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Neurasthenia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Now: Fibromyalgia (since 1976)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1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Arial Black" panose="020B0A04020102020204" pitchFamily="34" charset="0"/>
              </a:rPr>
              <a:t>Anaesthetic</a:t>
            </a:r>
            <a:r>
              <a:rPr lang="en-US" b="1" dirty="0" smtClean="0">
                <a:latin typeface="Arial Black" panose="020B0A04020102020204" pitchFamily="34" charset="0"/>
              </a:rPr>
              <a:t> Considerations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426" y="1491450"/>
            <a:ext cx="10233800" cy="4962616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 lnSpcReduction="10000"/>
          </a:bodyPr>
          <a:lstStyle/>
          <a:p>
            <a:endParaRPr lang="en-US" b="1" u="sng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Sedation(?)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R</a:t>
            </a:r>
            <a:r>
              <a:rPr lang="en-US" dirty="0" smtClean="0">
                <a:latin typeface="Arial Black" panose="020B0A04020102020204" pitchFamily="34" charset="0"/>
              </a:rPr>
              <a:t>eassurance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Continue </a:t>
            </a:r>
            <a:r>
              <a:rPr lang="en-US" dirty="0" smtClean="0">
                <a:latin typeface="Arial Black" panose="020B0A04020102020204" pitchFamily="34" charset="0"/>
              </a:rPr>
              <a:t>medications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Consider psych aspect, </a:t>
            </a:r>
            <a:r>
              <a:rPr lang="en-US" dirty="0" smtClean="0">
                <a:latin typeface="Arial Black" panose="020B0A04020102020204" pitchFamily="34" charset="0"/>
              </a:rPr>
              <a:t>anxiety/depression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Complicated patients/complicated past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82" y="0"/>
            <a:ext cx="10515600" cy="14943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Anaesthetic</a:t>
            </a:r>
            <a:r>
              <a:rPr lang="en-US" b="1" dirty="0">
                <a:latin typeface="Arial Black" panose="020B0A04020102020204" pitchFamily="34" charset="0"/>
              </a:rPr>
              <a:t> Considerations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847" y="1618605"/>
            <a:ext cx="8168633" cy="48329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Consider Central </a:t>
            </a:r>
            <a:r>
              <a:rPr lang="en-US" dirty="0">
                <a:latin typeface="Arial Black" panose="020B0A04020102020204" pitchFamily="34" charset="0"/>
              </a:rPr>
              <a:t>S</a:t>
            </a:r>
            <a:r>
              <a:rPr lang="en-US" dirty="0" smtClean="0">
                <a:latin typeface="Arial Black" panose="020B0A04020102020204" pitchFamily="34" charset="0"/>
              </a:rPr>
              <a:t>ensitization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  (Pain Hypersensitivity)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Consider low dose ketamine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Very sensitive to medication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(</a:t>
            </a:r>
            <a:r>
              <a:rPr lang="en-US" dirty="0" smtClean="0">
                <a:latin typeface="Arial Black" panose="020B0A04020102020204" pitchFamily="34" charset="0"/>
              </a:rPr>
              <a:t>start </a:t>
            </a:r>
            <a:r>
              <a:rPr lang="en-US" u="sng" dirty="0" smtClean="0">
                <a:latin typeface="Arial Black" panose="020B0A04020102020204" pitchFamily="34" charset="0"/>
              </a:rPr>
              <a:t>very</a:t>
            </a:r>
            <a:r>
              <a:rPr lang="en-US" dirty="0" smtClean="0">
                <a:latin typeface="Arial Black" panose="020B0A04020102020204" pitchFamily="34" charset="0"/>
              </a:rPr>
              <a:t> low and go </a:t>
            </a:r>
            <a:r>
              <a:rPr lang="en-US" dirty="0" smtClean="0">
                <a:latin typeface="Arial Black" panose="020B0A04020102020204" pitchFamily="34" charset="0"/>
              </a:rPr>
              <a:t>slow)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Mobilize early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Follow up?(APS)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33" y="372862"/>
            <a:ext cx="10515600" cy="1233996"/>
          </a:xfrm>
        </p:spPr>
        <p:txBody>
          <a:bodyPr/>
          <a:lstStyle/>
          <a:p>
            <a:pPr algn="ctr"/>
            <a:r>
              <a:rPr lang="en-AU" dirty="0" smtClean="0">
                <a:latin typeface="Arial Black" panose="020B0A04020102020204" pitchFamily="34" charset="0"/>
              </a:rPr>
              <a:t>Key Points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1606858"/>
            <a:ext cx="11218333" cy="4989252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Arial Black" panose="020B0A04020102020204" pitchFamily="34" charset="0"/>
              </a:rPr>
              <a:t>FMS is a condition resulting from maladaptive </a:t>
            </a:r>
            <a:r>
              <a:rPr lang="en-CA" sz="2000" dirty="0" smtClean="0">
                <a:latin typeface="Arial Black" panose="020B0A04020102020204" pitchFamily="34" charset="0"/>
              </a:rPr>
              <a:t>neuroplasticity</a:t>
            </a:r>
          </a:p>
          <a:p>
            <a:endParaRPr lang="en-CA" sz="2000" dirty="0">
              <a:latin typeface="Arial Black" panose="020B0A04020102020204" pitchFamily="34" charset="0"/>
            </a:endParaRPr>
          </a:p>
          <a:p>
            <a:r>
              <a:rPr lang="en-CA" sz="2000" dirty="0">
                <a:latin typeface="Arial Black" panose="020B0A04020102020204" pitchFamily="34" charset="0"/>
              </a:rPr>
              <a:t>Non-pharma strategies very </a:t>
            </a:r>
            <a:r>
              <a:rPr lang="en-CA" sz="2000" dirty="0" smtClean="0">
                <a:latin typeface="Arial Black" panose="020B0A04020102020204" pitchFamily="34" charset="0"/>
              </a:rPr>
              <a:t>important</a:t>
            </a:r>
          </a:p>
          <a:p>
            <a:pPr lvl="1"/>
            <a:r>
              <a:rPr lang="en-CA" sz="1800" dirty="0" smtClean="0">
                <a:latin typeface="Arial Black" panose="020B0A04020102020204" pitchFamily="34" charset="0"/>
              </a:rPr>
              <a:t>Do </a:t>
            </a:r>
            <a:r>
              <a:rPr lang="en-CA" sz="1800" dirty="0">
                <a:latin typeface="Arial Black" panose="020B0A04020102020204" pitchFamily="34" charset="0"/>
              </a:rPr>
              <a:t>not over medicalize </a:t>
            </a:r>
            <a:r>
              <a:rPr lang="en-CA" sz="1800" dirty="0" smtClean="0">
                <a:latin typeface="Arial Black" panose="020B0A04020102020204" pitchFamily="34" charset="0"/>
              </a:rPr>
              <a:t>patient</a:t>
            </a:r>
          </a:p>
          <a:p>
            <a:pPr>
              <a:defRPr/>
            </a:pPr>
            <a:r>
              <a:rPr lang="en-CA" sz="2000" dirty="0">
                <a:latin typeface="Arial Black" panose="020B0A04020102020204" pitchFamily="34" charset="0"/>
              </a:rPr>
              <a:t>Symptom-based management</a:t>
            </a:r>
          </a:p>
          <a:p>
            <a:pPr lvl="1">
              <a:defRPr/>
            </a:pPr>
            <a:r>
              <a:rPr lang="en-CA" sz="1800" dirty="0">
                <a:latin typeface="Arial Black" panose="020B0A04020102020204" pitchFamily="34" charset="0"/>
              </a:rPr>
              <a:t>No ideal drug</a:t>
            </a:r>
          </a:p>
          <a:p>
            <a:pPr lvl="1">
              <a:defRPr/>
            </a:pPr>
            <a:r>
              <a:rPr lang="en-CA" sz="1800" dirty="0">
                <a:latin typeface="Arial Black" panose="020B0A04020102020204" pitchFamily="34" charset="0"/>
              </a:rPr>
              <a:t>Drugs show modest effects </a:t>
            </a:r>
            <a:r>
              <a:rPr lang="en-CA" sz="1800" dirty="0" smtClean="0">
                <a:latin typeface="Arial Black" panose="020B0A04020102020204" pitchFamily="34" charset="0"/>
              </a:rPr>
              <a:t>only</a:t>
            </a:r>
            <a:endParaRPr lang="en-CA" sz="18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 Black" panose="020B0A04020102020204" pitchFamily="34" charset="0"/>
              </a:rPr>
              <a:t>Steadily </a:t>
            </a:r>
            <a:r>
              <a:rPr lang="en-US" sz="2000" dirty="0">
                <a:latin typeface="Arial Black" panose="020B0A04020102020204" pitchFamily="34" charset="0"/>
              </a:rPr>
              <a:t>build up muscle </a:t>
            </a:r>
            <a:r>
              <a:rPr lang="en-US" sz="2000" dirty="0" smtClean="0">
                <a:latin typeface="Arial Black" panose="020B0A04020102020204" pitchFamily="34" charset="0"/>
              </a:rPr>
              <a:t>&amp; </a:t>
            </a:r>
            <a:r>
              <a:rPr lang="en-US" sz="2000" dirty="0" smtClean="0">
                <a:latin typeface="Arial Black" panose="020B0A04020102020204" pitchFamily="34" charset="0"/>
              </a:rPr>
              <a:t>whole </a:t>
            </a:r>
            <a:r>
              <a:rPr lang="en-US" sz="2000" dirty="0">
                <a:latin typeface="Arial Black" panose="020B0A04020102020204" pitchFamily="34" charset="0"/>
              </a:rPr>
              <a:t>body fitness with </a:t>
            </a:r>
            <a:r>
              <a:rPr lang="en-US" sz="2000" dirty="0" smtClean="0">
                <a:latin typeface="Arial Black" panose="020B0A04020102020204" pitchFamily="34" charset="0"/>
              </a:rPr>
              <a:t>pacing + exercise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Improve </a:t>
            </a:r>
            <a:r>
              <a:rPr lang="en-US" sz="2000" dirty="0" smtClean="0">
                <a:latin typeface="Arial Black" panose="020B0A04020102020204" pitchFamily="34" charset="0"/>
              </a:rPr>
              <a:t>function in every </a:t>
            </a:r>
            <a:r>
              <a:rPr lang="en-US" sz="2000" dirty="0">
                <a:latin typeface="Arial Black" panose="020B0A04020102020204" pitchFamily="34" charset="0"/>
              </a:rPr>
              <a:t>day tasks, work and recreation, with less pain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Improve </a:t>
            </a:r>
            <a:r>
              <a:rPr lang="en-US" sz="2000" dirty="0" smtClean="0">
                <a:latin typeface="Arial Black" panose="020B0A04020102020204" pitchFamily="34" charset="0"/>
              </a:rPr>
              <a:t>mood and </a:t>
            </a:r>
            <a:r>
              <a:rPr lang="en-US" sz="2000" dirty="0" smtClean="0">
                <a:latin typeface="Arial Black" panose="020B0A04020102020204" pitchFamily="34" charset="0"/>
              </a:rPr>
              <a:t>mental </a:t>
            </a:r>
            <a:r>
              <a:rPr lang="en-US" sz="2000" dirty="0">
                <a:latin typeface="Arial Black" panose="020B0A04020102020204" pitchFamily="34" charset="0"/>
              </a:rPr>
              <a:t>function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Improve </a:t>
            </a:r>
            <a:r>
              <a:rPr lang="en-US" sz="2000" dirty="0">
                <a:latin typeface="Arial Black" panose="020B0A04020102020204" pitchFamily="34" charset="0"/>
              </a:rPr>
              <a:t>sleep </a:t>
            </a:r>
            <a:r>
              <a:rPr lang="en-US" sz="2000" dirty="0" smtClean="0">
                <a:latin typeface="Arial Black" panose="020B0A04020102020204" pitchFamily="34" charset="0"/>
              </a:rPr>
              <a:t>and reduce </a:t>
            </a:r>
            <a:r>
              <a:rPr lang="en-US" sz="2000" dirty="0">
                <a:latin typeface="Arial Black" panose="020B0A04020102020204" pitchFamily="34" charset="0"/>
              </a:rPr>
              <a:t>fatigue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CA" sz="2000" dirty="0" smtClean="0">
                <a:latin typeface="Arial Black" panose="020B0A04020102020204" pitchFamily="34" charset="0"/>
              </a:rPr>
              <a:t>Encourage </a:t>
            </a:r>
            <a:r>
              <a:rPr lang="en-CA" sz="2000" dirty="0">
                <a:latin typeface="Arial Black" panose="020B0A04020102020204" pitchFamily="34" charset="0"/>
              </a:rPr>
              <a:t>retention in workforce</a:t>
            </a:r>
          </a:p>
          <a:p>
            <a:pPr>
              <a:defRPr/>
            </a:pPr>
            <a:r>
              <a:rPr lang="en-CA" sz="2000" dirty="0">
                <a:latin typeface="Arial Black" panose="020B0A04020102020204" pitchFamily="34" charset="0"/>
              </a:rPr>
              <a:t>Relationship with a supportive GP is </a:t>
            </a:r>
            <a:r>
              <a:rPr lang="en-CA" sz="2000" dirty="0" smtClean="0">
                <a:latin typeface="Arial Black" panose="020B0A04020102020204" pitchFamily="34" charset="0"/>
              </a:rPr>
              <a:t>crucial</a:t>
            </a:r>
          </a:p>
          <a:p>
            <a:pPr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pPr lvl="1">
              <a:defRPr/>
            </a:pPr>
            <a:endParaRPr lang="en-CA" dirty="0">
              <a:latin typeface="Arial Black" panose="020B0A040201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CA" dirty="0">
              <a:latin typeface="Arial Black" panose="020B0A040201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46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>
                <a:latin typeface="Arial Black" panose="020B0A04020102020204" pitchFamily="34" charset="0"/>
              </a:rPr>
              <a:t>Fibromyalgia Syndrome (FMS)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2050741"/>
            <a:ext cx="10981678" cy="4126221"/>
          </a:xfrm>
        </p:spPr>
        <p:txBody>
          <a:bodyPr/>
          <a:lstStyle/>
          <a:p>
            <a:r>
              <a:rPr lang="en-AU" dirty="0" smtClean="0">
                <a:latin typeface="Arial Black" panose="020B0A04020102020204" pitchFamily="34" charset="0"/>
              </a:rPr>
              <a:t>3% of the population 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3 x more women 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Occurs at any age, but most frequently between </a:t>
            </a:r>
            <a:endParaRPr lang="en-A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Arial Black" panose="020B0A04020102020204" pitchFamily="34" charset="0"/>
              </a:rPr>
              <a:t> </a:t>
            </a:r>
            <a:r>
              <a:rPr lang="en-AU" dirty="0" smtClean="0">
                <a:latin typeface="Arial Black" panose="020B0A04020102020204" pitchFamily="34" charset="0"/>
              </a:rPr>
              <a:t> </a:t>
            </a:r>
            <a:r>
              <a:rPr lang="en-AU" dirty="0" smtClean="0">
                <a:latin typeface="Arial Black" panose="020B0A04020102020204" pitchFamily="34" charset="0"/>
              </a:rPr>
              <a:t>30-60 </a:t>
            </a:r>
            <a:r>
              <a:rPr lang="en-AU" dirty="0" smtClean="0">
                <a:latin typeface="Arial Black" panose="020B0A04020102020204" pitchFamily="34" charset="0"/>
              </a:rPr>
              <a:t>years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More common: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family history of chronic pain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patients with chronic pain (IBS,CLBP, RA…)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patients with anxiety</a:t>
            </a:r>
            <a:endParaRPr lang="en-A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What is FMS?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33" y="1735667"/>
            <a:ext cx="11021199" cy="472255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Neuro-immune </a:t>
            </a:r>
            <a:r>
              <a:rPr lang="en-US" b="1" dirty="0">
                <a:latin typeface="Arial Black" panose="020B0A04020102020204" pitchFamily="34" charset="0"/>
              </a:rPr>
              <a:t>system </a:t>
            </a:r>
            <a:r>
              <a:rPr lang="en-US" b="1" dirty="0" smtClean="0">
                <a:latin typeface="Arial Black" panose="020B0A04020102020204" pitchFamily="34" charset="0"/>
              </a:rPr>
              <a:t>dysfunction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Endocrine &amp; autonomic nervous system dysfunction</a:t>
            </a:r>
          </a:p>
          <a:p>
            <a:endParaRPr lang="en-US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          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 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PAIN PROCESSING PROBLEM</a:t>
            </a:r>
          </a:p>
          <a:p>
            <a:pPr marL="0" indent="0" algn="ctr">
              <a:buNone/>
            </a:pPr>
            <a:endParaRPr lang="en-US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b="1" dirty="0" smtClean="0">
                <a:latin typeface="Arial Black" panose="020B0A04020102020204" pitchFamily="34" charset="0"/>
              </a:rPr>
              <a:t>“</a:t>
            </a:r>
            <a:r>
              <a:rPr lang="en-US" b="1" dirty="0">
                <a:latin typeface="Arial Black" panose="020B0A04020102020204" pitchFamily="34" charset="0"/>
              </a:rPr>
              <a:t>S</a:t>
            </a:r>
            <a:r>
              <a:rPr lang="en-US" b="1" dirty="0" smtClean="0">
                <a:latin typeface="Arial Black" panose="020B0A04020102020204" pitchFamily="34" charset="0"/>
              </a:rPr>
              <a:t>ickness response”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“Dose of flu that does not go away”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“Aching all over and too tired to think”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331"/>
            <a:ext cx="10515600" cy="1409368"/>
          </a:xfrm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Symptoms of </a:t>
            </a:r>
            <a:r>
              <a:rPr lang="en-US" b="1" dirty="0" smtClean="0">
                <a:latin typeface="Arial Black" panose="020B0A04020102020204" pitchFamily="34" charset="0"/>
              </a:rPr>
              <a:t>FMS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409" y="1518699"/>
            <a:ext cx="7951305" cy="51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92" y="637886"/>
            <a:ext cx="11264348" cy="88081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 Black" panose="020B0A04020102020204" pitchFamily="34" charset="0"/>
              </a:rPr>
              <a:t>Coexisting Syndromes</a:t>
            </a:r>
            <a:r>
              <a:rPr lang="en-US" sz="4000" b="1" dirty="0" smtClean="0">
                <a:latin typeface="Arial Black" panose="020B0A04020102020204" pitchFamily="34" charset="0"/>
              </a:rPr>
              <a:t/>
            </a:r>
            <a:br>
              <a:rPr lang="en-US" sz="4000" b="1" dirty="0" smtClean="0">
                <a:latin typeface="Arial Black" panose="020B0A04020102020204" pitchFamily="34" charset="0"/>
              </a:rPr>
            </a:br>
            <a:endParaRPr lang="en-US" sz="4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74487"/>
              </p:ext>
            </p:extLst>
          </p:nvPr>
        </p:nvGraphicFramePr>
        <p:xfrm>
          <a:off x="423333" y="1722268"/>
          <a:ext cx="11438466" cy="453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871"/>
                <a:gridCol w="5780595"/>
              </a:tblGrid>
              <a:tr h="45364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           -  IBS</a:t>
                      </a:r>
                    </a:p>
                    <a:p>
                      <a:r>
                        <a:rPr lang="en-US" sz="2400" baseline="0" dirty="0" smtClean="0"/>
                        <a:t>               -   non-ulcer dyspepsia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Gynae  -   Premenstrual syndrome</a:t>
                      </a:r>
                    </a:p>
                    <a:p>
                      <a:r>
                        <a:rPr lang="en-US" sz="2400" baseline="0" dirty="0" smtClean="0"/>
                        <a:t>                -  Chronic pelvic  pain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Rheumatology   -  Fibromyalgia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Cardiology       -   Atypical non cardiac CP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Respiratory  -  Hyperventilation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Infectious</a:t>
                      </a:r>
                      <a:r>
                        <a:rPr lang="en-US" sz="2400" baseline="0" dirty="0" smtClean="0"/>
                        <a:t>   -  Chronic fatigue syndrome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Neurology  -  Tension headaches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Dental       -   TM joint dysfunction</a:t>
                      </a:r>
                    </a:p>
                    <a:p>
                      <a:r>
                        <a:rPr lang="en-US" sz="2400" baseline="0" dirty="0" smtClean="0"/>
                        <a:t>                     -   Atypical facial pain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ENT      -   Globus syndrome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Allergy    -    Multiple chemical sensitivities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4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latin typeface="Arial Black" panose="020B0A04020102020204" pitchFamily="34" charset="0"/>
              </a:rPr>
              <a:t>Triggers of FMS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37678"/>
            <a:ext cx="10233800" cy="4613921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 Black" panose="020B0A04020102020204" pitchFamily="34" charset="0"/>
              </a:rPr>
              <a:t>Injuries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 “whiplash”, surgery, trauma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Viral infections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Ross River virus, glandular fever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Illnesses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 cancer, rheumatoid arthritis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Environmental factors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chemicals, toxins</a:t>
            </a:r>
          </a:p>
          <a:p>
            <a:r>
              <a:rPr lang="en-AU" dirty="0" smtClean="0">
                <a:latin typeface="Arial Black" panose="020B0A04020102020204" pitchFamily="34" charset="0"/>
              </a:rPr>
              <a:t>Psychological &amp; social stress</a:t>
            </a:r>
          </a:p>
          <a:p>
            <a:pPr lvl="1"/>
            <a:r>
              <a:rPr lang="en-AU" dirty="0" smtClean="0">
                <a:latin typeface="Arial Black" panose="020B0A04020102020204" pitchFamily="34" charset="0"/>
              </a:rPr>
              <a:t>childhood abuse or illness, stress, military service</a:t>
            </a:r>
          </a:p>
        </p:txBody>
      </p:sp>
    </p:spTree>
    <p:extLst>
      <p:ext uri="{BB962C8B-B14F-4D97-AF65-F5344CB8AC3E}">
        <p14:creationId xmlns:p14="http://schemas.microsoft.com/office/powerpoint/2010/main" val="1370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65" y="365125"/>
            <a:ext cx="118673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latin typeface="Arial Black" panose="020B0A04020102020204" pitchFamily="34" charset="0"/>
              </a:rPr>
              <a:t>Pathophysiological Abnormalities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8452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u="sng" dirty="0" smtClean="0">
                <a:latin typeface="Arial Black" panose="020B0A04020102020204" pitchFamily="34" charset="0"/>
              </a:rPr>
              <a:t>   Central Processes:</a:t>
            </a:r>
          </a:p>
          <a:p>
            <a:pPr marL="0" indent="0">
              <a:buNone/>
            </a:pPr>
            <a:r>
              <a:rPr lang="en-US" sz="3000" dirty="0" smtClean="0">
                <a:latin typeface="Arial Black" panose="020B0A04020102020204" pitchFamily="34" charset="0"/>
              </a:rPr>
              <a:t>- Dysregulation of dopaminergic neurotransmission</a:t>
            </a:r>
          </a:p>
          <a:p>
            <a:pPr marL="0" indent="0">
              <a:buNone/>
            </a:pPr>
            <a:r>
              <a:rPr lang="en-US" sz="3000" dirty="0" smtClean="0">
                <a:latin typeface="Arial Black" panose="020B0A04020102020204" pitchFamily="34" charset="0"/>
              </a:rPr>
              <a:t>- Increased sensitivity to NMDA receptors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Arial Black" panose="020B0A04020102020204" pitchFamily="34" charset="0"/>
              </a:rPr>
              <a:t>Dysfunction of hypothalamic-pituitary axis</a:t>
            </a:r>
          </a:p>
          <a:p>
            <a:pPr>
              <a:buFontTx/>
              <a:buChar char="-"/>
            </a:pPr>
            <a:endParaRPr lang="en-US" sz="3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000" b="1" u="sng" dirty="0">
                <a:latin typeface="Arial Black" panose="020B0A04020102020204" pitchFamily="34" charset="0"/>
              </a:rPr>
              <a:t> </a:t>
            </a:r>
            <a:r>
              <a:rPr lang="en-US" sz="3000" b="1" u="sng" dirty="0" smtClean="0">
                <a:latin typeface="Arial Black" panose="020B0A04020102020204" pitchFamily="34" charset="0"/>
              </a:rPr>
              <a:t>  Biochemical Abnormalities: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Arial Black" panose="020B0A04020102020204" pitchFamily="34" charset="0"/>
              </a:rPr>
              <a:t>High substance P levels in spinal fluid</a:t>
            </a:r>
          </a:p>
          <a:p>
            <a:pPr>
              <a:buFontTx/>
              <a:buChar char="-"/>
            </a:pPr>
            <a:r>
              <a:rPr lang="en-US" sz="3000" dirty="0">
                <a:latin typeface="Arial Black" panose="020B0A04020102020204" pitchFamily="34" charset="0"/>
              </a:rPr>
              <a:t>Increased nerve growth factor in spinal fluid</a:t>
            </a:r>
          </a:p>
          <a:p>
            <a:pPr>
              <a:buFontTx/>
              <a:buChar char="-"/>
            </a:pPr>
            <a:r>
              <a:rPr lang="en-US" sz="3000" dirty="0">
                <a:latin typeface="Arial Black" panose="020B0A04020102020204" pitchFamily="34" charset="0"/>
              </a:rPr>
              <a:t>Low growth hormone </a:t>
            </a:r>
            <a:r>
              <a:rPr lang="en-US" sz="3000" dirty="0" smtClean="0">
                <a:latin typeface="Arial Black" panose="020B0A04020102020204" pitchFamily="34" charset="0"/>
              </a:rPr>
              <a:t>levels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Arial Black" panose="020B0A04020102020204" pitchFamily="34" charset="0"/>
              </a:rPr>
              <a:t>Low ATP levels in red cells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Arial Black" panose="020B0A04020102020204" pitchFamily="34" charset="0"/>
              </a:rPr>
              <a:t>Low serotonin levels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30054</TotalTime>
  <Words>1116</Words>
  <Application>Microsoft Office PowerPoint</Application>
  <PresentationFormat>Widescreen</PresentationFormat>
  <Paragraphs>314</Paragraphs>
  <Slides>32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Corbel</vt:lpstr>
      <vt:lpstr>Symbol</vt:lpstr>
      <vt:lpstr>Depth</vt:lpstr>
      <vt:lpstr>Acrobat Document</vt:lpstr>
      <vt:lpstr>Fibromyalgia (Chronic Widespread Pain)</vt:lpstr>
      <vt:lpstr> Fibromyalgia Meaning  </vt:lpstr>
      <vt:lpstr>Historically </vt:lpstr>
      <vt:lpstr>Fibromyalgia Syndrome (FMS)</vt:lpstr>
      <vt:lpstr>What is FMS?</vt:lpstr>
      <vt:lpstr>Symptoms of FMS</vt:lpstr>
      <vt:lpstr>Coexisting Syndromes </vt:lpstr>
      <vt:lpstr>Triggers of FMS</vt:lpstr>
      <vt:lpstr>        Pathophysiological Abnormalities        </vt:lpstr>
      <vt:lpstr>Genes implicated in FMS</vt:lpstr>
      <vt:lpstr>An Evolving Paradigm</vt:lpstr>
      <vt:lpstr>2010 FMS Diagnostic Criteria ACR (American College of Rheumatology) </vt:lpstr>
      <vt:lpstr>Bio-Psycho-Social?  Or  Psycho-Socio-Biological? </vt:lpstr>
      <vt:lpstr>Treatment </vt:lpstr>
      <vt:lpstr>Management Key Points</vt:lpstr>
      <vt:lpstr>Management Key Points</vt:lpstr>
      <vt:lpstr>What is Self Management?</vt:lpstr>
      <vt:lpstr>Chronic Pain Self-Management</vt:lpstr>
      <vt:lpstr>Non Pharma Treatments</vt:lpstr>
      <vt:lpstr>Movement is Key</vt:lpstr>
      <vt:lpstr>Mindfulness Meditation</vt:lpstr>
      <vt:lpstr>Pharma Treatments</vt:lpstr>
      <vt:lpstr>Caution</vt:lpstr>
      <vt:lpstr>Symptom Based Management</vt:lpstr>
      <vt:lpstr>How Low Can You Go?</vt:lpstr>
      <vt:lpstr>Neuro-immune and glial modulators </vt:lpstr>
      <vt:lpstr>A Place for Supplements? </vt:lpstr>
      <vt:lpstr>Patients Choice of Medications</vt:lpstr>
      <vt:lpstr>When Do Things Go Wrong?</vt:lpstr>
      <vt:lpstr>Anaesthetic Considerations</vt:lpstr>
      <vt:lpstr>Anaesthetic Considerations</vt:lpstr>
      <vt:lpstr>Key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Fibromyalgia &amp; CFS</dc:title>
  <dc:creator>DANA</dc:creator>
  <cp:lastModifiedBy>DANA</cp:lastModifiedBy>
  <cp:revision>160</cp:revision>
  <dcterms:created xsi:type="dcterms:W3CDTF">2018-07-08T11:24:58Z</dcterms:created>
  <dcterms:modified xsi:type="dcterms:W3CDTF">2018-10-03T11:11:11Z</dcterms:modified>
</cp:coreProperties>
</file>