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8"/>
  </p:notesMasterIdLst>
  <p:sldIdLst>
    <p:sldId id="257" r:id="rId3"/>
    <p:sldId id="259" r:id="rId4"/>
    <p:sldId id="261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64648" autoAdjust="0"/>
  </p:normalViewPr>
  <p:slideViewPr>
    <p:cSldViewPr snapToGrid="0" snapToObjects="1">
      <p:cViewPr varScale="1">
        <p:scale>
          <a:sx n="75" d="100"/>
          <a:sy n="75" d="100"/>
        </p:scale>
        <p:origin x="263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29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6DCF18-BA45-4437-8467-2A86FDFBA141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A7936A56-7C95-411C-8DC1-553B1A052BDE}">
      <dgm:prSet phldrT="[Text]" custT="1"/>
      <dgm:spPr/>
      <dgm:t>
        <a:bodyPr/>
        <a:lstStyle/>
        <a:p>
          <a:endParaRPr lang="en-US" sz="14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Preparing nurses for the future</a:t>
          </a:r>
        </a:p>
        <a:p>
          <a:endParaRPr lang="en-A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39D6B0-1A9E-4964-89E7-28FAD8035DD2}" type="parTrans" cxnId="{75BB2F42-CD69-4C0E-AE05-8BBBE4D51173}">
      <dgm:prSet/>
      <dgm:spPr/>
      <dgm:t>
        <a:bodyPr/>
        <a:lstStyle/>
        <a:p>
          <a:endParaRPr lang="en-AU"/>
        </a:p>
      </dgm:t>
    </dgm:pt>
    <dgm:pt modelId="{DE325FF3-1116-46A7-819C-644DAF648B95}" type="sibTrans" cxnId="{75BB2F42-CD69-4C0E-AE05-8BBBE4D51173}">
      <dgm:prSet/>
      <dgm:spPr/>
      <dgm:t>
        <a:bodyPr/>
        <a:lstStyle/>
        <a:p>
          <a:endParaRPr lang="en-AU"/>
        </a:p>
      </dgm:t>
    </dgm:pt>
    <dgm:pt modelId="{AA35EE58-173E-4CD2-9331-B7965C414ED2}">
      <dgm:prSet phldrT="[Text]" custT="1"/>
      <dgm:spPr/>
      <dgm:t>
        <a:bodyPr/>
        <a:lstStyle/>
        <a:p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Ageing population</a:t>
          </a:r>
        </a:p>
        <a:p>
          <a:r>
            <a:rPr lang="en-US" sz="2000" dirty="0" smtClean="0">
              <a:latin typeface="Arial" panose="020B0604020202020204" pitchFamily="34" charset="0"/>
              <a:cs typeface="Arial" panose="020B0604020202020204" pitchFamily="34" charset="0"/>
            </a:rPr>
            <a:t>Increase in chronic illnesses</a:t>
          </a:r>
        </a:p>
      </dgm:t>
    </dgm:pt>
    <dgm:pt modelId="{9CAD1B3A-10CD-4DC7-83F1-CE3984BB5FEF}" type="parTrans" cxnId="{69A02823-6A81-4FAC-8CAB-FD0135FEE52A}">
      <dgm:prSet/>
      <dgm:spPr/>
      <dgm:t>
        <a:bodyPr/>
        <a:lstStyle/>
        <a:p>
          <a:endParaRPr lang="en-AU"/>
        </a:p>
      </dgm:t>
    </dgm:pt>
    <dgm:pt modelId="{D0D5B5FE-A9EA-40F2-9664-4B6B06C3C2A7}" type="sibTrans" cxnId="{69A02823-6A81-4FAC-8CAB-FD0135FEE52A}">
      <dgm:prSet/>
      <dgm:spPr/>
      <dgm:t>
        <a:bodyPr/>
        <a:lstStyle/>
        <a:p>
          <a:endParaRPr lang="en-AU"/>
        </a:p>
      </dgm:t>
    </dgm:pt>
    <dgm:pt modelId="{6EEEEBBF-0285-4C40-814C-CD252CF92CB5}">
      <dgm:prSet phldrT="[Text]" custT="1"/>
      <dgm:spPr/>
      <dgm:t>
        <a:bodyPr/>
        <a:lstStyle/>
        <a:p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Paradigm shift</a:t>
          </a:r>
        </a:p>
        <a:p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Focus on prevention</a:t>
          </a:r>
        </a:p>
        <a:p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Self management </a:t>
          </a:r>
        </a:p>
      </dgm:t>
    </dgm:pt>
    <dgm:pt modelId="{E37DC29E-0A6C-4899-83CE-6AA21BDC4610}" type="parTrans" cxnId="{84CFF414-7F15-42F2-89BF-37B3A6E785E9}">
      <dgm:prSet/>
      <dgm:spPr/>
      <dgm:t>
        <a:bodyPr/>
        <a:lstStyle/>
        <a:p>
          <a:endParaRPr lang="en-AU"/>
        </a:p>
      </dgm:t>
    </dgm:pt>
    <dgm:pt modelId="{8C584502-8DEC-4C3D-9F32-5CAB4D41E64D}" type="sibTrans" cxnId="{84CFF414-7F15-42F2-89BF-37B3A6E785E9}">
      <dgm:prSet/>
      <dgm:spPr/>
      <dgm:t>
        <a:bodyPr/>
        <a:lstStyle/>
        <a:p>
          <a:endParaRPr lang="en-AU"/>
        </a:p>
      </dgm:t>
    </dgm:pt>
    <dgm:pt modelId="{11282723-1445-46C1-83A6-11B079726176}">
      <dgm:prSet phldrT="[Text]" custT="1"/>
      <dgm:spPr/>
      <dgm:t>
        <a:bodyPr/>
        <a:lstStyle/>
        <a:p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Skilled and knowledgeable</a:t>
          </a:r>
        </a:p>
        <a:p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nursing workforce</a:t>
          </a:r>
        </a:p>
      </dgm:t>
    </dgm:pt>
    <dgm:pt modelId="{C1FEB42E-D108-469F-B0AE-28A91B54E4A3}" type="parTrans" cxnId="{62BC59B5-95A3-47DB-BA28-5FDFAA7D24BF}">
      <dgm:prSet/>
      <dgm:spPr/>
      <dgm:t>
        <a:bodyPr/>
        <a:lstStyle/>
        <a:p>
          <a:endParaRPr lang="en-AU"/>
        </a:p>
      </dgm:t>
    </dgm:pt>
    <dgm:pt modelId="{423A6DFE-D21D-4817-B6BA-9E56A0D35401}" type="sibTrans" cxnId="{62BC59B5-95A3-47DB-BA28-5FDFAA7D24BF}">
      <dgm:prSet/>
      <dgm:spPr/>
      <dgm:t>
        <a:bodyPr/>
        <a:lstStyle/>
        <a:p>
          <a:endParaRPr lang="en-AU"/>
        </a:p>
      </dgm:t>
    </dgm:pt>
    <dgm:pt modelId="{87E063BC-16BB-4A18-805E-0E20C5691097}">
      <dgm:prSet phldrT="[Text]" phldr="1"/>
      <dgm:spPr/>
      <dgm:t>
        <a:bodyPr/>
        <a:lstStyle/>
        <a:p>
          <a:endParaRPr lang="en-AU"/>
        </a:p>
      </dgm:t>
    </dgm:pt>
    <dgm:pt modelId="{F743C900-0E44-4285-81E5-251CF6B543AB}" type="parTrans" cxnId="{1D0F2229-6830-43CC-B9A9-68AD0D1E2B7C}">
      <dgm:prSet/>
      <dgm:spPr/>
      <dgm:t>
        <a:bodyPr/>
        <a:lstStyle/>
        <a:p>
          <a:endParaRPr lang="en-AU"/>
        </a:p>
      </dgm:t>
    </dgm:pt>
    <dgm:pt modelId="{0E406380-C422-4A1C-84F1-3C6090DAD54B}" type="sibTrans" cxnId="{1D0F2229-6830-43CC-B9A9-68AD0D1E2B7C}">
      <dgm:prSet/>
      <dgm:spPr/>
      <dgm:t>
        <a:bodyPr/>
        <a:lstStyle/>
        <a:p>
          <a:endParaRPr lang="en-AU"/>
        </a:p>
      </dgm:t>
    </dgm:pt>
    <dgm:pt modelId="{DC604DE8-D259-4B30-8B31-0D6E4EF5F2B3}">
      <dgm:prSet/>
      <dgm:spPr/>
      <dgm:t>
        <a:bodyPr/>
        <a:lstStyle/>
        <a:p>
          <a:endParaRPr lang="en-AU"/>
        </a:p>
      </dgm:t>
    </dgm:pt>
    <dgm:pt modelId="{18F28418-EDA7-480E-900C-F99687DE9732}" type="parTrans" cxnId="{03FC9197-F348-4C9D-BA9F-BA2ED6FE4786}">
      <dgm:prSet/>
      <dgm:spPr/>
      <dgm:t>
        <a:bodyPr/>
        <a:lstStyle/>
        <a:p>
          <a:endParaRPr lang="en-AU"/>
        </a:p>
      </dgm:t>
    </dgm:pt>
    <dgm:pt modelId="{6538B2AB-28C5-4870-BECB-3FFFB9DDE531}" type="sibTrans" cxnId="{03FC9197-F348-4C9D-BA9F-BA2ED6FE4786}">
      <dgm:prSet/>
      <dgm:spPr/>
      <dgm:t>
        <a:bodyPr/>
        <a:lstStyle/>
        <a:p>
          <a:endParaRPr lang="en-AU"/>
        </a:p>
      </dgm:t>
    </dgm:pt>
    <dgm:pt modelId="{FB5682AD-4578-4470-977D-4B5D70413A07}">
      <dgm:prSet phldrT="[Text]" custT="1"/>
      <dgm:spPr/>
      <dgm:t>
        <a:bodyPr/>
        <a:lstStyle/>
        <a:p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Context of care</a:t>
          </a:r>
        </a:p>
        <a:p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Hospitals</a:t>
          </a:r>
        </a:p>
        <a:p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Care in the home and the community</a:t>
          </a:r>
        </a:p>
        <a:p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Continuum of care</a:t>
          </a:r>
        </a:p>
      </dgm:t>
    </dgm:pt>
    <dgm:pt modelId="{0734D031-69F8-463F-A7A6-8E2A60EEC9D5}" type="sibTrans" cxnId="{B14C8ADA-B1BB-4655-8A5F-00EEB50E5EF6}">
      <dgm:prSet/>
      <dgm:spPr/>
      <dgm:t>
        <a:bodyPr/>
        <a:lstStyle/>
        <a:p>
          <a:endParaRPr lang="en-AU"/>
        </a:p>
      </dgm:t>
    </dgm:pt>
    <dgm:pt modelId="{0B8303A1-7986-408E-8A0F-57FBD6A31DB8}" type="parTrans" cxnId="{B14C8ADA-B1BB-4655-8A5F-00EEB50E5EF6}">
      <dgm:prSet/>
      <dgm:spPr/>
      <dgm:t>
        <a:bodyPr/>
        <a:lstStyle/>
        <a:p>
          <a:endParaRPr lang="en-AU"/>
        </a:p>
      </dgm:t>
    </dgm:pt>
    <dgm:pt modelId="{A23C5F31-BB7F-4FAB-9427-05DBEDF72CBD}" type="pres">
      <dgm:prSet presAssocID="{9C6DCF18-BA45-4437-8467-2A86FDFBA14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AED136BA-68A1-494C-B29B-8998FD13D178}" type="pres">
      <dgm:prSet presAssocID="{9C6DCF18-BA45-4437-8467-2A86FDFBA141}" presName="matrix" presStyleCnt="0"/>
      <dgm:spPr/>
    </dgm:pt>
    <dgm:pt modelId="{8DA21B66-CB9D-449F-B16C-5A60490DFA6A}" type="pres">
      <dgm:prSet presAssocID="{9C6DCF18-BA45-4437-8467-2A86FDFBA141}" presName="tile1" presStyleLbl="node1" presStyleIdx="0" presStyleCnt="4"/>
      <dgm:spPr/>
      <dgm:t>
        <a:bodyPr/>
        <a:lstStyle/>
        <a:p>
          <a:endParaRPr lang="en-AU"/>
        </a:p>
      </dgm:t>
    </dgm:pt>
    <dgm:pt modelId="{1733739C-4C30-493A-8CB0-2316C51D1016}" type="pres">
      <dgm:prSet presAssocID="{9C6DCF18-BA45-4437-8467-2A86FDFBA14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09460B4-8199-47E3-BAF1-2CE50ACB175B}" type="pres">
      <dgm:prSet presAssocID="{9C6DCF18-BA45-4437-8467-2A86FDFBA141}" presName="tile2" presStyleLbl="node1" presStyleIdx="1" presStyleCnt="4"/>
      <dgm:spPr/>
      <dgm:t>
        <a:bodyPr/>
        <a:lstStyle/>
        <a:p>
          <a:endParaRPr lang="en-AU"/>
        </a:p>
      </dgm:t>
    </dgm:pt>
    <dgm:pt modelId="{0F990805-08F0-40B6-B6D1-933C15308CBC}" type="pres">
      <dgm:prSet presAssocID="{9C6DCF18-BA45-4437-8467-2A86FDFBA14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1E630E1-0AEF-4EED-AE7A-E5BED617B917}" type="pres">
      <dgm:prSet presAssocID="{9C6DCF18-BA45-4437-8467-2A86FDFBA141}" presName="tile3" presStyleLbl="node1" presStyleIdx="2" presStyleCnt="4" custLinFactNeighborX="-3303"/>
      <dgm:spPr/>
      <dgm:t>
        <a:bodyPr/>
        <a:lstStyle/>
        <a:p>
          <a:endParaRPr lang="en-AU"/>
        </a:p>
      </dgm:t>
    </dgm:pt>
    <dgm:pt modelId="{0722B6AA-6BCC-4A61-94A7-FC7DA9CBB977}" type="pres">
      <dgm:prSet presAssocID="{9C6DCF18-BA45-4437-8467-2A86FDFBA14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1E4B300-9AA0-484C-8DC5-D4D4EB87E671}" type="pres">
      <dgm:prSet presAssocID="{9C6DCF18-BA45-4437-8467-2A86FDFBA141}" presName="tile4" presStyleLbl="node1" presStyleIdx="3" presStyleCnt="4"/>
      <dgm:spPr/>
      <dgm:t>
        <a:bodyPr/>
        <a:lstStyle/>
        <a:p>
          <a:endParaRPr lang="en-AU"/>
        </a:p>
      </dgm:t>
    </dgm:pt>
    <dgm:pt modelId="{B03475BC-22BC-41F9-B60A-1395C2A2D2A4}" type="pres">
      <dgm:prSet presAssocID="{9C6DCF18-BA45-4437-8467-2A86FDFBA14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7F1A122-0E38-49F8-BD36-1481FECFA89D}" type="pres">
      <dgm:prSet presAssocID="{9C6DCF18-BA45-4437-8467-2A86FDFBA141}" presName="centerTile" presStyleLbl="fgShp" presStyleIdx="0" presStyleCnt="1" custScaleX="105820" custScaleY="180007">
        <dgm:presLayoutVars>
          <dgm:chMax val="0"/>
          <dgm:chPref val="0"/>
        </dgm:presLayoutVars>
      </dgm:prSet>
      <dgm:spPr/>
      <dgm:t>
        <a:bodyPr/>
        <a:lstStyle/>
        <a:p>
          <a:endParaRPr lang="en-AU"/>
        </a:p>
      </dgm:t>
    </dgm:pt>
  </dgm:ptLst>
  <dgm:cxnLst>
    <dgm:cxn modelId="{C7E04366-E2FB-4891-A67A-01BF246B31AE}" type="presOf" srcId="{9C6DCF18-BA45-4437-8467-2A86FDFBA141}" destId="{A23C5F31-BB7F-4FAB-9427-05DBEDF72CBD}" srcOrd="0" destOrd="0" presId="urn:microsoft.com/office/officeart/2005/8/layout/matrix1"/>
    <dgm:cxn modelId="{21FA239B-E5B3-45A1-8DCF-6537ADBEC243}" type="presOf" srcId="{6EEEEBBF-0285-4C40-814C-CD252CF92CB5}" destId="{0722B6AA-6BCC-4A61-94A7-FC7DA9CBB977}" srcOrd="1" destOrd="0" presId="urn:microsoft.com/office/officeart/2005/8/layout/matrix1"/>
    <dgm:cxn modelId="{428AE208-B0AB-45BD-9920-E32F2C170CCC}" type="presOf" srcId="{11282723-1445-46C1-83A6-11B079726176}" destId="{B03475BC-22BC-41F9-B60A-1395C2A2D2A4}" srcOrd="1" destOrd="0" presId="urn:microsoft.com/office/officeart/2005/8/layout/matrix1"/>
    <dgm:cxn modelId="{69A02823-6A81-4FAC-8CAB-FD0135FEE52A}" srcId="{A7936A56-7C95-411C-8DC1-553B1A052BDE}" destId="{AA35EE58-173E-4CD2-9331-B7965C414ED2}" srcOrd="0" destOrd="0" parTransId="{9CAD1B3A-10CD-4DC7-83F1-CE3984BB5FEF}" sibTransId="{D0D5B5FE-A9EA-40F2-9664-4B6B06C3C2A7}"/>
    <dgm:cxn modelId="{62BC59B5-95A3-47DB-BA28-5FDFAA7D24BF}" srcId="{A7936A56-7C95-411C-8DC1-553B1A052BDE}" destId="{11282723-1445-46C1-83A6-11B079726176}" srcOrd="3" destOrd="0" parTransId="{C1FEB42E-D108-469F-B0AE-28A91B54E4A3}" sibTransId="{423A6DFE-D21D-4817-B6BA-9E56A0D35401}"/>
    <dgm:cxn modelId="{1D0F2229-6830-43CC-B9A9-68AD0D1E2B7C}" srcId="{A7936A56-7C95-411C-8DC1-553B1A052BDE}" destId="{87E063BC-16BB-4A18-805E-0E20C5691097}" srcOrd="5" destOrd="0" parTransId="{F743C900-0E44-4285-81E5-251CF6B543AB}" sibTransId="{0E406380-C422-4A1C-84F1-3C6090DAD54B}"/>
    <dgm:cxn modelId="{B48664DE-5666-4E4F-9362-7871F215B51A}" type="presOf" srcId="{AA35EE58-173E-4CD2-9331-B7965C414ED2}" destId="{8DA21B66-CB9D-449F-B16C-5A60490DFA6A}" srcOrd="0" destOrd="0" presId="urn:microsoft.com/office/officeart/2005/8/layout/matrix1"/>
    <dgm:cxn modelId="{0D7B877A-3F07-4C2A-B508-DBCD4AA72C38}" type="presOf" srcId="{AA35EE58-173E-4CD2-9331-B7965C414ED2}" destId="{1733739C-4C30-493A-8CB0-2316C51D1016}" srcOrd="1" destOrd="0" presId="urn:microsoft.com/office/officeart/2005/8/layout/matrix1"/>
    <dgm:cxn modelId="{464E833F-7FBD-49A9-AAE4-A77FD4A4A850}" type="presOf" srcId="{11282723-1445-46C1-83A6-11B079726176}" destId="{D1E4B300-9AA0-484C-8DC5-D4D4EB87E671}" srcOrd="0" destOrd="0" presId="urn:microsoft.com/office/officeart/2005/8/layout/matrix1"/>
    <dgm:cxn modelId="{03FC9197-F348-4C9D-BA9F-BA2ED6FE4786}" srcId="{A7936A56-7C95-411C-8DC1-553B1A052BDE}" destId="{DC604DE8-D259-4B30-8B31-0D6E4EF5F2B3}" srcOrd="4" destOrd="0" parTransId="{18F28418-EDA7-480E-900C-F99687DE9732}" sibTransId="{6538B2AB-28C5-4870-BECB-3FFFB9DDE531}"/>
    <dgm:cxn modelId="{7466A742-0334-4E75-B3AE-5C38CC1A9B5F}" type="presOf" srcId="{A7936A56-7C95-411C-8DC1-553B1A052BDE}" destId="{27F1A122-0E38-49F8-BD36-1481FECFA89D}" srcOrd="0" destOrd="0" presId="urn:microsoft.com/office/officeart/2005/8/layout/matrix1"/>
    <dgm:cxn modelId="{24634034-D028-4AAC-94FE-60CD5F73CE81}" type="presOf" srcId="{FB5682AD-4578-4470-977D-4B5D70413A07}" destId="{0F990805-08F0-40B6-B6D1-933C15308CBC}" srcOrd="1" destOrd="0" presId="urn:microsoft.com/office/officeart/2005/8/layout/matrix1"/>
    <dgm:cxn modelId="{B14C8ADA-B1BB-4655-8A5F-00EEB50E5EF6}" srcId="{A7936A56-7C95-411C-8DC1-553B1A052BDE}" destId="{FB5682AD-4578-4470-977D-4B5D70413A07}" srcOrd="1" destOrd="0" parTransId="{0B8303A1-7986-408E-8A0F-57FBD6A31DB8}" sibTransId="{0734D031-69F8-463F-A7A6-8E2A60EEC9D5}"/>
    <dgm:cxn modelId="{84CFF414-7F15-42F2-89BF-37B3A6E785E9}" srcId="{A7936A56-7C95-411C-8DC1-553B1A052BDE}" destId="{6EEEEBBF-0285-4C40-814C-CD252CF92CB5}" srcOrd="2" destOrd="0" parTransId="{E37DC29E-0A6C-4899-83CE-6AA21BDC4610}" sibTransId="{8C584502-8DEC-4C3D-9F32-5CAB4D41E64D}"/>
    <dgm:cxn modelId="{B66DBF95-35D4-4D26-AD98-DBF05E5C2624}" type="presOf" srcId="{6EEEEBBF-0285-4C40-814C-CD252CF92CB5}" destId="{E1E630E1-0AEF-4EED-AE7A-E5BED617B917}" srcOrd="0" destOrd="0" presId="urn:microsoft.com/office/officeart/2005/8/layout/matrix1"/>
    <dgm:cxn modelId="{B4F6F5AB-61B8-4ADA-A5A3-A72D634CFA72}" type="presOf" srcId="{FB5682AD-4578-4470-977D-4B5D70413A07}" destId="{609460B4-8199-47E3-BAF1-2CE50ACB175B}" srcOrd="0" destOrd="0" presId="urn:microsoft.com/office/officeart/2005/8/layout/matrix1"/>
    <dgm:cxn modelId="{75BB2F42-CD69-4C0E-AE05-8BBBE4D51173}" srcId="{9C6DCF18-BA45-4437-8467-2A86FDFBA141}" destId="{A7936A56-7C95-411C-8DC1-553B1A052BDE}" srcOrd="0" destOrd="0" parTransId="{2B39D6B0-1A9E-4964-89E7-28FAD8035DD2}" sibTransId="{DE325FF3-1116-46A7-819C-644DAF648B95}"/>
    <dgm:cxn modelId="{3C1C217B-B94A-41EF-99ED-E4936968A397}" type="presParOf" srcId="{A23C5F31-BB7F-4FAB-9427-05DBEDF72CBD}" destId="{AED136BA-68A1-494C-B29B-8998FD13D178}" srcOrd="0" destOrd="0" presId="urn:microsoft.com/office/officeart/2005/8/layout/matrix1"/>
    <dgm:cxn modelId="{B9A555B4-6D46-4FFF-B41B-75400ABEEDD5}" type="presParOf" srcId="{AED136BA-68A1-494C-B29B-8998FD13D178}" destId="{8DA21B66-CB9D-449F-B16C-5A60490DFA6A}" srcOrd="0" destOrd="0" presId="urn:microsoft.com/office/officeart/2005/8/layout/matrix1"/>
    <dgm:cxn modelId="{C21A12B2-8376-4B0C-A52D-82F75E9DA907}" type="presParOf" srcId="{AED136BA-68A1-494C-B29B-8998FD13D178}" destId="{1733739C-4C30-493A-8CB0-2316C51D1016}" srcOrd="1" destOrd="0" presId="urn:microsoft.com/office/officeart/2005/8/layout/matrix1"/>
    <dgm:cxn modelId="{F1B79355-F9B8-4EB4-9D70-B62C4BD3FA0A}" type="presParOf" srcId="{AED136BA-68A1-494C-B29B-8998FD13D178}" destId="{609460B4-8199-47E3-BAF1-2CE50ACB175B}" srcOrd="2" destOrd="0" presId="urn:microsoft.com/office/officeart/2005/8/layout/matrix1"/>
    <dgm:cxn modelId="{622E4EC4-8777-4901-8759-B5150AEB33CF}" type="presParOf" srcId="{AED136BA-68A1-494C-B29B-8998FD13D178}" destId="{0F990805-08F0-40B6-B6D1-933C15308CBC}" srcOrd="3" destOrd="0" presId="urn:microsoft.com/office/officeart/2005/8/layout/matrix1"/>
    <dgm:cxn modelId="{CEA65EC6-6932-4AE3-924F-E6AAA55EDB6F}" type="presParOf" srcId="{AED136BA-68A1-494C-B29B-8998FD13D178}" destId="{E1E630E1-0AEF-4EED-AE7A-E5BED617B917}" srcOrd="4" destOrd="0" presId="urn:microsoft.com/office/officeart/2005/8/layout/matrix1"/>
    <dgm:cxn modelId="{AC5739AB-BF19-4BB6-83D1-009A46DB7BEA}" type="presParOf" srcId="{AED136BA-68A1-494C-B29B-8998FD13D178}" destId="{0722B6AA-6BCC-4A61-94A7-FC7DA9CBB977}" srcOrd="5" destOrd="0" presId="urn:microsoft.com/office/officeart/2005/8/layout/matrix1"/>
    <dgm:cxn modelId="{FF7F60C1-C2A1-4A2B-986F-380E5D842D7D}" type="presParOf" srcId="{AED136BA-68A1-494C-B29B-8998FD13D178}" destId="{D1E4B300-9AA0-484C-8DC5-D4D4EB87E671}" srcOrd="6" destOrd="0" presId="urn:microsoft.com/office/officeart/2005/8/layout/matrix1"/>
    <dgm:cxn modelId="{09C28D72-0263-4D31-A72F-C30A0F396AC8}" type="presParOf" srcId="{AED136BA-68A1-494C-B29B-8998FD13D178}" destId="{B03475BC-22BC-41F9-B60A-1395C2A2D2A4}" srcOrd="7" destOrd="0" presId="urn:microsoft.com/office/officeart/2005/8/layout/matrix1"/>
    <dgm:cxn modelId="{A5DAA28F-0585-4ED3-8C8C-591D0302A88B}" type="presParOf" srcId="{A23C5F31-BB7F-4FAB-9427-05DBEDF72CBD}" destId="{27F1A122-0E38-49F8-BD36-1481FECFA89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A21B66-CB9D-449F-B16C-5A60490DFA6A}">
      <dsp:nvSpPr>
        <dsp:cNvPr id="0" name=""/>
        <dsp:cNvSpPr/>
      </dsp:nvSpPr>
      <dsp:spPr>
        <a:xfrm rot="16200000">
          <a:off x="932449" y="-932449"/>
          <a:ext cx="2249902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Ageing population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Increase in chronic illnesses</a:t>
          </a:r>
        </a:p>
      </dsp:txBody>
      <dsp:txXfrm rot="5400000">
        <a:off x="-1" y="1"/>
        <a:ext cx="4114800" cy="1687426"/>
      </dsp:txXfrm>
    </dsp:sp>
    <dsp:sp modelId="{609460B4-8199-47E3-BAF1-2CE50ACB175B}">
      <dsp:nvSpPr>
        <dsp:cNvPr id="0" name=""/>
        <dsp:cNvSpPr/>
      </dsp:nvSpPr>
      <dsp:spPr>
        <a:xfrm>
          <a:off x="4114800" y="0"/>
          <a:ext cx="4114800" cy="224990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Context of care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Hospitals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Care in the home and the community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Continuum of care</a:t>
          </a:r>
        </a:p>
      </dsp:txBody>
      <dsp:txXfrm>
        <a:off x="4114800" y="0"/>
        <a:ext cx="4114800" cy="1687426"/>
      </dsp:txXfrm>
    </dsp:sp>
    <dsp:sp modelId="{E1E630E1-0AEF-4EED-AE7A-E5BED617B917}">
      <dsp:nvSpPr>
        <dsp:cNvPr id="0" name=""/>
        <dsp:cNvSpPr/>
      </dsp:nvSpPr>
      <dsp:spPr>
        <a:xfrm rot="10800000">
          <a:off x="0" y="2249902"/>
          <a:ext cx="4114800" cy="224990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Paradigm shift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Focus on prevention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Self management </a:t>
          </a:r>
        </a:p>
      </dsp:txBody>
      <dsp:txXfrm rot="10800000">
        <a:off x="0" y="2812377"/>
        <a:ext cx="4114800" cy="1687426"/>
      </dsp:txXfrm>
    </dsp:sp>
    <dsp:sp modelId="{D1E4B300-9AA0-484C-8DC5-D4D4EB87E671}">
      <dsp:nvSpPr>
        <dsp:cNvPr id="0" name=""/>
        <dsp:cNvSpPr/>
      </dsp:nvSpPr>
      <dsp:spPr>
        <a:xfrm rot="5400000">
          <a:off x="5047249" y="1317453"/>
          <a:ext cx="2249902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Skilled and knowledgeable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nursing workforce</a:t>
          </a:r>
        </a:p>
      </dsp:txBody>
      <dsp:txXfrm rot="-5400000">
        <a:off x="4114799" y="2812377"/>
        <a:ext cx="4114800" cy="1687426"/>
      </dsp:txXfrm>
    </dsp:sp>
    <dsp:sp modelId="{27F1A122-0E38-49F8-BD36-1481FECFA89D}">
      <dsp:nvSpPr>
        <dsp:cNvPr id="0" name=""/>
        <dsp:cNvSpPr/>
      </dsp:nvSpPr>
      <dsp:spPr>
        <a:xfrm>
          <a:off x="2808515" y="1237406"/>
          <a:ext cx="2612568" cy="202499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Preparing nurses for the future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07367" y="1336258"/>
        <a:ext cx="2414864" cy="18272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EB700-8C0A-E145-B68B-24BD81F87EC4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143E0-61AC-4540-82D0-D54E8DF75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02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143E0-61AC-4540-82D0-D54E8DF756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81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399"/>
            <a:ext cx="5486400" cy="4615544"/>
          </a:xfrm>
        </p:spPr>
        <p:txBody>
          <a:bodyPr/>
          <a:lstStyle/>
          <a:p>
            <a:endParaRPr lang="en-A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143E0-61AC-4540-82D0-D54E8DF756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10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143E0-61AC-4540-82D0-D54E8DF756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2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800600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143E0-61AC-4540-82D0-D54E8DF7569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239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800600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143E0-61AC-4540-82D0-D54E8DF7569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996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3382818"/>
            <a:ext cx="8229600" cy="2239818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57200" y="2046865"/>
            <a:ext cx="8229600" cy="1143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552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7200" y="1558637"/>
            <a:ext cx="3935845" cy="431222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6"/>
          <p:cNvSpPr>
            <a:spLocks noGrp="1"/>
          </p:cNvSpPr>
          <p:nvPr>
            <p:ph sz="quarter" idx="11"/>
          </p:nvPr>
        </p:nvSpPr>
        <p:spPr>
          <a:xfrm>
            <a:off x="4723101" y="1558637"/>
            <a:ext cx="3953164" cy="4312228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AU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750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085772" y="935181"/>
            <a:ext cx="3590493" cy="5189682"/>
          </a:xfrm>
          <a:prstGeom prst="rect">
            <a:avLst/>
          </a:prstGeom>
        </p:spPr>
        <p:txBody>
          <a:bodyPr vert="horz" lIns="252000" tIns="0" rIns="252000" bIns="0" anchor="ctr" anchorCtr="0"/>
          <a:lstStyle>
            <a:lvl1pPr marL="0" indent="0" algn="ctr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57200" y="935180"/>
            <a:ext cx="4322618" cy="69272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>
                <a:solidFill>
                  <a:srgbClr val="0053A6"/>
                </a:solidFill>
                <a:latin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57200" y="1776493"/>
            <a:ext cx="4322763" cy="47637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30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  <a:lvl2pPr marL="7429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2pPr>
            <a:lvl3pPr>
              <a:spcBef>
                <a:spcPts val="0"/>
              </a:spcBef>
              <a:spcAft>
                <a:spcPts val="600"/>
              </a:spcAft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3pPr>
            <a:lvl4pPr>
              <a:spcBef>
                <a:spcPts val="0"/>
              </a:spcBef>
              <a:spcAft>
                <a:spcPts val="600"/>
              </a:spcAft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4pPr>
            <a:lvl5pPr>
              <a:spcBef>
                <a:spcPts val="0"/>
              </a:spcBef>
              <a:spcAft>
                <a:spcPts val="600"/>
              </a:spcAft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457200" y="2949863"/>
            <a:ext cx="4322763" cy="3174711"/>
          </a:xfrm>
          <a:prstGeom prst="rect">
            <a:avLst/>
          </a:prstGeom>
        </p:spPr>
        <p:txBody>
          <a:bodyPr vert="horz" lIns="0" tIns="0" rIns="0" bIns="0" numCol="1" spcCol="0"/>
          <a:lstStyle>
            <a:lvl1pPr marL="2857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  <a:lvl2pPr marL="7429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2pPr>
            <a:lvl3pPr marL="12001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3pPr>
            <a:lvl4pPr marL="16573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4pPr>
            <a:lvl5pPr marL="21145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57055" y="2399143"/>
            <a:ext cx="4322763" cy="35560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  <a:lvl2pPr marL="7429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2pPr>
            <a:lvl3pPr>
              <a:spcBef>
                <a:spcPts val="0"/>
              </a:spcBef>
              <a:spcAft>
                <a:spcPts val="600"/>
              </a:spcAft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3pPr>
            <a:lvl4pPr>
              <a:spcBef>
                <a:spcPts val="0"/>
              </a:spcBef>
              <a:spcAft>
                <a:spcPts val="600"/>
              </a:spcAft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4pPr>
            <a:lvl5pPr>
              <a:spcBef>
                <a:spcPts val="0"/>
              </a:spcBef>
              <a:spcAft>
                <a:spcPts val="600"/>
              </a:spcAft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170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085772" y="3631045"/>
            <a:ext cx="3590493" cy="2505363"/>
          </a:xfrm>
          <a:prstGeom prst="rect">
            <a:avLst/>
          </a:prstGeom>
        </p:spPr>
        <p:txBody>
          <a:bodyPr vert="horz" lIns="252000" tIns="0" rIns="252000" bIns="0" anchor="ctr" anchorCtr="0"/>
          <a:lstStyle>
            <a:lvl1pPr marL="0" indent="0" algn="ctr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5085772" y="935181"/>
            <a:ext cx="3590493" cy="2505363"/>
          </a:xfrm>
          <a:prstGeom prst="rect">
            <a:avLst/>
          </a:prstGeom>
        </p:spPr>
        <p:txBody>
          <a:bodyPr vert="horz" lIns="252000" tIns="0" rIns="252000" bIns="0" anchor="ctr" anchorCtr="0"/>
          <a:lstStyle>
            <a:lvl1pPr marL="0" indent="0" algn="ctr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57200" y="935180"/>
            <a:ext cx="4322618" cy="69272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>
                <a:solidFill>
                  <a:srgbClr val="0053A6"/>
                </a:solidFill>
                <a:latin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457200" y="2949863"/>
            <a:ext cx="4322763" cy="3174711"/>
          </a:xfrm>
          <a:prstGeom prst="rect">
            <a:avLst/>
          </a:prstGeom>
        </p:spPr>
        <p:txBody>
          <a:bodyPr vert="horz" lIns="0" tIns="0" rIns="0" bIns="0" numCol="1" spcCol="0"/>
          <a:lstStyle>
            <a:lvl1pPr marL="2857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  <a:lvl2pPr marL="7429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2pPr>
            <a:lvl3pPr marL="12001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3pPr>
            <a:lvl4pPr marL="16573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4pPr>
            <a:lvl5pPr marL="21145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57055" y="2399143"/>
            <a:ext cx="4322763" cy="35560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  <a:lvl2pPr marL="7429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2pPr>
            <a:lvl3pPr>
              <a:spcBef>
                <a:spcPts val="0"/>
              </a:spcBef>
              <a:spcAft>
                <a:spcPts val="600"/>
              </a:spcAft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3pPr>
            <a:lvl4pPr>
              <a:spcBef>
                <a:spcPts val="0"/>
              </a:spcBef>
              <a:spcAft>
                <a:spcPts val="600"/>
              </a:spcAft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4pPr>
            <a:lvl5pPr>
              <a:spcBef>
                <a:spcPts val="0"/>
              </a:spcBef>
              <a:spcAft>
                <a:spcPts val="600"/>
              </a:spcAft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57200" y="1776493"/>
            <a:ext cx="4322763" cy="47637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30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  <a:lvl2pPr marL="7429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2pPr>
            <a:lvl3pPr>
              <a:spcBef>
                <a:spcPts val="0"/>
              </a:spcBef>
              <a:spcAft>
                <a:spcPts val="600"/>
              </a:spcAft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3pPr>
            <a:lvl4pPr>
              <a:spcBef>
                <a:spcPts val="0"/>
              </a:spcBef>
              <a:spcAft>
                <a:spcPts val="600"/>
              </a:spcAft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4pPr>
            <a:lvl5pPr>
              <a:spcBef>
                <a:spcPts val="0"/>
              </a:spcBef>
              <a:spcAft>
                <a:spcPts val="600"/>
              </a:spcAft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288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5085772" y="4514273"/>
            <a:ext cx="3590493" cy="1610590"/>
          </a:xfrm>
          <a:prstGeom prst="rect">
            <a:avLst/>
          </a:prstGeom>
        </p:spPr>
        <p:txBody>
          <a:bodyPr vert="horz" lIns="252000" tIns="0" rIns="252000" bIns="0" anchor="ctr" anchorCtr="0"/>
          <a:lstStyle>
            <a:lvl1pPr marL="0" indent="0" algn="ctr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085772" y="935181"/>
            <a:ext cx="3590493" cy="1599047"/>
          </a:xfrm>
          <a:prstGeom prst="rect">
            <a:avLst/>
          </a:prstGeom>
        </p:spPr>
        <p:txBody>
          <a:bodyPr vert="horz" lIns="252000" tIns="0" rIns="252000" bIns="0" anchor="ctr" anchorCtr="0"/>
          <a:lstStyle>
            <a:lvl1pPr marL="0" indent="0" algn="ctr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5085772" y="2727037"/>
            <a:ext cx="3590493" cy="1610590"/>
          </a:xfrm>
          <a:prstGeom prst="rect">
            <a:avLst/>
          </a:prstGeom>
        </p:spPr>
        <p:txBody>
          <a:bodyPr vert="horz" lIns="252000" tIns="0" rIns="252000" bIns="0" anchor="ctr" anchorCtr="0"/>
          <a:lstStyle>
            <a:lvl1pPr marL="0" indent="0" algn="ctr">
              <a:spcBef>
                <a:spcPts val="0"/>
              </a:spcBef>
              <a:buFontTx/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457200" y="935180"/>
            <a:ext cx="4322618" cy="69272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>
                <a:solidFill>
                  <a:srgbClr val="0053A6"/>
                </a:solidFill>
                <a:latin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457200" y="2949863"/>
            <a:ext cx="4322763" cy="3174711"/>
          </a:xfrm>
          <a:prstGeom prst="rect">
            <a:avLst/>
          </a:prstGeom>
        </p:spPr>
        <p:txBody>
          <a:bodyPr vert="horz" lIns="0" tIns="0" rIns="0" bIns="0" numCol="1" spcCol="0"/>
          <a:lstStyle>
            <a:lvl1pPr marL="2857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  <a:lvl2pPr marL="7429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2pPr>
            <a:lvl3pPr marL="12001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3pPr>
            <a:lvl4pPr marL="16573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4pPr>
            <a:lvl5pPr marL="21145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57055" y="2399143"/>
            <a:ext cx="4322763" cy="35560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  <a:lvl2pPr marL="7429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2pPr>
            <a:lvl3pPr>
              <a:spcBef>
                <a:spcPts val="0"/>
              </a:spcBef>
              <a:spcAft>
                <a:spcPts val="600"/>
              </a:spcAft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3pPr>
            <a:lvl4pPr>
              <a:spcBef>
                <a:spcPts val="0"/>
              </a:spcBef>
              <a:spcAft>
                <a:spcPts val="600"/>
              </a:spcAft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4pPr>
            <a:lvl5pPr>
              <a:spcBef>
                <a:spcPts val="0"/>
              </a:spcBef>
              <a:spcAft>
                <a:spcPts val="600"/>
              </a:spcAft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57200" y="1776493"/>
            <a:ext cx="4322763" cy="47637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30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  <a:lvl2pPr marL="7429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2pPr>
            <a:lvl3pPr>
              <a:spcBef>
                <a:spcPts val="0"/>
              </a:spcBef>
              <a:spcAft>
                <a:spcPts val="600"/>
              </a:spcAft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3pPr>
            <a:lvl4pPr>
              <a:spcBef>
                <a:spcPts val="0"/>
              </a:spcBef>
              <a:spcAft>
                <a:spcPts val="600"/>
              </a:spcAft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4pPr>
            <a:lvl5pPr>
              <a:spcBef>
                <a:spcPts val="0"/>
              </a:spcBef>
              <a:spcAft>
                <a:spcPts val="600"/>
              </a:spcAft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7558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457200" y="935180"/>
            <a:ext cx="4322618" cy="69272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defRPr>
                <a:solidFill>
                  <a:srgbClr val="0053A6"/>
                </a:solidFill>
                <a:latin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457201" y="2949863"/>
            <a:ext cx="3958936" cy="3174711"/>
          </a:xfrm>
          <a:prstGeom prst="rect">
            <a:avLst/>
          </a:prstGeom>
        </p:spPr>
        <p:txBody>
          <a:bodyPr vert="horz" lIns="0" tIns="0" rIns="0" bIns="0" numCol="1" spcCol="0"/>
          <a:lstStyle>
            <a:lvl1pPr marL="2857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  <a:lvl2pPr marL="7429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2pPr>
            <a:lvl3pPr marL="12001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3pPr>
            <a:lvl4pPr marL="16573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4pPr>
            <a:lvl5pPr marL="21145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57055" y="2399143"/>
            <a:ext cx="4322763" cy="35560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  <a:lvl2pPr marL="7429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2pPr>
            <a:lvl3pPr>
              <a:spcBef>
                <a:spcPts val="0"/>
              </a:spcBef>
              <a:spcAft>
                <a:spcPts val="600"/>
              </a:spcAft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3pPr>
            <a:lvl4pPr>
              <a:spcBef>
                <a:spcPts val="0"/>
              </a:spcBef>
              <a:spcAft>
                <a:spcPts val="600"/>
              </a:spcAft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4pPr>
            <a:lvl5pPr>
              <a:spcBef>
                <a:spcPts val="0"/>
              </a:spcBef>
              <a:spcAft>
                <a:spcPts val="600"/>
              </a:spcAft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4733636" y="2949863"/>
            <a:ext cx="3960237" cy="3174711"/>
          </a:xfrm>
          <a:prstGeom prst="rect">
            <a:avLst/>
          </a:prstGeom>
        </p:spPr>
        <p:txBody>
          <a:bodyPr vert="horz" lIns="0" tIns="0" rIns="0" bIns="0" numCol="1" spcCol="0"/>
          <a:lstStyle>
            <a:lvl1pPr marL="2857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  <a:lvl2pPr marL="7429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2pPr>
            <a:lvl3pPr marL="12001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3pPr>
            <a:lvl4pPr marL="16573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4pPr>
            <a:lvl5pPr marL="21145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57200" y="1776493"/>
            <a:ext cx="4322763" cy="47637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30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1pPr>
            <a:lvl2pPr marL="742950" indent="-28575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2pPr>
            <a:lvl3pPr>
              <a:spcBef>
                <a:spcPts val="0"/>
              </a:spcBef>
              <a:spcAft>
                <a:spcPts val="600"/>
              </a:spcAft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3pPr>
            <a:lvl4pPr>
              <a:spcBef>
                <a:spcPts val="0"/>
              </a:spcBef>
              <a:spcAft>
                <a:spcPts val="600"/>
              </a:spcAft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4pPr>
            <a:lvl5pPr>
              <a:spcBef>
                <a:spcPts val="0"/>
              </a:spcBef>
              <a:spcAft>
                <a:spcPts val="600"/>
              </a:spcAft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929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15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 baseline="0">
          <a:solidFill>
            <a:srgbClr val="0053A6"/>
          </a:solidFill>
          <a:latin typeface="Arial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0"/>
        </a:spcBef>
        <a:spcAft>
          <a:spcPts val="600"/>
        </a:spcAft>
        <a:buFont typeface="Arial"/>
        <a:buNone/>
        <a:defRPr sz="3000" kern="1200" baseline="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600"/>
        </a:spcAft>
        <a:buFont typeface="Arial"/>
        <a:buChar char="•"/>
        <a:defRPr sz="1800" kern="1200" baseline="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773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7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Dr</a:t>
            </a:r>
            <a:r>
              <a:rPr lang="en-US" dirty="0" smtClean="0"/>
              <a:t> Anna Williams</a:t>
            </a:r>
          </a:p>
          <a:p>
            <a:r>
              <a:rPr lang="en-US" dirty="0" err="1" smtClean="0"/>
              <a:t>Ms</a:t>
            </a:r>
            <a:r>
              <a:rPr lang="en-US" dirty="0" smtClean="0"/>
              <a:t> Lynn Thompson</a:t>
            </a:r>
          </a:p>
          <a:p>
            <a:r>
              <a:rPr lang="en-US" dirty="0" smtClean="0"/>
              <a:t>Professor Sally Robertson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School of Nursing (Sydney)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36914"/>
            <a:ext cx="8229600" cy="1752951"/>
          </a:xfrm>
        </p:spPr>
        <p:txBody>
          <a:bodyPr/>
          <a:lstStyle/>
          <a:p>
            <a:r>
              <a:rPr lang="en-US" sz="4000" dirty="0" smtClean="0"/>
              <a:t>Designing nursing curriculum to meet the changing workforce needs of the Australian Health Care System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6350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494546229"/>
              </p:ext>
            </p:extLst>
          </p:nvPr>
        </p:nvGraphicFramePr>
        <p:xfrm>
          <a:off x="457200" y="1448150"/>
          <a:ext cx="8229600" cy="4499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34983" y="305150"/>
            <a:ext cx="5743303" cy="1143000"/>
          </a:xfrm>
        </p:spPr>
        <p:txBody>
          <a:bodyPr/>
          <a:lstStyle/>
          <a:p>
            <a:r>
              <a:rPr lang="en-US" dirty="0" smtClean="0"/>
              <a:t>Context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834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57200" y="1637211"/>
            <a:ext cx="8229600" cy="4641669"/>
          </a:xfrm>
        </p:spPr>
        <p:txBody>
          <a:bodyPr/>
          <a:lstStyle/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ym typeface="Wingdings" panose="05000000000000000000" pitchFamily="2" charset="2"/>
              </a:rPr>
              <a:t>Understanding </a:t>
            </a:r>
            <a:r>
              <a:rPr lang="en-US" dirty="0">
                <a:sym typeface="Wingdings" panose="05000000000000000000" pitchFamily="2" charset="2"/>
              </a:rPr>
              <a:t>graduate capabilities across contexts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ym typeface="Wingdings" panose="05000000000000000000" pitchFamily="2" charset="2"/>
              </a:rPr>
              <a:t>Formal requirements</a:t>
            </a:r>
          </a:p>
          <a:p>
            <a:pPr marL="1200150" lvl="1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Program Course Approval Committee</a:t>
            </a:r>
          </a:p>
          <a:p>
            <a:pPr marL="1200150" lvl="1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TEQSA</a:t>
            </a:r>
          </a:p>
          <a:p>
            <a:pPr marL="1200150" lvl="1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ANMAC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sym typeface="Wingdings" panose="05000000000000000000" pitchFamily="2" charset="2"/>
              </a:rPr>
              <a:t>C</a:t>
            </a:r>
            <a:r>
              <a:rPr lang="en-US" dirty="0" smtClean="0">
                <a:sym typeface="Wingdings" panose="05000000000000000000" pitchFamily="2" charset="2"/>
              </a:rPr>
              <a:t>urriculum </a:t>
            </a:r>
            <a:r>
              <a:rPr lang="en-US" dirty="0">
                <a:sym typeface="Wingdings" panose="05000000000000000000" pitchFamily="2" charset="2"/>
              </a:rPr>
              <a:t>r</a:t>
            </a:r>
            <a:r>
              <a:rPr lang="en-US" dirty="0" smtClean="0">
                <a:sym typeface="Wingdings" panose="05000000000000000000" pitchFamily="2" charset="2"/>
              </a:rPr>
              <a:t>eview and redesign processes</a:t>
            </a:r>
          </a:p>
          <a:p>
            <a:pPr marL="1200150" lvl="1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Developing shared vision and shared language</a:t>
            </a:r>
          </a:p>
          <a:p>
            <a:pPr marL="1200150" lvl="1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Tension – tradition, silos, expectations</a:t>
            </a:r>
          </a:p>
          <a:p>
            <a:pPr marL="1200150" lvl="1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Horizontal and vertical curriculum integration</a:t>
            </a:r>
          </a:p>
          <a:p>
            <a:pPr marL="1200150" lvl="1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Stakeholder feedback</a:t>
            </a:r>
          </a:p>
          <a:p>
            <a:pPr>
              <a:buClr>
                <a:srgbClr val="FF0000"/>
              </a:buClr>
            </a:pPr>
            <a:endParaRPr lang="en-US" dirty="0" smtClean="0">
              <a:sym typeface="Wingdings" panose="05000000000000000000" pitchFamily="2" charset="2"/>
            </a:endParaRP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dirty="0" smtClean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48396"/>
            <a:ext cx="5334000" cy="1143000"/>
          </a:xfrm>
        </p:spPr>
        <p:txBody>
          <a:bodyPr/>
          <a:lstStyle/>
          <a:p>
            <a:r>
              <a:rPr lang="en-US" sz="3600" dirty="0" smtClean="0"/>
              <a:t>Curriculum re-design processes</a:t>
            </a:r>
            <a:endParaRPr lang="en-AU" sz="3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908" y="2527764"/>
            <a:ext cx="2325897" cy="166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83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/>
          <p:cNvPicPr preferRelativeResize="0">
            <a:picLocks noGrp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338" y="1283797"/>
            <a:ext cx="2228850" cy="188595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0445" y="254523"/>
            <a:ext cx="4322618" cy="692729"/>
          </a:xfrm>
        </p:spPr>
        <p:txBody>
          <a:bodyPr/>
          <a:lstStyle/>
          <a:p>
            <a:r>
              <a:rPr lang="en-US" sz="2800" dirty="0" smtClean="0"/>
              <a:t>Industry </a:t>
            </a:r>
            <a:r>
              <a:rPr lang="en-US" sz="2800" dirty="0"/>
              <a:t>E</a:t>
            </a:r>
            <a:r>
              <a:rPr lang="en-US" sz="2800" dirty="0" smtClean="0"/>
              <a:t>ngagement</a:t>
            </a:r>
            <a:endParaRPr lang="en-AU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132115"/>
            <a:ext cx="4322763" cy="49924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Primary Health Care Reference Group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Academic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Key subject matter expertise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Ministry of Health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Peak professional </a:t>
            </a:r>
            <a:r>
              <a:rPr lang="en-US" sz="2400" dirty="0"/>
              <a:t>b</a:t>
            </a:r>
            <a:r>
              <a:rPr lang="en-US" sz="2400" dirty="0" smtClean="0"/>
              <a:t>ody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College of Nursing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Clinician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Consumer 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1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745" y="3119083"/>
            <a:ext cx="4538601" cy="2255028"/>
          </a:xfrm>
          <a:prstGeom prst="rect">
            <a:avLst/>
          </a:prstGeom>
        </p:spPr>
      </p:pic>
      <p:pic>
        <p:nvPicPr>
          <p:cNvPr id="11" name="Picture Placeholder 10"/>
          <p:cNvPicPr preferRelativeResize="0">
            <a:picLocks noGrp="1"/>
          </p:cNvPicPr>
          <p:nvPr>
            <p:ph type="pic" sz="quarter" idx="1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338" y="1283797"/>
            <a:ext cx="1834771" cy="1334712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0445" y="254523"/>
            <a:ext cx="4322618" cy="692729"/>
          </a:xfrm>
        </p:spPr>
        <p:txBody>
          <a:bodyPr/>
          <a:lstStyle/>
          <a:p>
            <a:r>
              <a:rPr lang="en-US" sz="2800" dirty="0" smtClean="0"/>
              <a:t>Building the evidence</a:t>
            </a:r>
            <a:endParaRPr lang="en-AU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132115"/>
            <a:ext cx="4322763" cy="499246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</a:rPr>
              <a:t>How do we know our teaching is evidence based and meeting industry needs?</a:t>
            </a:r>
          </a:p>
          <a:p>
            <a:pPr marL="0" indent="0">
              <a:buClr>
                <a:srgbClr val="FF0000"/>
              </a:buClr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</a:rPr>
              <a:t>Building the evidence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tx1"/>
                </a:solidFill>
              </a:rPr>
              <a:t>Delphi Process (evidence)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b="1" dirty="0" smtClean="0">
              <a:solidFill>
                <a:schemeClr val="tx1"/>
              </a:solidFill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Building expert consensus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Identifying core capabilities, competencies, knowledge,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skills, topics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Evidence for curriculum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focus and change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46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tre Dame Title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otre Dame Secondary Slid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174</Words>
  <Application>Microsoft Office PowerPoint</Application>
  <PresentationFormat>On-screen Show (4:3)</PresentationFormat>
  <Paragraphs>55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Notre Dame Title Page</vt:lpstr>
      <vt:lpstr>Notre Dame Secondary Slide 1</vt:lpstr>
      <vt:lpstr>Designing nursing curriculum to meet the changing workforce needs of the Australian Health Care System</vt:lpstr>
      <vt:lpstr>Context</vt:lpstr>
      <vt:lpstr>Curriculum re-design processes</vt:lpstr>
      <vt:lpstr>Industry Engagement</vt:lpstr>
      <vt:lpstr>Building the evidence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Graphic Design</dc:creator>
  <cp:lastModifiedBy>Kathie Ardzejewska</cp:lastModifiedBy>
  <cp:revision>67</cp:revision>
  <dcterms:created xsi:type="dcterms:W3CDTF">2014-03-06T08:10:08Z</dcterms:created>
  <dcterms:modified xsi:type="dcterms:W3CDTF">2018-10-18T05:38:22Z</dcterms:modified>
</cp:coreProperties>
</file>