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0"/>
  </p:notesMasterIdLst>
  <p:sldIdLst>
    <p:sldId id="393" r:id="rId3"/>
    <p:sldId id="361" r:id="rId4"/>
    <p:sldId id="394" r:id="rId5"/>
    <p:sldId id="410" r:id="rId6"/>
    <p:sldId id="408" r:id="rId7"/>
    <p:sldId id="411" r:id="rId8"/>
    <p:sldId id="406" r:id="rId9"/>
    <p:sldId id="397" r:id="rId10"/>
    <p:sldId id="399" r:id="rId11"/>
    <p:sldId id="401" r:id="rId12"/>
    <p:sldId id="396" r:id="rId13"/>
    <p:sldId id="400" r:id="rId14"/>
    <p:sldId id="403" r:id="rId15"/>
    <p:sldId id="402" r:id="rId16"/>
    <p:sldId id="404" r:id="rId17"/>
    <p:sldId id="405" r:id="rId18"/>
    <p:sldId id="407" r:id="rId19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034" autoAdjust="0"/>
    <p:restoredTop sz="94541" autoAdjust="0"/>
  </p:normalViewPr>
  <p:slideViewPr>
    <p:cSldViewPr>
      <p:cViewPr varScale="1">
        <p:scale>
          <a:sx n="87" d="100"/>
          <a:sy n="87" d="100"/>
        </p:scale>
        <p:origin x="102" y="3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475" tIns="45738" rIns="91475" bIns="4573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6967"/>
          </a:xfrm>
          <a:prstGeom prst="rect">
            <a:avLst/>
          </a:prstGeom>
        </p:spPr>
        <p:txBody>
          <a:bodyPr vert="horz" lIns="91475" tIns="45738" rIns="91475" bIns="45738" rtlCol="0"/>
          <a:lstStyle>
            <a:lvl1pPr algn="r">
              <a:defRPr sz="1200"/>
            </a:lvl1pPr>
          </a:lstStyle>
          <a:p>
            <a:fld id="{C70620BF-4821-4C5B-940A-BEF58024FFB8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5" tIns="45738" rIns="91475" bIns="457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75" tIns="45738" rIns="91475" bIns="457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475" tIns="45738" rIns="91475" bIns="4573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0647"/>
            <a:ext cx="2949099" cy="496967"/>
          </a:xfrm>
          <a:prstGeom prst="rect">
            <a:avLst/>
          </a:prstGeom>
        </p:spPr>
        <p:txBody>
          <a:bodyPr vert="horz" lIns="91475" tIns="45738" rIns="91475" bIns="45738" rtlCol="0" anchor="b"/>
          <a:lstStyle>
            <a:lvl1pPr algn="r">
              <a:defRPr sz="1200"/>
            </a:lvl1pPr>
          </a:lstStyle>
          <a:p>
            <a:fld id="{CBC950A7-6047-40BA-9C56-2E1D45224C3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14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AA922-1BFF-4511-9744-A9413824C9CD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4" tIns="48668" rIns="97334" bIns="48668"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68107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1578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4661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9261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C7A7683E-DBE2-420D-833E-0D84664C9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60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EF5FF3B-2F76-4805-B259-046B2298D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7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95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486DAF39-F88F-4367-85E6-BF4298B2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56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4C357FA-DF43-4E6C-AC48-A4F118E6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1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C63BF9B3-894A-4571-9F2C-AA98806B9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51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F0E2569F-69B3-434B-A9D4-DA7F35E61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995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E944BD54-4FA4-4305-A452-77B99A41C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989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A95E9BCD-5ED2-44C1-BA4E-F90B43DCC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39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8490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prstClr val="white">
                    <a:shade val="50000"/>
                  </a:prstClr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32245A2C-8522-4400-BCDD-92AE2D83C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65C31754-061B-4D50-A391-E3A8A1E17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639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fld id="{D243E4F0-B411-49D4-8791-A6CAC806A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20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6786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2719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4231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4233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471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8804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A625-6CAF-48AE-AFE7-101F808F4FBD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0809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A625-6CAF-48AE-AFE7-101F808F4FBD}" type="datetimeFigureOut">
              <a:rPr lang="en-AU" smtClean="0"/>
              <a:pPr/>
              <a:t>27/02/2020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0362-B364-420D-8BDD-30277386230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prstClr val="black">
                    <a:tint val="95000"/>
                  </a:prstClr>
                </a:solidFill>
                <a:latin typeface="Arial Narrow" pitchFamily="34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498FC-98A9-49A2-9197-C1D1D4789E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au/url?sa=i&amp;rct=j&amp;q=&amp;esrc=s&amp;source=images&amp;cd=&amp;cad=rja&amp;uact=8&amp;ved=2ahUKEwjpv-DHk9nZAhWBKpQKHdQgCKMQjRx6BAgAEAU&amp;url=https://www.youtube.com/watch?v%3D0qoHoGdhtCE&amp;psig=AOvVaw1ZepMTaWhBdy3qXvwFTpQK&amp;ust=1520475697633313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m.au/url?sa=i&amp;rct=j&amp;q=&amp;esrc=s&amp;source=images&amp;cd=&amp;cad=rja&amp;uact=8&amp;ved=&amp;url=http://www.dummies.com/religion/spirituality/how-mindfulness-can-help-with-pain/&amp;psig=AOvVaw2zZSQhvzOu7oQ4Lonb4uLx&amp;ust=1520477373140711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5899150"/>
            <a:ext cx="43688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0" y="178904"/>
            <a:ext cx="8768416" cy="5364501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6424075" y="6264110"/>
            <a:ext cx="2522141" cy="292100"/>
            <a:chOff x="6424075" y="6187910"/>
            <a:chExt cx="2522141" cy="292100"/>
          </a:xfrm>
          <a:solidFill>
            <a:srgbClr val="0057A5"/>
          </a:solidFill>
        </p:grpSpPr>
        <p:sp>
          <p:nvSpPr>
            <p:cNvPr id="58" name="Rectangle 57"/>
            <p:cNvSpPr/>
            <p:nvPr/>
          </p:nvSpPr>
          <p:spPr>
            <a:xfrm>
              <a:off x="8170551" y="6187910"/>
              <a:ext cx="775665" cy="2921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9A81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rgbClr val="9A8146"/>
                  </a:solidFill>
                  <a:latin typeface="Arial"/>
                  <a:cs typeface="Arial"/>
                </a:rPr>
                <a:t>Sydney</a:t>
              </a:r>
              <a:endParaRPr lang="en-GB" sz="900" dirty="0">
                <a:solidFill>
                  <a:srgbClr val="9A8146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294025" y="6187910"/>
              <a:ext cx="775665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81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rgbClr val="9A8146"/>
                  </a:solidFill>
                  <a:latin typeface="Arial"/>
                  <a:cs typeface="Arial"/>
                </a:rPr>
                <a:t>Broome</a:t>
              </a:r>
              <a:endParaRPr lang="en-GB" sz="900" dirty="0">
                <a:solidFill>
                  <a:srgbClr val="9A8146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24075" y="6187910"/>
              <a:ext cx="775665" cy="292100"/>
            </a:xfrm>
            <a:prstGeom prst="rect">
              <a:avLst/>
            </a:prstGeom>
            <a:solidFill>
              <a:srgbClr val="9A8146"/>
            </a:solidFill>
            <a:ln>
              <a:solidFill>
                <a:srgbClr val="9A81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Fremantle</a:t>
              </a:r>
              <a:endParaRPr lang="en-GB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9262" b="223"/>
          <a:stretch/>
        </p:blipFill>
        <p:spPr>
          <a:xfrm>
            <a:off x="395535" y="0"/>
            <a:ext cx="3458176" cy="2780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5178" y="2143297"/>
            <a:ext cx="389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algn="ctr"/>
            <a:r>
              <a:rPr lang="en-AU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Mindfulness</a:t>
            </a:r>
            <a:endParaRPr lang="en-GB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xmlns:p14="http://schemas.microsoft.com/office/powerpoint/2010/main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052736"/>
            <a:ext cx="8784976" cy="4752528"/>
          </a:xfrm>
        </p:spPr>
        <p:txBody>
          <a:bodyPr/>
          <a:lstStyle/>
          <a:p>
            <a:pPr marL="119062" indent="0">
              <a:buClr>
                <a:srgbClr val="B4975B"/>
              </a:buClr>
              <a:buNone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830997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From blocks to Buddhism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3"/>
            <a:ext cx="6286500" cy="4171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2065"/>
            <a:ext cx="4176464" cy="41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59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785104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Mindfulness</a:t>
            </a:r>
          </a:p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re-focuses</a:t>
            </a:r>
          </a:p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maladaptive attention</a:t>
            </a:r>
            <a:r>
              <a:rPr lang="en-GB" sz="3000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r>
              <a:rPr lang="en-AU" sz="800" dirty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Mindfulness-Based Stress </a:t>
            </a:r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8" y="2312525"/>
            <a:ext cx="7562103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889483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Ruminating</a:t>
            </a:r>
            <a:endParaRPr lang="en-A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0381" y="4869160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Catastrophizing</a:t>
            </a:r>
            <a:endParaRPr lang="en-A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398" y="4869160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Hypervigilance</a:t>
            </a:r>
            <a:endParaRPr lang="en-A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7358" y="2420888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ATTENTION</a:t>
            </a:r>
            <a:endParaRPr lang="en-A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799543" y="2924944"/>
            <a:ext cx="600221" cy="129614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4279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36712"/>
            <a:ext cx="4176464" cy="48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5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052736"/>
            <a:ext cx="8784976" cy="4752528"/>
          </a:xfrm>
        </p:spPr>
        <p:txBody>
          <a:bodyPr/>
          <a:lstStyle/>
          <a:p>
            <a:pPr marL="119062" indent="0">
              <a:buNone/>
            </a:pPr>
            <a:endParaRPr lang="en-AU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200329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Pain staff stress &amp; burnout</a:t>
            </a:r>
            <a:endParaRPr lang="en-GB" sz="8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8" t="43931"/>
          <a:stretch/>
        </p:blipFill>
        <p:spPr>
          <a:xfrm>
            <a:off x="524923" y="1628800"/>
            <a:ext cx="7964583" cy="1589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46" y="3217979"/>
            <a:ext cx="3314642" cy="27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59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5" y="1268760"/>
            <a:ext cx="8784976" cy="4752528"/>
          </a:xfrm>
        </p:spPr>
        <p:txBody>
          <a:bodyPr/>
          <a:lstStyle/>
          <a:p>
            <a:pPr marL="119062" indent="0">
              <a:buNone/>
            </a:pPr>
            <a:endParaRPr lang="en-AU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830997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Stress &amp; burnout</a:t>
            </a:r>
            <a:endParaRPr lang="en-GB" sz="8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01531" cy="4108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6771" y="563079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omic Sans MS" panose="030F0702030302020204" pitchFamily="66" charset="0"/>
              </a:rPr>
              <a:t>Fight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6884" y="562626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Comic Sans MS" panose="030F0702030302020204" pitchFamily="66" charset="0"/>
              </a:rPr>
              <a:t>Fade</a:t>
            </a:r>
          </a:p>
        </p:txBody>
      </p:sp>
    </p:spTree>
    <p:extLst>
      <p:ext uri="{BB962C8B-B14F-4D97-AF65-F5344CB8AC3E}">
        <p14:creationId xmlns:p14="http://schemas.microsoft.com/office/powerpoint/2010/main" val="549450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052736"/>
            <a:ext cx="8784976" cy="4752528"/>
          </a:xfrm>
        </p:spPr>
        <p:txBody>
          <a:bodyPr/>
          <a:lstStyle/>
          <a:p>
            <a:pPr marL="119062" indent="0">
              <a:buNone/>
            </a:pPr>
            <a:endParaRPr lang="en-AU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830997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Pain transference</a:t>
            </a:r>
            <a:endParaRPr lang="en-GB" sz="8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82651"/>
            <a:ext cx="6264696" cy="4598335"/>
          </a:xfrm>
          <a:prstGeom prst="rect">
            <a:avLst/>
          </a:prstGeom>
        </p:spPr>
      </p:pic>
      <p:pic>
        <p:nvPicPr>
          <p:cNvPr id="1026" name="Picture 2" descr="https://surrealsciencestuff.files.wordpress.com/2016/10/pain2.jpg?w=6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1091"/>
            <a:ext cx="2301875" cy="19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792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052736"/>
            <a:ext cx="8784976" cy="4752528"/>
          </a:xfrm>
        </p:spPr>
        <p:txBody>
          <a:bodyPr/>
          <a:lstStyle/>
          <a:p>
            <a:pPr marL="119062" indent="0">
              <a:buNone/>
            </a:pPr>
            <a:endParaRPr lang="en-AU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830997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Limbic system</a:t>
            </a:r>
          </a:p>
          <a:p>
            <a:pPr marL="120650"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a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gain!</a:t>
            </a:r>
            <a:endParaRPr lang="en-GB" sz="8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47" y="260648"/>
            <a:ext cx="4824536" cy="4054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13" y="3789040"/>
            <a:ext cx="6277374" cy="2952328"/>
          </a:xfrm>
          <a:prstGeom prst="rect">
            <a:avLst/>
          </a:prstGeom>
        </p:spPr>
      </p:pic>
      <p:pic>
        <p:nvPicPr>
          <p:cNvPr id="7" name="Picture 2" descr="https://surrealsciencestuff.files.wordpress.com/2016/10/pain2.jpg?w=6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58" y="1446168"/>
            <a:ext cx="2301875" cy="19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56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052736"/>
            <a:ext cx="8784976" cy="4752528"/>
          </a:xfrm>
        </p:spPr>
        <p:txBody>
          <a:bodyPr/>
          <a:lstStyle/>
          <a:p>
            <a:pPr marL="119062" indent="0">
              <a:buNone/>
            </a:pPr>
            <a:endParaRPr lang="en-AU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3" y="980728"/>
            <a:ext cx="3677287" cy="3090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5" y="0"/>
            <a:ext cx="2527301" cy="830997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Limbic changes on MRI</a:t>
            </a:r>
            <a:endParaRPr lang="en-GB" sz="8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628015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353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124744"/>
            <a:ext cx="8136905" cy="4752528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Pain is a tissue damage </a:t>
            </a:r>
            <a:r>
              <a:rPr lang="en-AU" sz="2000" u="sng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alarm</a:t>
            </a:r>
            <a:endParaRPr lang="en-AU" sz="2000" u="sng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 marL="119062" indent="0">
              <a:spcBef>
                <a:spcPts val="0"/>
              </a:spcBef>
              <a:buClr>
                <a:srgbClr val="B4975B"/>
              </a:buClr>
              <a:buNone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Part of the body’s stress management system</a:t>
            </a: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Stress is anything that disrupts homeostasis (balance)</a:t>
            </a: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Stress = threat = damage (tissue)</a:t>
            </a: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Limbic system (homeostasis central)</a:t>
            </a:r>
          </a:p>
          <a:p>
            <a:pPr marL="119062" indent="0">
              <a:spcBef>
                <a:spcPts val="0"/>
              </a:spcBef>
              <a:buClr>
                <a:srgbClr val="B4975B"/>
              </a:buClr>
              <a:buNone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Endocrine, autonomic, immune, motor</a:t>
            </a: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Emotional, behavioural responses</a:t>
            </a: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solidFill>
                <a:srgbClr val="FF0000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Fear (anxiety, panic) (amygdala)</a:t>
            </a: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solidFill>
                <a:srgbClr val="FF0000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Memory (hippocampus)</a:t>
            </a:r>
          </a:p>
          <a:p>
            <a:pPr>
              <a:spcBef>
                <a:spcPts val="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B4975B"/>
              </a:buClr>
              <a:buFont typeface="ArialMT" charset="0"/>
              <a:buChar char="›"/>
            </a:pPr>
            <a:endParaRPr lang="en-AU" sz="2000" dirty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400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400" dirty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400" dirty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400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400" dirty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400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400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400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0"/>
            <a:ext cx="2527301" cy="98488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endParaRPr lang="en-GB" sz="28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120650" algn="ctr">
              <a:lnSpc>
                <a:spcPts val="3040"/>
              </a:lnSpc>
            </a:pP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Pain &amp; stress 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120650"/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17786"/>
            <a:ext cx="3520516" cy="2958731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6588224" y="4114200"/>
            <a:ext cx="936104" cy="864096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948500" y="3789040"/>
            <a:ext cx="936104" cy="864096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34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8164587" cy="4752528"/>
          </a:xfrm>
        </p:spPr>
        <p:txBody>
          <a:bodyPr/>
          <a:lstStyle/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Chronic pain is perceived as a persisting threat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The tissue damage alarm keeps on ringing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Limbic system </a:t>
            </a: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in overdrive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Intrusive, hard to switch off (smoke detector)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Stress responses, fear, anxiety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Reinforces &amp; amplifies threat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Threat memory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Vicious cycle of ‘maladaptive attention</a:t>
            </a: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’ &amp; conditioning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400" dirty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buClr>
                <a:srgbClr val="B4975B"/>
              </a:buClr>
              <a:buNone/>
            </a:pPr>
            <a:endParaRPr lang="en-AU" sz="2400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246495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Pain and maladaptive focus </a:t>
            </a:r>
          </a:p>
        </p:txBody>
      </p:sp>
      <p:pic>
        <p:nvPicPr>
          <p:cNvPr id="1026" name="Picture 2" descr="Image result for smoke detector smas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602071" cy="20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73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1809" y="1355533"/>
            <a:ext cx="8946227" cy="5373216"/>
          </a:xfrm>
        </p:spPr>
        <p:txBody>
          <a:bodyPr rtlCol="0">
            <a:normAutofit/>
          </a:bodyPr>
          <a:lstStyle/>
          <a:p>
            <a:pPr marL="11861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AU" sz="2100" dirty="0">
              <a:latin typeface="Comic Sans MS" panose="030F0702030302020204" pitchFamily="66" charset="0"/>
            </a:endParaRP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>
                <a:latin typeface="Comic Sans MS" panose="030F0702030302020204" pitchFamily="66" charset="0"/>
              </a:rPr>
              <a:t>Pain </a:t>
            </a:r>
            <a:r>
              <a:rPr lang="en-AU" sz="2000" dirty="0" smtClean="0">
                <a:latin typeface="Comic Sans MS" panose="030F0702030302020204" pitchFamily="66" charset="0"/>
              </a:rPr>
              <a:t>&amp; fear (anxiety) are the same thing</a:t>
            </a:r>
            <a:endParaRPr lang="en-AU" sz="2000" dirty="0">
              <a:latin typeface="Comic Sans MS" panose="030F0702030302020204" pitchFamily="66" charset="0"/>
            </a:endParaRP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>
                <a:latin typeface="Comic Sans MS" panose="030F0702030302020204" pitchFamily="66" charset="0"/>
              </a:rPr>
              <a:t>Both protect tissues from damage </a:t>
            </a:r>
            <a:endParaRPr lang="en-AU" sz="2000" dirty="0" smtClean="0">
              <a:latin typeface="Comic Sans MS" panose="030F0702030302020204" pitchFamily="66" charset="0"/>
            </a:endParaRP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>
                <a:latin typeface="Comic Sans MS" panose="030F0702030302020204" pitchFamily="66" charset="0"/>
              </a:rPr>
              <a:t>Shared facial expressions &amp; behaviours</a:t>
            </a: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>
                <a:latin typeface="Comic Sans MS" panose="030F0702030302020204" pitchFamily="66" charset="0"/>
              </a:rPr>
              <a:t>Shared neurochemistry</a:t>
            </a: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  <a:p>
            <a:pPr marL="118610" indent="0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None/>
              <a:defRPr/>
            </a:pPr>
            <a:r>
              <a:rPr lang="en-AU" sz="2000" dirty="0">
                <a:latin typeface="Comic Sans MS" panose="030F0702030302020204" pitchFamily="66" charset="0"/>
              </a:rPr>
              <a:t>        -serotonin, nor-epinephrine</a:t>
            </a: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>
                <a:latin typeface="Comic Sans MS" panose="030F0702030302020204" pitchFamily="66" charset="0"/>
              </a:rPr>
              <a:t>Shared neuroanatomy &amp; function</a:t>
            </a:r>
          </a:p>
          <a:p>
            <a:pPr marL="118610" indent="0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None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        </a:t>
            </a:r>
            <a:endParaRPr lang="en-AU" sz="2400" dirty="0"/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Limbic system responses</a:t>
            </a: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r>
              <a:rPr lang="en-AU" sz="2000" dirty="0" smtClean="0">
                <a:latin typeface="Comic Sans MS" panose="030F0702030302020204" pitchFamily="66" charset="0"/>
              </a:rPr>
              <a:t>Maladaptive attention </a:t>
            </a:r>
            <a:endParaRPr lang="en-AU" sz="2000" dirty="0">
              <a:latin typeface="Comic Sans MS" panose="030F0702030302020204" pitchFamily="66" charset="0"/>
            </a:endParaRPr>
          </a:p>
          <a:p>
            <a:pPr marL="461409">
              <a:lnSpc>
                <a:spcPct val="80000"/>
              </a:lnSpc>
              <a:spcBef>
                <a:spcPts val="600"/>
              </a:spcBef>
              <a:buClr>
                <a:srgbClr val="B4975B"/>
              </a:buClr>
              <a:buFont typeface="Courier New" panose="02070309020205020404" pitchFamily="49" charset="0"/>
              <a:buChar char="o"/>
              <a:defRPr/>
            </a:pPr>
            <a:endParaRPr lang="en-AU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070044" cy="239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search.aol.com.au/aol/redir?src=image&amp;clickedItemURN=http%3A%2F%2Farizonapain.com%2Fwp-content%2Fuploads%2F2010%2F06%2Fface-pain-200x300.jpg&amp;moduleId=image_details.jsp.M&amp;clickedItemDescription=Image%20Detai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2114301" cy="254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5" y="0"/>
            <a:ext cx="2728666" cy="1208701"/>
          </a:xfrm>
          <a:prstGeom prst="rect">
            <a:avLst/>
          </a:prstGeom>
          <a:solidFill>
            <a:srgbClr val="B4975B"/>
          </a:solidFill>
        </p:spPr>
        <p:txBody>
          <a:bodyPr wrap="square" lIns="91411" tIns="45706" rIns="91411" bIns="45706" rtlCol="0">
            <a:spAutoFit/>
          </a:bodyPr>
          <a:lstStyle/>
          <a:p>
            <a:pPr marL="120614" algn="ctr">
              <a:lnSpc>
                <a:spcPts val="3040"/>
              </a:lnSpc>
            </a:pPr>
            <a:endParaRPr lang="en-GB" sz="28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120614" algn="ctr">
              <a:lnSpc>
                <a:spcPts val="3040"/>
              </a:lnSpc>
            </a:pPr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Pain = fear</a:t>
            </a:r>
          </a:p>
          <a:p>
            <a:pPr marL="120614" algn="ctr">
              <a:lnSpc>
                <a:spcPts val="3040"/>
              </a:lnSpc>
            </a:pP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9004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5" y="1115205"/>
            <a:ext cx="8164587" cy="4752528"/>
          </a:xfrm>
        </p:spPr>
        <p:txBody>
          <a:bodyPr/>
          <a:lstStyle/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ArialMT" charset="0"/>
              <a:buChar char="›"/>
            </a:pPr>
            <a:endParaRPr lang="en-AU" sz="2400" dirty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buClr>
                <a:srgbClr val="B4975B"/>
              </a:buClr>
              <a:buNone/>
            </a:pPr>
            <a:endParaRPr lang="en-AU" sz="2400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861774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Maladaptive attention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5" y="3921609"/>
            <a:ext cx="6553823" cy="2808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5" y="1467417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 Hypervigilance </a:t>
            </a: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(present focus)</a:t>
            </a:r>
          </a:p>
          <a:p>
            <a:pPr>
              <a:buClr>
                <a:srgbClr val="B4975B"/>
              </a:buClr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 Rumination </a:t>
            </a: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(past focus)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 Catastrophizing </a:t>
            </a: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(future focus</a:t>
            </a: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)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 Increased ‘range’ of attention (distracting, exhausting)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3723" y="3921609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ATTENTION</a:t>
            </a:r>
            <a:endParaRPr lang="en-A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805" y="6070952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Ruminating</a:t>
            </a:r>
            <a:endParaRPr lang="en-AU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989" y="604704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Hypervigilance</a:t>
            </a:r>
            <a:endParaRPr lang="en-AU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788" y="6031768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Catastrophizing</a:t>
            </a:r>
            <a:endParaRPr lang="en-AU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92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842859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>
              <a:lnSpc>
                <a:spcPts val="3040"/>
              </a:lnSpc>
            </a:pP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Refocusing attention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5" y="3921609"/>
            <a:ext cx="6553823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3723" y="3921609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ATTENTION</a:t>
            </a:r>
            <a:endParaRPr lang="en-A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805" y="6070952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Ruminating</a:t>
            </a:r>
            <a:endParaRPr lang="en-AU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989" y="604704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Hypervigilance</a:t>
            </a:r>
            <a:endParaRPr lang="en-AU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788" y="6031768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Catastrophizing</a:t>
            </a:r>
            <a:endParaRPr lang="en-AU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15" y="188640"/>
            <a:ext cx="3600400" cy="36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0"/>
            <a:ext cx="2527301" cy="1415772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Mindfulness</a:t>
            </a:r>
          </a:p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re-focusing</a:t>
            </a:r>
          </a:p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attention</a:t>
            </a:r>
            <a:r>
              <a:rPr lang="en-GB" sz="3000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r>
              <a:rPr lang="en-AU" sz="800" dirty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Mindfulness-Based Stress </a:t>
            </a:r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4" y="1916832"/>
            <a:ext cx="860140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i="1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Living in the moment</a:t>
            </a:r>
          </a:p>
          <a:p>
            <a:pPr marL="119062" indent="0"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None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Re-focuses maladaptive attention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Away from the ‘threat’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Interrupts reinforcement </a:t>
            </a: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&amp; </a:t>
            </a: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conditioning</a:t>
            </a: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Reduces </a:t>
            </a: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stress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More than ‘distraction’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Active coping strategy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 marL="119062" indent="0">
              <a:buClr>
                <a:srgbClr val="B4975B"/>
              </a:buClr>
              <a:buFont typeface="Wingdings 2" pitchFamily="18" charset="2"/>
              <a:buNone/>
            </a:pPr>
            <a:endParaRPr lang="en-AU" sz="2400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buClr>
                <a:srgbClr val="B4975B"/>
              </a:buClr>
              <a:buFont typeface="Wingdings 2" pitchFamily="18" charset="2"/>
              <a:buNone/>
            </a:pPr>
            <a:endParaRPr lang="en-AU" sz="2400" dirty="0" smtClean="0">
              <a:solidFill>
                <a:srgbClr val="B4975B"/>
              </a:solidFill>
              <a:latin typeface="Arial" charset="0"/>
              <a:ea typeface="Arial" charset="0"/>
              <a:cs typeface="Arial" charset="0"/>
            </a:endParaRPr>
          </a:p>
          <a:p>
            <a:pPr marL="119062" indent="0">
              <a:buClr>
                <a:srgbClr val="B4975B"/>
              </a:buClr>
              <a:buFont typeface="Wingdings 2" pitchFamily="18" charset="2"/>
              <a:buNone/>
            </a:pPr>
            <a:r>
              <a:rPr lang="en-AU" sz="2400" dirty="0" smtClean="0">
                <a:solidFill>
                  <a:srgbClr val="B4975B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600400" cy="36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72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784976" cy="4752528"/>
          </a:xfrm>
        </p:spPr>
        <p:txBody>
          <a:bodyPr/>
          <a:lstStyle/>
          <a:p>
            <a:pPr marL="119062" indent="0">
              <a:buNone/>
            </a:pPr>
            <a:endParaRPr lang="en-AU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Mantra (focus)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Breathing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Body scan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Mindful walking, eating, listening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Thought-blocking (bat it away)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Going with the flow (the river)</a:t>
            </a: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Yoga/Tai Chi/Pilates </a:t>
            </a: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1215717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Mindfulness techniques </a:t>
            </a:r>
          </a:p>
          <a:p>
            <a:pPr marL="120650">
              <a:lnSpc>
                <a:spcPts val="3040"/>
              </a:lnSpc>
            </a:pPr>
            <a:r>
              <a:rPr lang="en-GB" sz="3000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endParaRPr lang="en-GB" sz="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600400" cy="36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3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2003" y="1268760"/>
            <a:ext cx="8784976" cy="4752528"/>
          </a:xfrm>
        </p:spPr>
        <p:txBody>
          <a:bodyPr/>
          <a:lstStyle/>
          <a:p>
            <a:pPr marL="119062" indent="0">
              <a:buNone/>
            </a:pPr>
            <a:endParaRPr lang="en-AU" sz="1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Effective part of multidisciplinary pain management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Simple, </a:t>
            </a: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cheap, active self-management</a:t>
            </a: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Integrates well </a:t>
            </a: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with movement </a:t>
            </a: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techniques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Yoga &amp; </a:t>
            </a: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Tai </a:t>
            </a: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Chi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Educates us about body-mind &amp; (w)holism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Easier patient engagement than CBT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>
                <a:latin typeface="Comic Sans MS" panose="030F0702030302020204" pitchFamily="66" charset="0"/>
                <a:ea typeface="Arial" charset="0"/>
                <a:cs typeface="Arial" charset="0"/>
              </a:rPr>
              <a:t>Still takes a lot of effort, ‘practice’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r>
              <a:rPr lang="en-AU" sz="2000" dirty="0" smtClean="0">
                <a:latin typeface="Comic Sans MS" panose="030F0702030302020204" pitchFamily="66" charset="0"/>
                <a:ea typeface="Arial" charset="0"/>
                <a:cs typeface="Arial" charset="0"/>
              </a:rPr>
              <a:t>Evidence-base (more research is needed!)</a:t>
            </a: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>
              <a:buClr>
                <a:srgbClr val="B4975B"/>
              </a:buClr>
              <a:buFont typeface="Courier New" panose="02070309020205020404" pitchFamily="49" charset="0"/>
              <a:buChar char="o"/>
            </a:pPr>
            <a:endParaRPr lang="en-AU" sz="2000" dirty="0" smtClean="0"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0"/>
            <a:ext cx="2527301" cy="830997"/>
          </a:xfrm>
          <a:prstGeom prst="rect">
            <a:avLst/>
          </a:prstGeom>
          <a:solidFill>
            <a:srgbClr val="B4975B"/>
          </a:solidFill>
        </p:spPr>
        <p:txBody>
          <a:bodyPr wrap="square" rtlCol="0">
            <a:spAutoFit/>
          </a:bodyPr>
          <a:lstStyle/>
          <a:p>
            <a:pPr marL="120650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Mindfulness</a:t>
            </a:r>
          </a:p>
          <a:p>
            <a:pPr marL="120650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n pain clinics</a:t>
            </a:r>
            <a:endParaRPr lang="en-GB" sz="800" dirty="0" smtClean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" name="AutoShape 2" descr="Image result for mindfulness and pai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790700"/>
            <a:ext cx="5095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304608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46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358</Words>
  <Application>Microsoft Office PowerPoint</Application>
  <PresentationFormat>On-screen Show (4:3)</PresentationFormat>
  <Paragraphs>167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 Narrow</vt:lpstr>
      <vt:lpstr>ArialMT</vt:lpstr>
      <vt:lpstr>Calibri</vt:lpstr>
      <vt:lpstr>Comic Sans MS</vt:lpstr>
      <vt:lpstr>Corbel</vt:lpstr>
      <vt:lpstr>Courier New</vt:lpstr>
      <vt:lpstr>Garamond</vt:lpstr>
      <vt:lpstr>Wingdings</vt:lpstr>
      <vt:lpstr>Wingdings 2</vt:lpstr>
      <vt:lpstr>Wingdings 3</vt:lpstr>
      <vt:lpstr>Office Theme</vt:lpstr>
      <vt:lpstr>1_Module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Ramsay Healthcare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Research</dc:title>
  <dc:creator>Eric Visser</dc:creator>
  <cp:lastModifiedBy>Eric Visser</cp:lastModifiedBy>
  <cp:revision>210</cp:revision>
  <cp:lastPrinted>2018-03-07T02:10:34Z</cp:lastPrinted>
  <dcterms:created xsi:type="dcterms:W3CDTF">2015-05-26T02:40:05Z</dcterms:created>
  <dcterms:modified xsi:type="dcterms:W3CDTF">2020-02-27T08:19:56Z</dcterms:modified>
</cp:coreProperties>
</file>