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comment1.xml" ContentType="application/vnd.openxmlformats-officedocument.presentationml.comments+xml"/>
  <Override PartName="/ppt/comments/comment2.xml" ContentType="application/vnd.openxmlformats-officedocument.presentationml.comments+xml"/>
  <Override PartName="/ppt/comments/comment3.xml" ContentType="application/vnd.openxmlformats-officedocument.presentationml.comments+xml"/>
  <Override PartName="/ppt/comments/comment4.xml" ContentType="application/vnd.openxmlformats-officedocument.presentationml.comments+xml"/>
  <Override PartName="/ppt/comments/comment5.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312" r:id="rId4"/>
    <p:sldId id="299" r:id="rId5"/>
    <p:sldId id="313" r:id="rId6"/>
    <p:sldId id="321" r:id="rId7"/>
    <p:sldId id="297" r:id="rId8"/>
    <p:sldId id="298" r:id="rId9"/>
    <p:sldId id="305" r:id="rId10"/>
    <p:sldId id="314" r:id="rId11"/>
    <p:sldId id="319" r:id="rId12"/>
    <p:sldId id="318" r:id="rId13"/>
    <p:sldId id="300" r:id="rId14"/>
    <p:sldId id="301" r:id="rId15"/>
    <p:sldId id="317" r:id="rId16"/>
    <p:sldId id="295" r:id="rId17"/>
    <p:sldId id="302" r:id="rId18"/>
    <p:sldId id="320" r:id="rId19"/>
    <p:sldId id="260" r:id="rId20"/>
    <p:sldId id="262" r:id="rId21"/>
    <p:sldId id="264" r:id="rId22"/>
    <p:sldId id="325" r:id="rId23"/>
    <p:sldId id="263" r:id="rId24"/>
    <p:sldId id="261" r:id="rId25"/>
    <p:sldId id="265" r:id="rId26"/>
    <p:sldId id="266" r:id="rId27"/>
    <p:sldId id="326" r:id="rId28"/>
    <p:sldId id="292" r:id="rId29"/>
    <p:sldId id="269" r:id="rId30"/>
    <p:sldId id="270" r:id="rId31"/>
    <p:sldId id="327" r:id="rId32"/>
    <p:sldId id="322" r:id="rId33"/>
    <p:sldId id="328" r:id="rId34"/>
    <p:sldId id="293" r:id="rId35"/>
    <p:sldId id="323" r:id="rId36"/>
    <p:sldId id="273" r:id="rId37"/>
    <p:sldId id="315" r:id="rId38"/>
    <p:sldId id="275" r:id="rId39"/>
    <p:sldId id="324"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ucy Gilkes" initials="LG" lastIdx="12" clrIdx="0">
    <p:extLst>
      <p:ext uri="{19B8F6BF-5375-455C-9EA6-DF929625EA0E}">
        <p15:presenceInfo xmlns:p15="http://schemas.microsoft.com/office/powerpoint/2012/main" userId="S-1-5-21-2466734538-2233649027-3954269505-18361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p:cViewPr varScale="1">
        <p:scale>
          <a:sx n="96" d="100"/>
          <a:sy n="96" d="100"/>
        </p:scale>
        <p:origin x="312" y="90"/>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08-27T09:03:45.713" idx="5">
    <p:pos x="3042" y="3006"/>
    <p:text>add animations with answers</p:text>
    <p:extLst>
      <p:ext uri="{C676402C-5697-4E1C-873F-D02D1690AC5C}">
        <p15:threadingInfo xmlns:p15="http://schemas.microsoft.com/office/powerpoint/2012/main" timeZoneBias="-48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0-08-27T09:03:45.713" idx="5">
    <p:pos x="3042" y="3006"/>
    <p:text>add animations with answers</p:text>
    <p:extLst>
      <p:ext uri="{C676402C-5697-4E1C-873F-D02D1690AC5C}">
        <p15:threadingInfo xmlns:p15="http://schemas.microsoft.com/office/powerpoint/2012/main" timeZoneBias="-48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20-09-03T15:35:27.366" idx="11">
    <p:pos x="5872" y="454"/>
    <p:text>eric do you have an image for this?</p:text>
    <p:extLst>
      <p:ext uri="{C676402C-5697-4E1C-873F-D02D1690AC5C}">
        <p15:threadingInfo xmlns:p15="http://schemas.microsoft.com/office/powerpoint/2012/main" timeZoneBias="-48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20-09-03T15:35:27.366" idx="11">
    <p:pos x="5872" y="454"/>
    <p:text>eric do you have an image for this?</p:text>
    <p:extLst>
      <p:ext uri="{C676402C-5697-4E1C-873F-D02D1690AC5C}">
        <p15:threadingInfo xmlns:p15="http://schemas.microsoft.com/office/powerpoint/2012/main" timeZoneBias="-48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1" dt="2020-08-27T09:11:06.015" idx="8">
    <p:pos x="3012" y="2304"/>
    <p:text>please eric</p:text>
    <p:extLst>
      <p:ext uri="{C676402C-5697-4E1C-873F-D02D1690AC5C}">
        <p15:threadingInfo xmlns:p15="http://schemas.microsoft.com/office/powerpoint/2012/main" timeZoneBias="-480"/>
      </p:ext>
    </p:extLst>
  </p:cm>
  <p:cm authorId="1" dt="2020-08-27T09:11:52.007" idx="9">
    <p:pos x="3012" y="2440"/>
    <p:text>I would only be able to find a CT from my practice in this age group.and they all seem to have spinal stenosis.</p:text>
    <p:extLst>
      <p:ext uri="{C676402C-5697-4E1C-873F-D02D1690AC5C}">
        <p15:threadingInfo xmlns:p15="http://schemas.microsoft.com/office/powerpoint/2012/main" timeZoneBias="-480">
          <p15:parentCm authorId="1" idx="8"/>
        </p15:threadingInfo>
      </p:ext>
    </p:extLst>
  </p:cm>
  <p:cm authorId="1" dt="2020-09-03T15:37:50.407" idx="12">
    <p:pos x="3012" y="2576"/>
    <p:text>KEY message: Order imaging mainly to exclude RED FLAGS 
You can’t ‘see’ pain on an x-ray or MRI
Discuss that this is not helpful and can make people change their behavior because they are worried about their back and make the pain worse.
Discuss end stage management low dose analgesia to improve function be wary of polypharmacy and falls risk.</p:text>
    <p:extLst>
      <p:ext uri="{C676402C-5697-4E1C-873F-D02D1690AC5C}">
        <p15:threadingInfo xmlns:p15="http://schemas.microsoft.com/office/powerpoint/2012/main" timeZoneBias="-480">
          <p15:parentCm authorId="1" idx="8"/>
        </p15:threadingInfo>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528168BC-B9D7-451F-8DE2-504F213EB408}" type="datetimeFigureOut">
              <a:rPr lang="en-AU" smtClean="0"/>
              <a:t>7/09/2020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7741A028-F172-40CA-BCFF-4034160991B3}" type="slidenum">
              <a:rPr lang="en-AU" smtClean="0"/>
              <a:t>‹#›</a:t>
            </a:fld>
            <a:endParaRPr lang="en-AU"/>
          </a:p>
        </p:txBody>
      </p:sp>
    </p:spTree>
    <p:extLst>
      <p:ext uri="{BB962C8B-B14F-4D97-AF65-F5344CB8AC3E}">
        <p14:creationId xmlns:p14="http://schemas.microsoft.com/office/powerpoint/2010/main" val="26817002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528168BC-B9D7-451F-8DE2-504F213EB408}" type="datetimeFigureOut">
              <a:rPr lang="en-AU" smtClean="0"/>
              <a:t>7/09/2020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7741A028-F172-40CA-BCFF-4034160991B3}" type="slidenum">
              <a:rPr lang="en-AU" smtClean="0"/>
              <a:t>‹#›</a:t>
            </a:fld>
            <a:endParaRPr lang="en-AU"/>
          </a:p>
        </p:txBody>
      </p:sp>
    </p:spTree>
    <p:extLst>
      <p:ext uri="{BB962C8B-B14F-4D97-AF65-F5344CB8AC3E}">
        <p14:creationId xmlns:p14="http://schemas.microsoft.com/office/powerpoint/2010/main" val="33010478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528168BC-B9D7-451F-8DE2-504F213EB408}" type="datetimeFigureOut">
              <a:rPr lang="en-AU" smtClean="0"/>
              <a:t>7/09/2020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7741A028-F172-40CA-BCFF-4034160991B3}" type="slidenum">
              <a:rPr lang="en-AU" smtClean="0"/>
              <a:t>‹#›</a:t>
            </a:fld>
            <a:endParaRPr lang="en-AU"/>
          </a:p>
        </p:txBody>
      </p:sp>
    </p:spTree>
    <p:extLst>
      <p:ext uri="{BB962C8B-B14F-4D97-AF65-F5344CB8AC3E}">
        <p14:creationId xmlns:p14="http://schemas.microsoft.com/office/powerpoint/2010/main" val="2207752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528168BC-B9D7-451F-8DE2-504F213EB408}" type="datetimeFigureOut">
              <a:rPr lang="en-AU" smtClean="0"/>
              <a:t>7/09/2020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7741A028-F172-40CA-BCFF-4034160991B3}" type="slidenum">
              <a:rPr lang="en-AU" smtClean="0"/>
              <a:t>‹#›</a:t>
            </a:fld>
            <a:endParaRPr lang="en-AU"/>
          </a:p>
        </p:txBody>
      </p:sp>
    </p:spTree>
    <p:extLst>
      <p:ext uri="{BB962C8B-B14F-4D97-AF65-F5344CB8AC3E}">
        <p14:creationId xmlns:p14="http://schemas.microsoft.com/office/powerpoint/2010/main" val="7092153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28168BC-B9D7-451F-8DE2-504F213EB408}" type="datetimeFigureOut">
              <a:rPr lang="en-AU" smtClean="0"/>
              <a:t>7/09/2020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7741A028-F172-40CA-BCFF-4034160991B3}" type="slidenum">
              <a:rPr lang="en-AU" smtClean="0"/>
              <a:t>‹#›</a:t>
            </a:fld>
            <a:endParaRPr lang="en-AU"/>
          </a:p>
        </p:txBody>
      </p:sp>
    </p:spTree>
    <p:extLst>
      <p:ext uri="{BB962C8B-B14F-4D97-AF65-F5344CB8AC3E}">
        <p14:creationId xmlns:p14="http://schemas.microsoft.com/office/powerpoint/2010/main" val="6780511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528168BC-B9D7-451F-8DE2-504F213EB408}" type="datetimeFigureOut">
              <a:rPr lang="en-AU" smtClean="0"/>
              <a:t>7/09/2020</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7741A028-F172-40CA-BCFF-4034160991B3}" type="slidenum">
              <a:rPr lang="en-AU" smtClean="0"/>
              <a:t>‹#›</a:t>
            </a:fld>
            <a:endParaRPr lang="en-AU"/>
          </a:p>
        </p:txBody>
      </p:sp>
    </p:spTree>
    <p:extLst>
      <p:ext uri="{BB962C8B-B14F-4D97-AF65-F5344CB8AC3E}">
        <p14:creationId xmlns:p14="http://schemas.microsoft.com/office/powerpoint/2010/main" val="7197307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528168BC-B9D7-451F-8DE2-504F213EB408}" type="datetimeFigureOut">
              <a:rPr lang="en-AU" smtClean="0"/>
              <a:t>7/09/2020</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7741A028-F172-40CA-BCFF-4034160991B3}" type="slidenum">
              <a:rPr lang="en-AU" smtClean="0"/>
              <a:t>‹#›</a:t>
            </a:fld>
            <a:endParaRPr lang="en-AU"/>
          </a:p>
        </p:txBody>
      </p:sp>
    </p:spTree>
    <p:extLst>
      <p:ext uri="{BB962C8B-B14F-4D97-AF65-F5344CB8AC3E}">
        <p14:creationId xmlns:p14="http://schemas.microsoft.com/office/powerpoint/2010/main" val="38208881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528168BC-B9D7-451F-8DE2-504F213EB408}" type="datetimeFigureOut">
              <a:rPr lang="en-AU" smtClean="0"/>
              <a:t>7/09/2020</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7741A028-F172-40CA-BCFF-4034160991B3}" type="slidenum">
              <a:rPr lang="en-AU" smtClean="0"/>
              <a:t>‹#›</a:t>
            </a:fld>
            <a:endParaRPr lang="en-AU"/>
          </a:p>
        </p:txBody>
      </p:sp>
    </p:spTree>
    <p:extLst>
      <p:ext uri="{BB962C8B-B14F-4D97-AF65-F5344CB8AC3E}">
        <p14:creationId xmlns:p14="http://schemas.microsoft.com/office/powerpoint/2010/main" val="3079289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8168BC-B9D7-451F-8DE2-504F213EB408}" type="datetimeFigureOut">
              <a:rPr lang="en-AU" smtClean="0"/>
              <a:t>7/09/2020</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7741A028-F172-40CA-BCFF-4034160991B3}" type="slidenum">
              <a:rPr lang="en-AU" smtClean="0"/>
              <a:t>‹#›</a:t>
            </a:fld>
            <a:endParaRPr lang="en-AU"/>
          </a:p>
        </p:txBody>
      </p:sp>
    </p:spTree>
    <p:extLst>
      <p:ext uri="{BB962C8B-B14F-4D97-AF65-F5344CB8AC3E}">
        <p14:creationId xmlns:p14="http://schemas.microsoft.com/office/powerpoint/2010/main" val="24014966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AU"/>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28168BC-B9D7-451F-8DE2-504F213EB408}" type="datetimeFigureOut">
              <a:rPr lang="en-AU" smtClean="0"/>
              <a:t>7/09/2020</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7741A028-F172-40CA-BCFF-4034160991B3}" type="slidenum">
              <a:rPr lang="en-AU" smtClean="0"/>
              <a:t>‹#›</a:t>
            </a:fld>
            <a:endParaRPr lang="en-AU"/>
          </a:p>
        </p:txBody>
      </p:sp>
    </p:spTree>
    <p:extLst>
      <p:ext uri="{BB962C8B-B14F-4D97-AF65-F5344CB8AC3E}">
        <p14:creationId xmlns:p14="http://schemas.microsoft.com/office/powerpoint/2010/main" val="36594031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AU"/>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28168BC-B9D7-451F-8DE2-504F213EB408}" type="datetimeFigureOut">
              <a:rPr lang="en-AU" smtClean="0"/>
              <a:t>7/09/2020</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7741A028-F172-40CA-BCFF-4034160991B3}" type="slidenum">
              <a:rPr lang="en-AU" smtClean="0"/>
              <a:t>‹#›</a:t>
            </a:fld>
            <a:endParaRPr lang="en-AU"/>
          </a:p>
        </p:txBody>
      </p:sp>
    </p:spTree>
    <p:extLst>
      <p:ext uri="{BB962C8B-B14F-4D97-AF65-F5344CB8AC3E}">
        <p14:creationId xmlns:p14="http://schemas.microsoft.com/office/powerpoint/2010/main" val="12244613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8168BC-B9D7-451F-8DE2-504F213EB408}" type="datetimeFigureOut">
              <a:rPr lang="en-AU" smtClean="0"/>
              <a:t>7/09/2020</a:t>
            </a:fld>
            <a:endParaRPr lang="en-A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41A028-F172-40CA-BCFF-4034160991B3}" type="slidenum">
              <a:rPr lang="en-AU" smtClean="0"/>
              <a:t>‹#›</a:t>
            </a:fld>
            <a:endParaRPr lang="en-AU"/>
          </a:p>
        </p:txBody>
      </p:sp>
    </p:spTree>
    <p:extLst>
      <p:ext uri="{BB962C8B-B14F-4D97-AF65-F5344CB8AC3E}">
        <p14:creationId xmlns:p14="http://schemas.microsoft.com/office/powerpoint/2010/main" val="2878856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7.jpeg"/></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omments" Target="../comments/comment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msdmanuals.com/professional/musculoskeletal-and-connective-tissue-disorders/crystal-induced-arthritides/gout#v906432" TargetMode="External"/><Relationship Id="rId2" Type="http://schemas.openxmlformats.org/officeDocument/2006/relationships/hyperlink" Target="https://www.msdmanuals.com/professional/musculoskeletal-and-connective-tissue-disorders/joint-disorders/rheumatoid-arthritis-ra"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omments" Target="../comments/comment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comments" Target="../comments/comment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afp-digital.org/afp/december_1_2019/MobilePagedArticle.action?articleId=1542835#articleId1542835" TargetMode="External"/><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comments" Target="../comments/comment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www.aci.health.nsw.gov.au/chronic-pain/for-everyone/getting-help-from-your-healthcare-team" TargetMode="External"/><Relationship Id="rId2" Type="http://schemas.openxmlformats.org/officeDocument/2006/relationships/hyperlink" Target="https://www.youtube.com/watch?v=C_3phB93rvI" TargetMode="Externa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06944"/>
            <a:ext cx="10825397" cy="2387600"/>
          </a:xfrm>
        </p:spPr>
        <p:txBody>
          <a:bodyPr/>
          <a:lstStyle/>
          <a:p>
            <a:r>
              <a:rPr lang="en-US" dirty="0" smtClean="0"/>
              <a:t>Low Back </a:t>
            </a:r>
            <a:r>
              <a:rPr lang="en-US" dirty="0"/>
              <a:t>P</a:t>
            </a:r>
            <a:r>
              <a:rPr lang="en-US" dirty="0" smtClean="0"/>
              <a:t>ain in General Practice</a:t>
            </a:r>
            <a:endParaRPr lang="en-AU" dirty="0"/>
          </a:p>
        </p:txBody>
      </p:sp>
      <p:sp>
        <p:nvSpPr>
          <p:cNvPr id="3" name="Subtitle 2"/>
          <p:cNvSpPr>
            <a:spLocks noGrp="1"/>
          </p:cNvSpPr>
          <p:nvPr>
            <p:ph type="subTitle" idx="1"/>
          </p:nvPr>
        </p:nvSpPr>
        <p:spPr>
          <a:xfrm>
            <a:off x="1376596" y="3533613"/>
            <a:ext cx="9144000" cy="1655762"/>
          </a:xfrm>
        </p:spPr>
        <p:txBody>
          <a:bodyPr/>
          <a:lstStyle/>
          <a:p>
            <a:r>
              <a:rPr lang="en-US" dirty="0" err="1"/>
              <a:t>Assoc</a:t>
            </a:r>
            <a:r>
              <a:rPr lang="en-US" dirty="0"/>
              <a:t> Prof Lucy </a:t>
            </a:r>
            <a:r>
              <a:rPr lang="en-US" dirty="0" err="1"/>
              <a:t>Gilkes</a:t>
            </a:r>
            <a:endParaRPr lang="en-AU" dirty="0"/>
          </a:p>
          <a:p>
            <a:r>
              <a:rPr lang="en-US" dirty="0" smtClean="0"/>
              <a:t>Professor Eric Visser</a:t>
            </a:r>
          </a:p>
        </p:txBody>
      </p:sp>
      <p:pic>
        <p:nvPicPr>
          <p:cNvPr id="4" name="Picture 3" descr="C:\Users\ericv\Desktop\core_strength_18.jpg"/>
          <p:cNvPicPr/>
          <p:nvPr/>
        </p:nvPicPr>
        <p:blipFill>
          <a:blip r:embed="rId2" cstate="print"/>
          <a:srcRect/>
          <a:stretch>
            <a:fillRect/>
          </a:stretch>
        </p:blipFill>
        <p:spPr bwMode="auto">
          <a:xfrm>
            <a:off x="9099030" y="2840900"/>
            <a:ext cx="2052750" cy="3248187"/>
          </a:xfrm>
          <a:prstGeom prst="rect">
            <a:avLst/>
          </a:prstGeom>
          <a:noFill/>
          <a:ln w="9525">
            <a:noFill/>
            <a:miter lim="800000"/>
            <a:headEnd/>
            <a:tailEnd/>
          </a:ln>
        </p:spPr>
      </p:pic>
      <p:pic>
        <p:nvPicPr>
          <p:cNvPr id="5" name="Picture 3"/>
          <p:cNvPicPr>
            <a:picLocks noChangeAspect="1" noChangeArrowheads="1"/>
          </p:cNvPicPr>
          <p:nvPr/>
        </p:nvPicPr>
        <p:blipFill>
          <a:blip r:embed="rId3"/>
          <a:srcRect/>
          <a:stretch>
            <a:fillRect/>
          </a:stretch>
        </p:blipFill>
        <p:spPr bwMode="auto">
          <a:xfrm>
            <a:off x="762000" y="5572125"/>
            <a:ext cx="10668000" cy="1285875"/>
          </a:xfrm>
          <a:prstGeom prst="rect">
            <a:avLst/>
          </a:prstGeom>
          <a:noFill/>
          <a:ln w="9525">
            <a:noFill/>
            <a:miter lim="800000"/>
            <a:headEnd/>
            <a:tailEnd/>
          </a:ln>
        </p:spPr>
      </p:pic>
    </p:spTree>
    <p:extLst>
      <p:ext uri="{BB962C8B-B14F-4D97-AF65-F5344CB8AC3E}">
        <p14:creationId xmlns:p14="http://schemas.microsoft.com/office/powerpoint/2010/main" val="31515562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1498" y="354950"/>
            <a:ext cx="10515600" cy="1325563"/>
          </a:xfrm>
        </p:spPr>
        <p:txBody>
          <a:bodyPr>
            <a:normAutofit fontScale="90000"/>
          </a:bodyPr>
          <a:lstStyle/>
          <a:p>
            <a:pPr algn="ctr"/>
            <a:r>
              <a:rPr lang="en-AU" sz="4900" dirty="0" smtClean="0">
                <a:latin typeface="Calibri" panose="020F0502020204030204" pitchFamily="34" charset="0"/>
              </a:rPr>
              <a:t>Specific causes of LBP </a:t>
            </a:r>
            <a:br>
              <a:rPr lang="en-AU" sz="4900" dirty="0" smtClean="0">
                <a:latin typeface="Calibri" panose="020F0502020204030204" pitchFamily="34" charset="0"/>
              </a:rPr>
            </a:br>
            <a:r>
              <a:rPr lang="en-AU" sz="2800" dirty="0" smtClean="0">
                <a:latin typeface="Calibri" panose="020F0502020204030204" pitchFamily="34" charset="0"/>
              </a:rPr>
              <a:t>The search for pain generators</a:t>
            </a:r>
            <a:br>
              <a:rPr lang="en-AU" sz="2800" dirty="0" smtClean="0">
                <a:latin typeface="Calibri" panose="020F0502020204030204" pitchFamily="34" charset="0"/>
              </a:rPr>
            </a:br>
            <a:endParaRPr lang="en-AU" sz="2800" dirty="0">
              <a:latin typeface="Calibri" panose="020F0502020204030204" pitchFamily="34" charset="0"/>
            </a:endParaRPr>
          </a:p>
        </p:txBody>
      </p:sp>
      <p:sp>
        <p:nvSpPr>
          <p:cNvPr id="3" name="Content Placeholder 2"/>
          <p:cNvSpPr>
            <a:spLocks noGrp="1"/>
          </p:cNvSpPr>
          <p:nvPr>
            <p:ph idx="1"/>
          </p:nvPr>
        </p:nvSpPr>
        <p:spPr>
          <a:xfrm>
            <a:off x="248094" y="1456498"/>
            <a:ext cx="10909004" cy="4957948"/>
          </a:xfrm>
        </p:spPr>
        <p:txBody>
          <a:bodyPr>
            <a:normAutofit/>
          </a:bodyPr>
          <a:lstStyle/>
          <a:p>
            <a:pPr marL="0" indent="0">
              <a:lnSpc>
                <a:spcPct val="160000"/>
              </a:lnSpc>
              <a:buClr>
                <a:srgbClr val="FFC000"/>
              </a:buClr>
              <a:buNone/>
            </a:pPr>
            <a:r>
              <a:rPr lang="en-AU" dirty="0" smtClean="0">
                <a:latin typeface="Calibri" panose="020F0502020204030204" pitchFamily="34" charset="0"/>
              </a:rPr>
              <a:t>Intervertebral discs (40%)</a:t>
            </a:r>
          </a:p>
          <a:p>
            <a:pPr>
              <a:lnSpc>
                <a:spcPct val="160000"/>
              </a:lnSpc>
            </a:pPr>
            <a:r>
              <a:rPr lang="en-AU" dirty="0" smtClean="0">
                <a:latin typeface="Calibri" panose="020F0502020204030204" pitchFamily="34" charset="0"/>
              </a:rPr>
              <a:t>Internal disc disruption</a:t>
            </a:r>
          </a:p>
          <a:p>
            <a:pPr>
              <a:lnSpc>
                <a:spcPct val="160000"/>
              </a:lnSpc>
            </a:pPr>
            <a:r>
              <a:rPr lang="en-AU" dirty="0" smtClean="0">
                <a:latin typeface="Calibri" panose="020F0502020204030204" pitchFamily="34" charset="0"/>
              </a:rPr>
              <a:t>Annular tears </a:t>
            </a:r>
          </a:p>
          <a:p>
            <a:pPr>
              <a:lnSpc>
                <a:spcPct val="160000"/>
              </a:lnSpc>
            </a:pPr>
            <a:endParaRPr lang="en-AU" dirty="0" smtClean="0">
              <a:latin typeface="Calibri" panose="020F0502020204030204" pitchFamily="34" charset="0"/>
            </a:endParaRPr>
          </a:p>
          <a:p>
            <a:pPr>
              <a:lnSpc>
                <a:spcPct val="160000"/>
              </a:lnSpc>
            </a:pPr>
            <a:r>
              <a:rPr lang="en-AU" dirty="0" smtClean="0">
                <a:latin typeface="Calibri" panose="020F0502020204030204" pitchFamily="34" charset="0"/>
              </a:rPr>
              <a:t>Younger LBP patients (30s-50s)</a:t>
            </a:r>
            <a:endParaRPr lang="en-AU" dirty="0">
              <a:latin typeface="Calibri" panose="020F0502020204030204" pitchFamily="34" charset="0"/>
            </a:endParaRPr>
          </a:p>
        </p:txBody>
      </p:sp>
      <p:pic>
        <p:nvPicPr>
          <p:cNvPr id="5" name="Picture 4"/>
          <p:cNvPicPr>
            <a:picLocks noChangeAspect="1"/>
          </p:cNvPicPr>
          <p:nvPr/>
        </p:nvPicPr>
        <p:blipFill>
          <a:blip r:embed="rId2"/>
          <a:stretch>
            <a:fillRect/>
          </a:stretch>
        </p:blipFill>
        <p:spPr>
          <a:xfrm>
            <a:off x="5358311" y="4176889"/>
            <a:ext cx="2752729" cy="2079840"/>
          </a:xfrm>
          <a:prstGeom prst="rect">
            <a:avLst/>
          </a:prstGeom>
        </p:spPr>
      </p:pic>
      <p:pic>
        <p:nvPicPr>
          <p:cNvPr id="7" name="Picture 6"/>
          <p:cNvPicPr>
            <a:picLocks noChangeAspect="1"/>
          </p:cNvPicPr>
          <p:nvPr/>
        </p:nvPicPr>
        <p:blipFill rotWithShape="1">
          <a:blip r:embed="rId3"/>
          <a:srcRect l="16588" t="21821" r="34839" b="18486"/>
          <a:stretch/>
        </p:blipFill>
        <p:spPr>
          <a:xfrm>
            <a:off x="8831962" y="1681701"/>
            <a:ext cx="2708958" cy="4267885"/>
          </a:xfrm>
          <a:prstGeom prst="rect">
            <a:avLst/>
          </a:prstGeom>
        </p:spPr>
      </p:pic>
      <p:pic>
        <p:nvPicPr>
          <p:cNvPr id="6" name="Content Placeholder 3"/>
          <p:cNvPicPr>
            <a:picLocks noChangeAspect="1"/>
          </p:cNvPicPr>
          <p:nvPr/>
        </p:nvPicPr>
        <p:blipFill rotWithShape="1">
          <a:blip r:embed="rId4"/>
          <a:srcRect l="31490" t="1373" r="29710" b="25381"/>
          <a:stretch/>
        </p:blipFill>
        <p:spPr>
          <a:xfrm>
            <a:off x="5566275" y="1569155"/>
            <a:ext cx="2336800" cy="2246489"/>
          </a:xfrm>
          <a:prstGeom prst="rect">
            <a:avLst/>
          </a:prstGeom>
        </p:spPr>
      </p:pic>
    </p:spTree>
    <p:extLst>
      <p:ext uri="{BB962C8B-B14F-4D97-AF65-F5344CB8AC3E}">
        <p14:creationId xmlns:p14="http://schemas.microsoft.com/office/powerpoint/2010/main" val="33740553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1498" y="354950"/>
            <a:ext cx="10515600" cy="1325563"/>
          </a:xfrm>
        </p:spPr>
        <p:txBody>
          <a:bodyPr>
            <a:normAutofit fontScale="90000"/>
          </a:bodyPr>
          <a:lstStyle/>
          <a:p>
            <a:pPr algn="ctr"/>
            <a:r>
              <a:rPr lang="en-AU" sz="4900" dirty="0" smtClean="0">
                <a:latin typeface="Calibri" panose="020F0502020204030204" pitchFamily="34" charset="0"/>
              </a:rPr>
              <a:t>Specific causes of LBP </a:t>
            </a:r>
            <a:br>
              <a:rPr lang="en-AU" sz="4900" dirty="0" smtClean="0">
                <a:latin typeface="Calibri" panose="020F0502020204030204" pitchFamily="34" charset="0"/>
              </a:rPr>
            </a:br>
            <a:r>
              <a:rPr lang="en-AU" sz="2800" dirty="0" smtClean="0">
                <a:latin typeface="Calibri" panose="020F0502020204030204" pitchFamily="34" charset="0"/>
              </a:rPr>
              <a:t>The search for pain generators</a:t>
            </a:r>
            <a:br>
              <a:rPr lang="en-AU" sz="2800" dirty="0" smtClean="0">
                <a:latin typeface="Calibri" panose="020F0502020204030204" pitchFamily="34" charset="0"/>
              </a:rPr>
            </a:br>
            <a:endParaRPr lang="en-AU" sz="2800" dirty="0">
              <a:latin typeface="Calibri" panose="020F0502020204030204" pitchFamily="34" charset="0"/>
            </a:endParaRPr>
          </a:p>
        </p:txBody>
      </p:sp>
      <p:sp>
        <p:nvSpPr>
          <p:cNvPr id="3" name="Content Placeholder 2"/>
          <p:cNvSpPr>
            <a:spLocks noGrp="1"/>
          </p:cNvSpPr>
          <p:nvPr>
            <p:ph idx="1"/>
          </p:nvPr>
        </p:nvSpPr>
        <p:spPr>
          <a:xfrm>
            <a:off x="248094" y="1456498"/>
            <a:ext cx="10909004" cy="4957948"/>
          </a:xfrm>
        </p:spPr>
        <p:txBody>
          <a:bodyPr>
            <a:normAutofit/>
          </a:bodyPr>
          <a:lstStyle/>
          <a:p>
            <a:pPr>
              <a:lnSpc>
                <a:spcPct val="160000"/>
              </a:lnSpc>
            </a:pPr>
            <a:r>
              <a:rPr lang="en-AU" dirty="0" smtClean="0">
                <a:latin typeface="Calibri" panose="020F0502020204030204" pitchFamily="34" charset="0"/>
              </a:rPr>
              <a:t>Facet joints (20%)</a:t>
            </a:r>
          </a:p>
          <a:p>
            <a:pPr>
              <a:lnSpc>
                <a:spcPct val="160000"/>
              </a:lnSpc>
            </a:pPr>
            <a:r>
              <a:rPr lang="en-AU" dirty="0" smtClean="0">
                <a:latin typeface="Calibri" panose="020F0502020204030204" pitchFamily="34" charset="0"/>
              </a:rPr>
              <a:t>Older LBP patients (&gt;65)</a:t>
            </a:r>
          </a:p>
          <a:p>
            <a:pPr>
              <a:lnSpc>
                <a:spcPct val="160000"/>
              </a:lnSpc>
            </a:pPr>
            <a:r>
              <a:rPr lang="en-AU" dirty="0" smtClean="0">
                <a:latin typeface="Calibri" panose="020F0502020204030204" pitchFamily="34" charset="0"/>
              </a:rPr>
              <a:t>L4/5 &amp; L5/S1</a:t>
            </a:r>
          </a:p>
          <a:p>
            <a:pPr marL="0" indent="0">
              <a:lnSpc>
                <a:spcPct val="160000"/>
              </a:lnSpc>
              <a:buNone/>
            </a:pPr>
            <a:endParaRPr lang="en-AU" sz="3600" dirty="0" smtClean="0">
              <a:latin typeface="Calibri" panose="020F0502020204030204" pitchFamily="34" charset="0"/>
            </a:endParaRPr>
          </a:p>
          <a:p>
            <a:pPr marL="0" indent="0">
              <a:buClr>
                <a:srgbClr val="FFC000"/>
              </a:buClr>
              <a:buNone/>
            </a:pPr>
            <a:r>
              <a:rPr lang="en-AU" dirty="0" smtClean="0">
                <a:latin typeface="Comic Sans MS" panose="030F0702030302020204" pitchFamily="66" charset="0"/>
              </a:rPr>
              <a:t>     </a:t>
            </a:r>
            <a:endParaRPr lang="en-AU" dirty="0">
              <a:latin typeface="Comic Sans MS" panose="030F0702030302020204" pitchFamily="66" charset="0"/>
            </a:endParaRPr>
          </a:p>
          <a:p>
            <a:pPr>
              <a:lnSpc>
                <a:spcPct val="160000"/>
              </a:lnSpc>
            </a:pPr>
            <a:endParaRPr lang="en-AU" dirty="0">
              <a:latin typeface="Calibri" panose="020F0502020204030204" pitchFamily="34" charset="0"/>
            </a:endParaRPr>
          </a:p>
        </p:txBody>
      </p:sp>
      <p:pic>
        <p:nvPicPr>
          <p:cNvPr id="4" name="Picture 3"/>
          <p:cNvPicPr>
            <a:picLocks noChangeAspect="1"/>
          </p:cNvPicPr>
          <p:nvPr/>
        </p:nvPicPr>
        <p:blipFill>
          <a:blip r:embed="rId2"/>
          <a:stretch>
            <a:fillRect/>
          </a:stretch>
        </p:blipFill>
        <p:spPr>
          <a:xfrm>
            <a:off x="6828364" y="1456498"/>
            <a:ext cx="3206602" cy="5005860"/>
          </a:xfrm>
          <a:prstGeom prst="rect">
            <a:avLst/>
          </a:prstGeom>
        </p:spPr>
      </p:pic>
      <p:sp>
        <p:nvSpPr>
          <p:cNvPr id="11" name="Content Placeholder 2"/>
          <p:cNvSpPr txBox="1">
            <a:spLocks/>
          </p:cNvSpPr>
          <p:nvPr/>
        </p:nvSpPr>
        <p:spPr>
          <a:xfrm>
            <a:off x="92519" y="6795302"/>
            <a:ext cx="10909004" cy="495794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FFC000"/>
              </a:buClr>
              <a:buFont typeface="Arial" panose="020B0604020202020204" pitchFamily="34" charset="0"/>
              <a:buNone/>
            </a:pPr>
            <a:r>
              <a:rPr lang="en-AU" dirty="0" smtClean="0">
                <a:latin typeface="Comic Sans MS" panose="030F0702030302020204" pitchFamily="66" charset="0"/>
              </a:rPr>
              <a:t>    </a:t>
            </a:r>
          </a:p>
          <a:p>
            <a:pPr>
              <a:lnSpc>
                <a:spcPct val="160000"/>
              </a:lnSpc>
            </a:pPr>
            <a:endParaRPr lang="en-AU" dirty="0">
              <a:latin typeface="Calibri" panose="020F0502020204030204" pitchFamily="34" charset="0"/>
            </a:endParaRPr>
          </a:p>
        </p:txBody>
      </p:sp>
      <p:pic>
        <p:nvPicPr>
          <p:cNvPr id="12" name="Picture 2" descr="Scottish Terrier Dog Breed Information, Pictures, Characteristics &amp; Facts –  DogTi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8694" y="3323582"/>
            <a:ext cx="4381500" cy="2762251"/>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Arrow Connector 8"/>
          <p:cNvCxnSpPr/>
          <p:nvPr/>
        </p:nvCxnSpPr>
        <p:spPr>
          <a:xfrm>
            <a:off x="7756562" y="2734149"/>
            <a:ext cx="743970" cy="57150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Freeform 12"/>
          <p:cNvSpPr/>
          <p:nvPr/>
        </p:nvSpPr>
        <p:spPr>
          <a:xfrm>
            <a:off x="7484884" y="4614863"/>
            <a:ext cx="2274255" cy="2135469"/>
          </a:xfrm>
          <a:custGeom>
            <a:avLst/>
            <a:gdLst>
              <a:gd name="connsiteX0" fmla="*/ 301804 w 2274255"/>
              <a:gd name="connsiteY0" fmla="*/ 514350 h 2135469"/>
              <a:gd name="connsiteX1" fmla="*/ 330379 w 2274255"/>
              <a:gd name="connsiteY1" fmla="*/ 442912 h 2135469"/>
              <a:gd name="connsiteX2" fmla="*/ 373241 w 2274255"/>
              <a:gd name="connsiteY2" fmla="*/ 414337 h 2135469"/>
              <a:gd name="connsiteX3" fmla="*/ 387529 w 2274255"/>
              <a:gd name="connsiteY3" fmla="*/ 357187 h 2135469"/>
              <a:gd name="connsiteX4" fmla="*/ 458966 w 2274255"/>
              <a:gd name="connsiteY4" fmla="*/ 228600 h 2135469"/>
              <a:gd name="connsiteX5" fmla="*/ 501829 w 2274255"/>
              <a:gd name="connsiteY5" fmla="*/ 214312 h 2135469"/>
              <a:gd name="connsiteX6" fmla="*/ 558979 w 2274255"/>
              <a:gd name="connsiteY6" fmla="*/ 128587 h 2135469"/>
              <a:gd name="connsiteX7" fmla="*/ 573266 w 2274255"/>
              <a:gd name="connsiteY7" fmla="*/ 85725 h 2135469"/>
              <a:gd name="connsiteX8" fmla="*/ 587554 w 2274255"/>
              <a:gd name="connsiteY8" fmla="*/ 28575 h 2135469"/>
              <a:gd name="connsiteX9" fmla="*/ 673279 w 2274255"/>
              <a:gd name="connsiteY9" fmla="*/ 0 h 2135469"/>
              <a:gd name="connsiteX10" fmla="*/ 859016 w 2274255"/>
              <a:gd name="connsiteY10" fmla="*/ 57150 h 2135469"/>
              <a:gd name="connsiteX11" fmla="*/ 873304 w 2274255"/>
              <a:gd name="connsiteY11" fmla="*/ 100012 h 2135469"/>
              <a:gd name="connsiteX12" fmla="*/ 887591 w 2274255"/>
              <a:gd name="connsiteY12" fmla="*/ 228600 h 2135469"/>
              <a:gd name="connsiteX13" fmla="*/ 901879 w 2274255"/>
              <a:gd name="connsiteY13" fmla="*/ 271462 h 2135469"/>
              <a:gd name="connsiteX14" fmla="*/ 916166 w 2274255"/>
              <a:gd name="connsiteY14" fmla="*/ 828675 h 2135469"/>
              <a:gd name="connsiteX15" fmla="*/ 944741 w 2274255"/>
              <a:gd name="connsiteY15" fmla="*/ 871537 h 2135469"/>
              <a:gd name="connsiteX16" fmla="*/ 987604 w 2274255"/>
              <a:gd name="connsiteY16" fmla="*/ 900112 h 2135469"/>
              <a:gd name="connsiteX17" fmla="*/ 1201916 w 2274255"/>
              <a:gd name="connsiteY17" fmla="*/ 885825 h 2135469"/>
              <a:gd name="connsiteX18" fmla="*/ 1244779 w 2274255"/>
              <a:gd name="connsiteY18" fmla="*/ 842962 h 2135469"/>
              <a:gd name="connsiteX19" fmla="*/ 1344791 w 2274255"/>
              <a:gd name="connsiteY19" fmla="*/ 800100 h 2135469"/>
              <a:gd name="connsiteX20" fmla="*/ 1459091 w 2274255"/>
              <a:gd name="connsiteY20" fmla="*/ 728662 h 2135469"/>
              <a:gd name="connsiteX21" fmla="*/ 1501954 w 2274255"/>
              <a:gd name="connsiteY21" fmla="*/ 714375 h 2135469"/>
              <a:gd name="connsiteX22" fmla="*/ 1716266 w 2274255"/>
              <a:gd name="connsiteY22" fmla="*/ 742950 h 2135469"/>
              <a:gd name="connsiteX23" fmla="*/ 1759129 w 2274255"/>
              <a:gd name="connsiteY23" fmla="*/ 771525 h 2135469"/>
              <a:gd name="connsiteX24" fmla="*/ 1830566 w 2274255"/>
              <a:gd name="connsiteY24" fmla="*/ 885825 h 2135469"/>
              <a:gd name="connsiteX25" fmla="*/ 2073454 w 2274255"/>
              <a:gd name="connsiteY25" fmla="*/ 942975 h 2135469"/>
              <a:gd name="connsiteX26" fmla="*/ 2159179 w 2274255"/>
              <a:gd name="connsiteY26" fmla="*/ 971550 h 2135469"/>
              <a:gd name="connsiteX27" fmla="*/ 2202041 w 2274255"/>
              <a:gd name="connsiteY27" fmla="*/ 985837 h 2135469"/>
              <a:gd name="connsiteX28" fmla="*/ 2244904 w 2274255"/>
              <a:gd name="connsiteY28" fmla="*/ 1000125 h 2135469"/>
              <a:gd name="connsiteX29" fmla="*/ 2273479 w 2274255"/>
              <a:gd name="connsiteY29" fmla="*/ 1042987 h 2135469"/>
              <a:gd name="connsiteX30" fmla="*/ 2216329 w 2274255"/>
              <a:gd name="connsiteY30" fmla="*/ 1085850 h 2135469"/>
              <a:gd name="connsiteX31" fmla="*/ 2187754 w 2274255"/>
              <a:gd name="connsiteY31" fmla="*/ 1128712 h 2135469"/>
              <a:gd name="connsiteX32" fmla="*/ 2144891 w 2274255"/>
              <a:gd name="connsiteY32" fmla="*/ 1157287 h 2135469"/>
              <a:gd name="connsiteX33" fmla="*/ 2059166 w 2274255"/>
              <a:gd name="connsiteY33" fmla="*/ 1228725 h 2135469"/>
              <a:gd name="connsiteX34" fmla="*/ 2030591 w 2274255"/>
              <a:gd name="connsiteY34" fmla="*/ 1271587 h 2135469"/>
              <a:gd name="connsiteX35" fmla="*/ 2030591 w 2274255"/>
              <a:gd name="connsiteY35" fmla="*/ 1500187 h 2135469"/>
              <a:gd name="connsiteX36" fmla="*/ 2044879 w 2274255"/>
              <a:gd name="connsiteY36" fmla="*/ 1543050 h 2135469"/>
              <a:gd name="connsiteX37" fmla="*/ 2073454 w 2274255"/>
              <a:gd name="connsiteY37" fmla="*/ 1585912 h 2135469"/>
              <a:gd name="connsiteX38" fmla="*/ 2102029 w 2274255"/>
              <a:gd name="connsiteY38" fmla="*/ 1671637 h 2135469"/>
              <a:gd name="connsiteX39" fmla="*/ 2116316 w 2274255"/>
              <a:gd name="connsiteY39" fmla="*/ 1714500 h 2135469"/>
              <a:gd name="connsiteX40" fmla="*/ 2102029 w 2274255"/>
              <a:gd name="connsiteY40" fmla="*/ 1914525 h 2135469"/>
              <a:gd name="connsiteX41" fmla="*/ 2059166 w 2274255"/>
              <a:gd name="connsiteY41" fmla="*/ 1971675 h 2135469"/>
              <a:gd name="connsiteX42" fmla="*/ 1973441 w 2274255"/>
              <a:gd name="connsiteY42" fmla="*/ 2014537 h 2135469"/>
              <a:gd name="connsiteX43" fmla="*/ 1759129 w 2274255"/>
              <a:gd name="connsiteY43" fmla="*/ 2000250 h 2135469"/>
              <a:gd name="connsiteX44" fmla="*/ 1687691 w 2274255"/>
              <a:gd name="connsiteY44" fmla="*/ 1943100 h 2135469"/>
              <a:gd name="connsiteX45" fmla="*/ 1587679 w 2274255"/>
              <a:gd name="connsiteY45" fmla="*/ 1814512 h 2135469"/>
              <a:gd name="connsiteX46" fmla="*/ 1544816 w 2274255"/>
              <a:gd name="connsiteY46" fmla="*/ 1728787 h 2135469"/>
              <a:gd name="connsiteX47" fmla="*/ 1487666 w 2274255"/>
              <a:gd name="connsiteY47" fmla="*/ 1657350 h 2135469"/>
              <a:gd name="connsiteX48" fmla="*/ 1430516 w 2274255"/>
              <a:gd name="connsiteY48" fmla="*/ 1600200 h 2135469"/>
              <a:gd name="connsiteX49" fmla="*/ 1273354 w 2274255"/>
              <a:gd name="connsiteY49" fmla="*/ 1614487 h 2135469"/>
              <a:gd name="connsiteX50" fmla="*/ 1230491 w 2274255"/>
              <a:gd name="connsiteY50" fmla="*/ 1643062 h 2135469"/>
              <a:gd name="connsiteX51" fmla="*/ 1159054 w 2274255"/>
              <a:gd name="connsiteY51" fmla="*/ 1657350 h 2135469"/>
              <a:gd name="connsiteX52" fmla="*/ 1116191 w 2274255"/>
              <a:gd name="connsiteY52" fmla="*/ 1685925 h 2135469"/>
              <a:gd name="connsiteX53" fmla="*/ 1073329 w 2274255"/>
              <a:gd name="connsiteY53" fmla="*/ 1700212 h 2135469"/>
              <a:gd name="connsiteX54" fmla="*/ 973316 w 2274255"/>
              <a:gd name="connsiteY54" fmla="*/ 1814512 h 2135469"/>
              <a:gd name="connsiteX55" fmla="*/ 944741 w 2274255"/>
              <a:gd name="connsiteY55" fmla="*/ 1857375 h 2135469"/>
              <a:gd name="connsiteX56" fmla="*/ 859016 w 2274255"/>
              <a:gd name="connsiteY56" fmla="*/ 1885950 h 2135469"/>
              <a:gd name="connsiteX57" fmla="*/ 801866 w 2274255"/>
              <a:gd name="connsiteY57" fmla="*/ 2028825 h 2135469"/>
              <a:gd name="connsiteX58" fmla="*/ 744716 w 2274255"/>
              <a:gd name="connsiteY58" fmla="*/ 2128837 h 2135469"/>
              <a:gd name="connsiteX59" fmla="*/ 587554 w 2274255"/>
              <a:gd name="connsiteY59" fmla="*/ 2114550 h 2135469"/>
              <a:gd name="connsiteX60" fmla="*/ 573266 w 2274255"/>
              <a:gd name="connsiteY60" fmla="*/ 1928812 h 2135469"/>
              <a:gd name="connsiteX61" fmla="*/ 558979 w 2274255"/>
              <a:gd name="connsiteY61" fmla="*/ 1885950 h 2135469"/>
              <a:gd name="connsiteX62" fmla="*/ 530404 w 2274255"/>
              <a:gd name="connsiteY62" fmla="*/ 1771650 h 2135469"/>
              <a:gd name="connsiteX63" fmla="*/ 473254 w 2274255"/>
              <a:gd name="connsiteY63" fmla="*/ 1685925 h 2135469"/>
              <a:gd name="connsiteX64" fmla="*/ 444679 w 2274255"/>
              <a:gd name="connsiteY64" fmla="*/ 1628775 h 2135469"/>
              <a:gd name="connsiteX65" fmla="*/ 473254 w 2274255"/>
              <a:gd name="connsiteY65" fmla="*/ 1543050 h 2135469"/>
              <a:gd name="connsiteX66" fmla="*/ 487541 w 2274255"/>
              <a:gd name="connsiteY66" fmla="*/ 1485900 h 2135469"/>
              <a:gd name="connsiteX67" fmla="*/ 501829 w 2274255"/>
              <a:gd name="connsiteY67" fmla="*/ 1414462 h 2135469"/>
              <a:gd name="connsiteX68" fmla="*/ 516116 w 2274255"/>
              <a:gd name="connsiteY68" fmla="*/ 1371600 h 2135469"/>
              <a:gd name="connsiteX69" fmla="*/ 530404 w 2274255"/>
              <a:gd name="connsiteY69" fmla="*/ 1157287 h 2135469"/>
              <a:gd name="connsiteX70" fmla="*/ 558979 w 2274255"/>
              <a:gd name="connsiteY70" fmla="*/ 1114425 h 2135469"/>
              <a:gd name="connsiteX71" fmla="*/ 501829 w 2274255"/>
              <a:gd name="connsiteY71" fmla="*/ 971550 h 2135469"/>
              <a:gd name="connsiteX72" fmla="*/ 301804 w 2274255"/>
              <a:gd name="connsiteY72" fmla="*/ 985837 h 2135469"/>
              <a:gd name="connsiteX73" fmla="*/ 44629 w 2274255"/>
              <a:gd name="connsiteY73" fmla="*/ 957262 h 2135469"/>
              <a:gd name="connsiteX74" fmla="*/ 30341 w 2274255"/>
              <a:gd name="connsiteY74" fmla="*/ 914400 h 2135469"/>
              <a:gd name="connsiteX75" fmla="*/ 1766 w 2274255"/>
              <a:gd name="connsiteY75" fmla="*/ 871537 h 2135469"/>
              <a:gd name="connsiteX76" fmla="*/ 16054 w 2274255"/>
              <a:gd name="connsiteY76" fmla="*/ 614362 h 2135469"/>
              <a:gd name="connsiteX77" fmla="*/ 58916 w 2274255"/>
              <a:gd name="connsiteY77" fmla="*/ 571500 h 2135469"/>
              <a:gd name="connsiteX78" fmla="*/ 87491 w 2274255"/>
              <a:gd name="connsiteY78" fmla="*/ 528637 h 2135469"/>
              <a:gd name="connsiteX79" fmla="*/ 144641 w 2274255"/>
              <a:gd name="connsiteY79" fmla="*/ 500062 h 2135469"/>
              <a:gd name="connsiteX80" fmla="*/ 187504 w 2274255"/>
              <a:gd name="connsiteY80" fmla="*/ 471487 h 2135469"/>
              <a:gd name="connsiteX81" fmla="*/ 273229 w 2274255"/>
              <a:gd name="connsiteY81" fmla="*/ 442912 h 2135469"/>
              <a:gd name="connsiteX82" fmla="*/ 316091 w 2274255"/>
              <a:gd name="connsiteY82" fmla="*/ 428625 h 2135469"/>
              <a:gd name="connsiteX83" fmla="*/ 344666 w 2274255"/>
              <a:gd name="connsiteY83" fmla="*/ 385762 h 2135469"/>
              <a:gd name="connsiteX84" fmla="*/ 387529 w 2274255"/>
              <a:gd name="connsiteY84" fmla="*/ 357187 h 2135469"/>
              <a:gd name="connsiteX85" fmla="*/ 401816 w 2274255"/>
              <a:gd name="connsiteY85" fmla="*/ 314325 h 2135469"/>
              <a:gd name="connsiteX86" fmla="*/ 444679 w 2274255"/>
              <a:gd name="connsiteY86" fmla="*/ 271462 h 2135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274255" h="2135469">
                <a:moveTo>
                  <a:pt x="301804" y="514350"/>
                </a:moveTo>
                <a:cubicBezTo>
                  <a:pt x="311329" y="490537"/>
                  <a:pt x="315472" y="463782"/>
                  <a:pt x="330379" y="442912"/>
                </a:cubicBezTo>
                <a:cubicBezTo>
                  <a:pt x="340360" y="428939"/>
                  <a:pt x="363716" y="428624"/>
                  <a:pt x="373241" y="414337"/>
                </a:cubicBezTo>
                <a:cubicBezTo>
                  <a:pt x="384133" y="397999"/>
                  <a:pt x="382134" y="376068"/>
                  <a:pt x="387529" y="357187"/>
                </a:cubicBezTo>
                <a:cubicBezTo>
                  <a:pt x="398123" y="320108"/>
                  <a:pt x="426648" y="239373"/>
                  <a:pt x="458966" y="228600"/>
                </a:cubicBezTo>
                <a:lnTo>
                  <a:pt x="501829" y="214312"/>
                </a:lnTo>
                <a:cubicBezTo>
                  <a:pt x="520879" y="185737"/>
                  <a:pt x="548119" y="161168"/>
                  <a:pt x="558979" y="128587"/>
                </a:cubicBezTo>
                <a:cubicBezTo>
                  <a:pt x="563741" y="114300"/>
                  <a:pt x="569129" y="100206"/>
                  <a:pt x="573266" y="85725"/>
                </a:cubicBezTo>
                <a:cubicBezTo>
                  <a:pt x="578661" y="66844"/>
                  <a:pt x="572645" y="41354"/>
                  <a:pt x="587554" y="28575"/>
                </a:cubicBezTo>
                <a:cubicBezTo>
                  <a:pt x="610423" y="8973"/>
                  <a:pt x="673279" y="0"/>
                  <a:pt x="673279" y="0"/>
                </a:cubicBezTo>
                <a:cubicBezTo>
                  <a:pt x="801208" y="11630"/>
                  <a:pt x="816387" y="-28107"/>
                  <a:pt x="859016" y="57150"/>
                </a:cubicBezTo>
                <a:cubicBezTo>
                  <a:pt x="865751" y="70620"/>
                  <a:pt x="868541" y="85725"/>
                  <a:pt x="873304" y="100012"/>
                </a:cubicBezTo>
                <a:cubicBezTo>
                  <a:pt x="878066" y="142875"/>
                  <a:pt x="880501" y="186060"/>
                  <a:pt x="887591" y="228600"/>
                </a:cubicBezTo>
                <a:cubicBezTo>
                  <a:pt x="890067" y="243455"/>
                  <a:pt x="901163" y="256419"/>
                  <a:pt x="901879" y="271462"/>
                </a:cubicBezTo>
                <a:cubicBezTo>
                  <a:pt x="910717" y="457050"/>
                  <a:pt x="902929" y="643348"/>
                  <a:pt x="916166" y="828675"/>
                </a:cubicBezTo>
                <a:cubicBezTo>
                  <a:pt x="917389" y="845803"/>
                  <a:pt x="932599" y="859395"/>
                  <a:pt x="944741" y="871537"/>
                </a:cubicBezTo>
                <a:cubicBezTo>
                  <a:pt x="956883" y="883679"/>
                  <a:pt x="973316" y="890587"/>
                  <a:pt x="987604" y="900112"/>
                </a:cubicBezTo>
                <a:cubicBezTo>
                  <a:pt x="1059041" y="895350"/>
                  <a:pt x="1132025" y="901356"/>
                  <a:pt x="1201916" y="885825"/>
                </a:cubicBezTo>
                <a:cubicBezTo>
                  <a:pt x="1221641" y="881442"/>
                  <a:pt x="1229257" y="855897"/>
                  <a:pt x="1244779" y="842962"/>
                </a:cubicBezTo>
                <a:cubicBezTo>
                  <a:pt x="1287066" y="807723"/>
                  <a:pt x="1290324" y="813716"/>
                  <a:pt x="1344791" y="800100"/>
                </a:cubicBezTo>
                <a:cubicBezTo>
                  <a:pt x="1390074" y="732175"/>
                  <a:pt x="1357076" y="762666"/>
                  <a:pt x="1459091" y="728662"/>
                </a:cubicBezTo>
                <a:lnTo>
                  <a:pt x="1501954" y="714375"/>
                </a:lnTo>
                <a:cubicBezTo>
                  <a:pt x="1525415" y="716508"/>
                  <a:pt x="1665292" y="721104"/>
                  <a:pt x="1716266" y="742950"/>
                </a:cubicBezTo>
                <a:cubicBezTo>
                  <a:pt x="1732049" y="749714"/>
                  <a:pt x="1744841" y="762000"/>
                  <a:pt x="1759129" y="771525"/>
                </a:cubicBezTo>
                <a:cubicBezTo>
                  <a:pt x="1793134" y="873540"/>
                  <a:pt x="1762642" y="840542"/>
                  <a:pt x="1830566" y="885825"/>
                </a:cubicBezTo>
                <a:cubicBezTo>
                  <a:pt x="1901972" y="992933"/>
                  <a:pt x="1829014" y="908055"/>
                  <a:pt x="2073454" y="942975"/>
                </a:cubicBezTo>
                <a:cubicBezTo>
                  <a:pt x="2103272" y="947235"/>
                  <a:pt x="2130604" y="962025"/>
                  <a:pt x="2159179" y="971550"/>
                </a:cubicBezTo>
                <a:lnTo>
                  <a:pt x="2202041" y="985837"/>
                </a:lnTo>
                <a:lnTo>
                  <a:pt x="2244904" y="1000125"/>
                </a:lnTo>
                <a:cubicBezTo>
                  <a:pt x="2254429" y="1014412"/>
                  <a:pt x="2278909" y="1026697"/>
                  <a:pt x="2273479" y="1042987"/>
                </a:cubicBezTo>
                <a:cubicBezTo>
                  <a:pt x="2265949" y="1065578"/>
                  <a:pt x="2233167" y="1069012"/>
                  <a:pt x="2216329" y="1085850"/>
                </a:cubicBezTo>
                <a:cubicBezTo>
                  <a:pt x="2204187" y="1097992"/>
                  <a:pt x="2199896" y="1116570"/>
                  <a:pt x="2187754" y="1128712"/>
                </a:cubicBezTo>
                <a:cubicBezTo>
                  <a:pt x="2175612" y="1140854"/>
                  <a:pt x="2158083" y="1146294"/>
                  <a:pt x="2144891" y="1157287"/>
                </a:cubicBezTo>
                <a:cubicBezTo>
                  <a:pt x="2034882" y="1248962"/>
                  <a:pt x="2165587" y="1157778"/>
                  <a:pt x="2059166" y="1228725"/>
                </a:cubicBezTo>
                <a:cubicBezTo>
                  <a:pt x="2049641" y="1243012"/>
                  <a:pt x="2038270" y="1256228"/>
                  <a:pt x="2030591" y="1271587"/>
                </a:cubicBezTo>
                <a:cubicBezTo>
                  <a:pt x="1995149" y="1342472"/>
                  <a:pt x="2021415" y="1426782"/>
                  <a:pt x="2030591" y="1500187"/>
                </a:cubicBezTo>
                <a:cubicBezTo>
                  <a:pt x="2032459" y="1515131"/>
                  <a:pt x="2038144" y="1529579"/>
                  <a:pt x="2044879" y="1543050"/>
                </a:cubicBezTo>
                <a:cubicBezTo>
                  <a:pt x="2052558" y="1558408"/>
                  <a:pt x="2063929" y="1571625"/>
                  <a:pt x="2073454" y="1585912"/>
                </a:cubicBezTo>
                <a:lnTo>
                  <a:pt x="2102029" y="1671637"/>
                </a:lnTo>
                <a:lnTo>
                  <a:pt x="2116316" y="1714500"/>
                </a:lnTo>
                <a:cubicBezTo>
                  <a:pt x="2111554" y="1781175"/>
                  <a:pt x="2116530" y="1849272"/>
                  <a:pt x="2102029" y="1914525"/>
                </a:cubicBezTo>
                <a:cubicBezTo>
                  <a:pt x="2096863" y="1937771"/>
                  <a:pt x="2076004" y="1954837"/>
                  <a:pt x="2059166" y="1971675"/>
                </a:cubicBezTo>
                <a:cubicBezTo>
                  <a:pt x="2031468" y="1999373"/>
                  <a:pt x="2008304" y="2002917"/>
                  <a:pt x="1973441" y="2014537"/>
                </a:cubicBezTo>
                <a:cubicBezTo>
                  <a:pt x="1902004" y="2009775"/>
                  <a:pt x="1830287" y="2008156"/>
                  <a:pt x="1759129" y="2000250"/>
                </a:cubicBezTo>
                <a:cubicBezTo>
                  <a:pt x="1703125" y="1994027"/>
                  <a:pt x="1721029" y="1983106"/>
                  <a:pt x="1687691" y="1943100"/>
                </a:cubicBezTo>
                <a:cubicBezTo>
                  <a:pt x="1646599" y="1893790"/>
                  <a:pt x="1611753" y="1886732"/>
                  <a:pt x="1587679" y="1814512"/>
                </a:cubicBezTo>
                <a:cubicBezTo>
                  <a:pt x="1567961" y="1755360"/>
                  <a:pt x="1581745" y="1784181"/>
                  <a:pt x="1544816" y="1728787"/>
                </a:cubicBezTo>
                <a:cubicBezTo>
                  <a:pt x="1508905" y="1621051"/>
                  <a:pt x="1561524" y="1749674"/>
                  <a:pt x="1487666" y="1657350"/>
                </a:cubicBezTo>
                <a:cubicBezTo>
                  <a:pt x="1432248" y="1588077"/>
                  <a:pt x="1524035" y="1631372"/>
                  <a:pt x="1430516" y="1600200"/>
                </a:cubicBezTo>
                <a:cubicBezTo>
                  <a:pt x="1378129" y="1604962"/>
                  <a:pt x="1324790" y="1603465"/>
                  <a:pt x="1273354" y="1614487"/>
                </a:cubicBezTo>
                <a:cubicBezTo>
                  <a:pt x="1256564" y="1618085"/>
                  <a:pt x="1246569" y="1637033"/>
                  <a:pt x="1230491" y="1643062"/>
                </a:cubicBezTo>
                <a:cubicBezTo>
                  <a:pt x="1207753" y="1651589"/>
                  <a:pt x="1182866" y="1652587"/>
                  <a:pt x="1159054" y="1657350"/>
                </a:cubicBezTo>
                <a:cubicBezTo>
                  <a:pt x="1144766" y="1666875"/>
                  <a:pt x="1131550" y="1678246"/>
                  <a:pt x="1116191" y="1685925"/>
                </a:cubicBezTo>
                <a:cubicBezTo>
                  <a:pt x="1102721" y="1692660"/>
                  <a:pt x="1083978" y="1689563"/>
                  <a:pt x="1073329" y="1700212"/>
                </a:cubicBezTo>
                <a:cubicBezTo>
                  <a:pt x="906644" y="1866897"/>
                  <a:pt x="1094760" y="1733551"/>
                  <a:pt x="973316" y="1814512"/>
                </a:cubicBezTo>
                <a:cubicBezTo>
                  <a:pt x="963791" y="1828800"/>
                  <a:pt x="959302" y="1848274"/>
                  <a:pt x="944741" y="1857375"/>
                </a:cubicBezTo>
                <a:cubicBezTo>
                  <a:pt x="919199" y="1873339"/>
                  <a:pt x="859016" y="1885950"/>
                  <a:pt x="859016" y="1885950"/>
                </a:cubicBezTo>
                <a:cubicBezTo>
                  <a:pt x="779483" y="1965483"/>
                  <a:pt x="840443" y="1887379"/>
                  <a:pt x="801866" y="2028825"/>
                </a:cubicBezTo>
                <a:cubicBezTo>
                  <a:pt x="793499" y="2059503"/>
                  <a:pt x="762622" y="2101978"/>
                  <a:pt x="744716" y="2128837"/>
                </a:cubicBezTo>
                <a:cubicBezTo>
                  <a:pt x="692329" y="2124075"/>
                  <a:pt x="621788" y="2154489"/>
                  <a:pt x="587554" y="2114550"/>
                </a:cubicBezTo>
                <a:cubicBezTo>
                  <a:pt x="547143" y="2067404"/>
                  <a:pt x="580968" y="1990428"/>
                  <a:pt x="573266" y="1928812"/>
                </a:cubicBezTo>
                <a:cubicBezTo>
                  <a:pt x="571398" y="1913868"/>
                  <a:pt x="562632" y="1900560"/>
                  <a:pt x="558979" y="1885950"/>
                </a:cubicBezTo>
                <a:cubicBezTo>
                  <a:pt x="553223" y="1862924"/>
                  <a:pt x="545248" y="1798368"/>
                  <a:pt x="530404" y="1771650"/>
                </a:cubicBezTo>
                <a:cubicBezTo>
                  <a:pt x="513726" y="1741629"/>
                  <a:pt x="488613" y="1716642"/>
                  <a:pt x="473254" y="1685925"/>
                </a:cubicBezTo>
                <a:lnTo>
                  <a:pt x="444679" y="1628775"/>
                </a:lnTo>
                <a:cubicBezTo>
                  <a:pt x="454204" y="1600200"/>
                  <a:pt x="465949" y="1572271"/>
                  <a:pt x="473254" y="1543050"/>
                </a:cubicBezTo>
                <a:cubicBezTo>
                  <a:pt x="478016" y="1524000"/>
                  <a:pt x="483281" y="1505069"/>
                  <a:pt x="487541" y="1485900"/>
                </a:cubicBezTo>
                <a:cubicBezTo>
                  <a:pt x="492809" y="1462194"/>
                  <a:pt x="495939" y="1438021"/>
                  <a:pt x="501829" y="1414462"/>
                </a:cubicBezTo>
                <a:cubicBezTo>
                  <a:pt x="505482" y="1399852"/>
                  <a:pt x="511354" y="1385887"/>
                  <a:pt x="516116" y="1371600"/>
                </a:cubicBezTo>
                <a:cubicBezTo>
                  <a:pt x="520879" y="1300162"/>
                  <a:pt x="518634" y="1227909"/>
                  <a:pt x="530404" y="1157287"/>
                </a:cubicBezTo>
                <a:cubicBezTo>
                  <a:pt x="533227" y="1140349"/>
                  <a:pt x="557553" y="1131537"/>
                  <a:pt x="558979" y="1114425"/>
                </a:cubicBezTo>
                <a:cubicBezTo>
                  <a:pt x="570187" y="979922"/>
                  <a:pt x="576120" y="996313"/>
                  <a:pt x="501829" y="971550"/>
                </a:cubicBezTo>
                <a:cubicBezTo>
                  <a:pt x="435154" y="976312"/>
                  <a:pt x="368649" y="985837"/>
                  <a:pt x="301804" y="985837"/>
                </a:cubicBezTo>
                <a:cubicBezTo>
                  <a:pt x="232449" y="985837"/>
                  <a:pt x="119033" y="967892"/>
                  <a:pt x="44629" y="957262"/>
                </a:cubicBezTo>
                <a:cubicBezTo>
                  <a:pt x="39866" y="942975"/>
                  <a:pt x="37076" y="927870"/>
                  <a:pt x="30341" y="914400"/>
                </a:cubicBezTo>
                <a:cubicBezTo>
                  <a:pt x="22662" y="899041"/>
                  <a:pt x="2583" y="888689"/>
                  <a:pt x="1766" y="871537"/>
                </a:cubicBezTo>
                <a:cubicBezTo>
                  <a:pt x="-2318" y="785777"/>
                  <a:pt x="-11" y="698703"/>
                  <a:pt x="16054" y="614362"/>
                </a:cubicBezTo>
                <a:cubicBezTo>
                  <a:pt x="19835" y="594514"/>
                  <a:pt x="45981" y="587022"/>
                  <a:pt x="58916" y="571500"/>
                </a:cubicBezTo>
                <a:cubicBezTo>
                  <a:pt x="69909" y="558308"/>
                  <a:pt x="74299" y="539630"/>
                  <a:pt x="87491" y="528637"/>
                </a:cubicBezTo>
                <a:cubicBezTo>
                  <a:pt x="103853" y="515002"/>
                  <a:pt x="126149" y="510629"/>
                  <a:pt x="144641" y="500062"/>
                </a:cubicBezTo>
                <a:cubicBezTo>
                  <a:pt x="159550" y="491543"/>
                  <a:pt x="171812" y="478461"/>
                  <a:pt x="187504" y="471487"/>
                </a:cubicBezTo>
                <a:cubicBezTo>
                  <a:pt x="215029" y="459254"/>
                  <a:pt x="244654" y="452437"/>
                  <a:pt x="273229" y="442912"/>
                </a:cubicBezTo>
                <a:lnTo>
                  <a:pt x="316091" y="428625"/>
                </a:lnTo>
                <a:cubicBezTo>
                  <a:pt x="325616" y="414337"/>
                  <a:pt x="332524" y="397904"/>
                  <a:pt x="344666" y="385762"/>
                </a:cubicBezTo>
                <a:cubicBezTo>
                  <a:pt x="356808" y="373620"/>
                  <a:pt x="376802" y="370596"/>
                  <a:pt x="387529" y="357187"/>
                </a:cubicBezTo>
                <a:cubicBezTo>
                  <a:pt x="396937" y="345427"/>
                  <a:pt x="392408" y="326085"/>
                  <a:pt x="401816" y="314325"/>
                </a:cubicBezTo>
                <a:cubicBezTo>
                  <a:pt x="448642" y="255793"/>
                  <a:pt x="444679" y="310498"/>
                  <a:pt x="444679" y="271462"/>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7812922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1498" y="354950"/>
            <a:ext cx="10515600" cy="1325563"/>
          </a:xfrm>
        </p:spPr>
        <p:txBody>
          <a:bodyPr>
            <a:normAutofit fontScale="90000"/>
          </a:bodyPr>
          <a:lstStyle/>
          <a:p>
            <a:pPr algn="ctr"/>
            <a:r>
              <a:rPr lang="en-AU" sz="4900" dirty="0" smtClean="0">
                <a:latin typeface="Calibri" panose="020F0502020204030204" pitchFamily="34" charset="0"/>
              </a:rPr>
              <a:t>Specific causes of LBP </a:t>
            </a:r>
            <a:br>
              <a:rPr lang="en-AU" sz="4900" dirty="0" smtClean="0">
                <a:latin typeface="Calibri" panose="020F0502020204030204" pitchFamily="34" charset="0"/>
              </a:rPr>
            </a:br>
            <a:r>
              <a:rPr lang="en-AU" sz="2800" dirty="0" smtClean="0">
                <a:latin typeface="Calibri" panose="020F0502020204030204" pitchFamily="34" charset="0"/>
              </a:rPr>
              <a:t>The search for pain generators</a:t>
            </a:r>
            <a:br>
              <a:rPr lang="en-AU" sz="2800" dirty="0" smtClean="0">
                <a:latin typeface="Calibri" panose="020F0502020204030204" pitchFamily="34" charset="0"/>
              </a:rPr>
            </a:br>
            <a:endParaRPr lang="en-AU" sz="2800" dirty="0">
              <a:latin typeface="Calibri" panose="020F0502020204030204" pitchFamily="34" charset="0"/>
            </a:endParaRPr>
          </a:p>
        </p:txBody>
      </p:sp>
      <p:sp>
        <p:nvSpPr>
          <p:cNvPr id="3" name="Content Placeholder 2"/>
          <p:cNvSpPr>
            <a:spLocks noGrp="1"/>
          </p:cNvSpPr>
          <p:nvPr>
            <p:ph idx="1"/>
          </p:nvPr>
        </p:nvSpPr>
        <p:spPr>
          <a:xfrm>
            <a:off x="444796" y="1478887"/>
            <a:ext cx="10909004" cy="4957948"/>
          </a:xfrm>
        </p:spPr>
        <p:txBody>
          <a:bodyPr>
            <a:normAutofit/>
          </a:bodyPr>
          <a:lstStyle/>
          <a:p>
            <a:pPr>
              <a:lnSpc>
                <a:spcPct val="160000"/>
              </a:lnSpc>
            </a:pPr>
            <a:r>
              <a:rPr lang="en-AU" dirty="0" smtClean="0">
                <a:latin typeface="Calibri" panose="020F0502020204030204" pitchFamily="34" charset="0"/>
              </a:rPr>
              <a:t>Sacroiliac joints (20%)</a:t>
            </a:r>
          </a:p>
          <a:p>
            <a:pPr>
              <a:lnSpc>
                <a:spcPct val="160000"/>
              </a:lnSpc>
            </a:pPr>
            <a:r>
              <a:rPr lang="en-AU" dirty="0" smtClean="0">
                <a:latin typeface="Calibri" panose="020F0502020204030204" pitchFamily="34" charset="0"/>
              </a:rPr>
              <a:t>Biggest joint in body</a:t>
            </a:r>
          </a:p>
          <a:p>
            <a:pPr>
              <a:lnSpc>
                <a:spcPct val="160000"/>
              </a:lnSpc>
            </a:pPr>
            <a:r>
              <a:rPr lang="en-AU" dirty="0" smtClean="0">
                <a:latin typeface="Calibri" panose="020F0502020204030204" pitchFamily="34" charset="0"/>
              </a:rPr>
              <a:t>Syndesmosis</a:t>
            </a:r>
          </a:p>
          <a:p>
            <a:pPr>
              <a:lnSpc>
                <a:spcPct val="160000"/>
              </a:lnSpc>
            </a:pPr>
            <a:r>
              <a:rPr lang="en-AU" dirty="0" err="1" smtClean="0">
                <a:latin typeface="Calibri" panose="020F0502020204030204" pitchFamily="34" charset="0"/>
              </a:rPr>
              <a:t>Sacroiliitis</a:t>
            </a:r>
            <a:r>
              <a:rPr lang="en-AU" dirty="0" smtClean="0">
                <a:latin typeface="Calibri" panose="020F0502020204030204" pitchFamily="34" charset="0"/>
              </a:rPr>
              <a:t> (</a:t>
            </a:r>
            <a:r>
              <a:rPr lang="en-AU" dirty="0" err="1">
                <a:latin typeface="Calibri" panose="020F0502020204030204" pitchFamily="34" charset="0"/>
              </a:rPr>
              <a:t>s</a:t>
            </a:r>
            <a:r>
              <a:rPr lang="en-AU" dirty="0" err="1" smtClean="0">
                <a:latin typeface="Calibri" panose="020F0502020204030204" pitchFamily="34" charset="0"/>
              </a:rPr>
              <a:t>pondyliitis</a:t>
            </a:r>
            <a:r>
              <a:rPr lang="en-AU" dirty="0" smtClean="0">
                <a:latin typeface="Calibri" panose="020F0502020204030204" pitchFamily="34" charset="0"/>
              </a:rPr>
              <a:t>)</a:t>
            </a:r>
          </a:p>
          <a:p>
            <a:pPr>
              <a:lnSpc>
                <a:spcPct val="160000"/>
              </a:lnSpc>
            </a:pPr>
            <a:r>
              <a:rPr lang="en-AU" dirty="0" smtClean="0">
                <a:latin typeface="Calibri" panose="020F0502020204030204" pitchFamily="34" charset="0"/>
              </a:rPr>
              <a:t>Seronegative </a:t>
            </a:r>
            <a:r>
              <a:rPr lang="en-AU" dirty="0" err="1" smtClean="0">
                <a:latin typeface="Calibri" panose="020F0502020204030204" pitchFamily="34" charset="0"/>
              </a:rPr>
              <a:t>arthropathy</a:t>
            </a:r>
            <a:r>
              <a:rPr lang="en-AU" dirty="0" smtClean="0">
                <a:latin typeface="Calibri" panose="020F0502020204030204" pitchFamily="34" charset="0"/>
              </a:rPr>
              <a:t> </a:t>
            </a:r>
            <a:endParaRPr lang="en-AU" dirty="0">
              <a:latin typeface="Calibri" panose="020F0502020204030204" pitchFamily="34" charset="0"/>
            </a:endParaRPr>
          </a:p>
        </p:txBody>
      </p:sp>
      <p:pic>
        <p:nvPicPr>
          <p:cNvPr id="7" name="Picture 6"/>
          <p:cNvPicPr>
            <a:picLocks noChangeAspect="1"/>
          </p:cNvPicPr>
          <p:nvPr/>
        </p:nvPicPr>
        <p:blipFill rotWithShape="1">
          <a:blip r:embed="rId2"/>
          <a:srcRect l="21426" r="17446"/>
          <a:stretch/>
        </p:blipFill>
        <p:spPr>
          <a:xfrm>
            <a:off x="6019800" y="1680513"/>
            <a:ext cx="3980662" cy="4554697"/>
          </a:xfrm>
          <a:prstGeom prst="rect">
            <a:avLst/>
          </a:prstGeom>
        </p:spPr>
      </p:pic>
    </p:spTree>
    <p:extLst>
      <p:ext uri="{BB962C8B-B14F-4D97-AF65-F5344CB8AC3E}">
        <p14:creationId xmlns:p14="http://schemas.microsoft.com/office/powerpoint/2010/main" val="463384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1498" y="354950"/>
            <a:ext cx="10515600" cy="1325563"/>
          </a:xfrm>
        </p:spPr>
        <p:txBody>
          <a:bodyPr>
            <a:normAutofit fontScale="90000"/>
          </a:bodyPr>
          <a:lstStyle/>
          <a:p>
            <a:pPr algn="ctr"/>
            <a:r>
              <a:rPr lang="en-AU" sz="4900" dirty="0" smtClean="0">
                <a:latin typeface="Calibri" panose="020F0502020204030204" pitchFamily="34" charset="0"/>
              </a:rPr>
              <a:t>Specific causes of LBP </a:t>
            </a:r>
            <a:br>
              <a:rPr lang="en-AU" sz="4900" dirty="0" smtClean="0">
                <a:latin typeface="Calibri" panose="020F0502020204030204" pitchFamily="34" charset="0"/>
              </a:rPr>
            </a:br>
            <a:r>
              <a:rPr lang="en-AU" sz="2800" dirty="0" smtClean="0">
                <a:latin typeface="Calibri" panose="020F0502020204030204" pitchFamily="34" charset="0"/>
              </a:rPr>
              <a:t>The search for pain generators</a:t>
            </a:r>
            <a:br>
              <a:rPr lang="en-AU" sz="2800" dirty="0" smtClean="0">
                <a:latin typeface="Calibri" panose="020F0502020204030204" pitchFamily="34" charset="0"/>
              </a:rPr>
            </a:br>
            <a:endParaRPr lang="en-AU" sz="2800" dirty="0">
              <a:latin typeface="Calibri" panose="020F0502020204030204" pitchFamily="34" charset="0"/>
            </a:endParaRPr>
          </a:p>
        </p:txBody>
      </p:sp>
      <p:sp>
        <p:nvSpPr>
          <p:cNvPr id="3" name="Content Placeholder 2"/>
          <p:cNvSpPr>
            <a:spLocks noGrp="1"/>
          </p:cNvSpPr>
          <p:nvPr>
            <p:ph idx="1"/>
          </p:nvPr>
        </p:nvSpPr>
        <p:spPr>
          <a:xfrm>
            <a:off x="248094" y="1456498"/>
            <a:ext cx="10909004" cy="4957948"/>
          </a:xfrm>
        </p:spPr>
        <p:txBody>
          <a:bodyPr>
            <a:normAutofit/>
          </a:bodyPr>
          <a:lstStyle/>
          <a:p>
            <a:pPr>
              <a:lnSpc>
                <a:spcPct val="160000"/>
              </a:lnSpc>
            </a:pPr>
            <a:r>
              <a:rPr lang="en-AU" dirty="0" smtClean="0">
                <a:latin typeface="Calibri" panose="020F0502020204030204" pitchFamily="34" charset="0"/>
              </a:rPr>
              <a:t>Pars defects</a:t>
            </a:r>
          </a:p>
          <a:p>
            <a:pPr>
              <a:lnSpc>
                <a:spcPct val="160000"/>
              </a:lnSpc>
            </a:pPr>
            <a:r>
              <a:rPr lang="en-AU" dirty="0" smtClean="0">
                <a:latin typeface="Calibri" panose="020F0502020204030204" pitchFamily="34" charset="0"/>
              </a:rPr>
              <a:t>Congenital</a:t>
            </a:r>
          </a:p>
          <a:p>
            <a:pPr>
              <a:lnSpc>
                <a:spcPct val="160000"/>
              </a:lnSpc>
            </a:pPr>
            <a:r>
              <a:rPr lang="en-AU" dirty="0" smtClean="0">
                <a:latin typeface="Calibri" panose="020F0502020204030204" pitchFamily="34" charset="0"/>
              </a:rPr>
              <a:t>Fast bowlers </a:t>
            </a:r>
          </a:p>
          <a:p>
            <a:pPr>
              <a:lnSpc>
                <a:spcPct val="160000"/>
              </a:lnSpc>
            </a:pPr>
            <a:endParaRPr lang="en-AU" sz="3600" dirty="0" smtClean="0">
              <a:latin typeface="Calibri" panose="020F0502020204030204" pitchFamily="34" charset="0"/>
            </a:endParaRPr>
          </a:p>
          <a:p>
            <a:pPr marL="0" indent="0">
              <a:buClr>
                <a:srgbClr val="FFC000"/>
              </a:buClr>
              <a:buNone/>
            </a:pPr>
            <a:r>
              <a:rPr lang="en-AU" dirty="0" smtClean="0">
                <a:latin typeface="Comic Sans MS" panose="030F0702030302020204" pitchFamily="66" charset="0"/>
              </a:rPr>
              <a:t>     </a:t>
            </a:r>
            <a:endParaRPr lang="en-AU" dirty="0">
              <a:latin typeface="Comic Sans MS" panose="030F0702030302020204" pitchFamily="66" charset="0"/>
            </a:endParaRPr>
          </a:p>
          <a:p>
            <a:pPr>
              <a:lnSpc>
                <a:spcPct val="160000"/>
              </a:lnSpc>
            </a:pPr>
            <a:endParaRPr lang="en-AU" dirty="0">
              <a:latin typeface="Calibri" panose="020F0502020204030204" pitchFamily="34" charset="0"/>
            </a:endParaRPr>
          </a:p>
        </p:txBody>
      </p:sp>
      <p:pic>
        <p:nvPicPr>
          <p:cNvPr id="8" name="Picture 7"/>
          <p:cNvPicPr>
            <a:picLocks noChangeAspect="1"/>
          </p:cNvPicPr>
          <p:nvPr/>
        </p:nvPicPr>
        <p:blipFill>
          <a:blip r:embed="rId2"/>
          <a:stretch>
            <a:fillRect/>
          </a:stretch>
        </p:blipFill>
        <p:spPr>
          <a:xfrm>
            <a:off x="2764620" y="3014831"/>
            <a:ext cx="2937976" cy="3069389"/>
          </a:xfrm>
          <a:prstGeom prst="rect">
            <a:avLst/>
          </a:prstGeom>
        </p:spPr>
      </p:pic>
      <p:pic>
        <p:nvPicPr>
          <p:cNvPr id="10" name="Picture 9"/>
          <p:cNvPicPr>
            <a:picLocks noChangeAspect="1"/>
          </p:cNvPicPr>
          <p:nvPr/>
        </p:nvPicPr>
        <p:blipFill rotWithShape="1">
          <a:blip r:embed="rId3"/>
          <a:srcRect l="10301" t="1883" r="11547" b="9274"/>
          <a:stretch/>
        </p:blipFill>
        <p:spPr>
          <a:xfrm>
            <a:off x="6251236" y="1680513"/>
            <a:ext cx="4240920" cy="5032557"/>
          </a:xfrm>
          <a:prstGeom prst="rect">
            <a:avLst/>
          </a:prstGeom>
        </p:spPr>
      </p:pic>
    </p:spTree>
    <p:extLst>
      <p:ext uri="{BB962C8B-B14F-4D97-AF65-F5344CB8AC3E}">
        <p14:creationId xmlns:p14="http://schemas.microsoft.com/office/powerpoint/2010/main" val="3730705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6278" y="1123342"/>
            <a:ext cx="10909004" cy="4957948"/>
          </a:xfrm>
        </p:spPr>
        <p:txBody>
          <a:bodyPr>
            <a:normAutofit/>
          </a:bodyPr>
          <a:lstStyle/>
          <a:p>
            <a:r>
              <a:rPr lang="en-AU" dirty="0" smtClean="0">
                <a:latin typeface="Calibri" panose="020F0502020204030204" pitchFamily="34" charset="0"/>
              </a:rPr>
              <a:t>  Older patients with…</a:t>
            </a:r>
          </a:p>
          <a:p>
            <a:r>
              <a:rPr lang="en-AU" dirty="0">
                <a:latin typeface="Calibri" panose="020F0502020204030204" pitchFamily="34" charset="0"/>
              </a:rPr>
              <a:t> </a:t>
            </a:r>
            <a:r>
              <a:rPr lang="en-AU" dirty="0" smtClean="0">
                <a:latin typeface="Calibri" panose="020F0502020204030204" pitchFamily="34" charset="0"/>
              </a:rPr>
              <a:t> Low back pain</a:t>
            </a:r>
          </a:p>
          <a:p>
            <a:r>
              <a:rPr lang="en-AU" dirty="0" smtClean="0">
                <a:latin typeface="Calibri" panose="020F0502020204030204" pitchFamily="34" charset="0"/>
              </a:rPr>
              <a:t>  Bilateral leg pains </a:t>
            </a:r>
          </a:p>
          <a:p>
            <a:r>
              <a:rPr lang="en-AU" dirty="0">
                <a:latin typeface="Calibri" panose="020F0502020204030204" pitchFamily="34" charset="0"/>
              </a:rPr>
              <a:t>  </a:t>
            </a:r>
            <a:r>
              <a:rPr lang="en-AU" dirty="0" smtClean="0">
                <a:latin typeface="Calibri" panose="020F0502020204030204" pitchFamily="34" charset="0"/>
              </a:rPr>
              <a:t>Claudication (neurogenic)</a:t>
            </a:r>
          </a:p>
          <a:p>
            <a:r>
              <a:rPr lang="en-AU" dirty="0" smtClean="0">
                <a:latin typeface="Calibri" panose="020F0502020204030204" pitchFamily="34" charset="0"/>
              </a:rPr>
              <a:t>  ‘Tight canal’ on imaging</a:t>
            </a:r>
          </a:p>
          <a:p>
            <a:r>
              <a:rPr lang="en-AU" dirty="0">
                <a:latin typeface="Calibri" panose="020F0502020204030204" pitchFamily="34" charset="0"/>
              </a:rPr>
              <a:t> </a:t>
            </a:r>
            <a:r>
              <a:rPr lang="en-AU" dirty="0" smtClean="0">
                <a:latin typeface="Calibri" panose="020F0502020204030204" pitchFamily="34" charset="0"/>
              </a:rPr>
              <a:t> Supermarket trolley test</a:t>
            </a:r>
          </a:p>
          <a:p>
            <a:pPr marL="0" indent="0">
              <a:buNone/>
            </a:pPr>
            <a:endParaRPr lang="en-AU" sz="2400" dirty="0" smtClean="0">
              <a:latin typeface="Calibri" panose="020F0502020204030204" pitchFamily="34" charset="0"/>
            </a:endParaRPr>
          </a:p>
        </p:txBody>
      </p:sp>
      <p:pic>
        <p:nvPicPr>
          <p:cNvPr id="5" name="Picture 4"/>
          <p:cNvPicPr>
            <a:picLocks noChangeAspect="1"/>
          </p:cNvPicPr>
          <p:nvPr/>
        </p:nvPicPr>
        <p:blipFill>
          <a:blip r:embed="rId2"/>
          <a:stretch>
            <a:fillRect/>
          </a:stretch>
        </p:blipFill>
        <p:spPr>
          <a:xfrm>
            <a:off x="2263964" y="4491937"/>
            <a:ext cx="2450152" cy="2058754"/>
          </a:xfrm>
          <a:prstGeom prst="rect">
            <a:avLst/>
          </a:prstGeom>
        </p:spPr>
      </p:pic>
      <p:pic>
        <p:nvPicPr>
          <p:cNvPr id="9" name="Content Placeholder 3"/>
          <p:cNvPicPr>
            <a:picLocks noChangeAspect="1"/>
          </p:cNvPicPr>
          <p:nvPr/>
        </p:nvPicPr>
        <p:blipFill rotWithShape="1">
          <a:blip r:embed="rId3"/>
          <a:srcRect l="8671" t="3301" r="2202"/>
          <a:stretch/>
        </p:blipFill>
        <p:spPr>
          <a:xfrm>
            <a:off x="6007153" y="200427"/>
            <a:ext cx="6184847" cy="6418935"/>
          </a:xfrm>
          <a:prstGeom prst="rect">
            <a:avLst/>
          </a:prstGeom>
        </p:spPr>
      </p:pic>
      <p:sp>
        <p:nvSpPr>
          <p:cNvPr id="7" name="Title 1"/>
          <p:cNvSpPr>
            <a:spLocks noGrp="1"/>
          </p:cNvSpPr>
          <p:nvPr>
            <p:ph type="title"/>
          </p:nvPr>
        </p:nvSpPr>
        <p:spPr>
          <a:xfrm>
            <a:off x="526278" y="200427"/>
            <a:ext cx="10515600" cy="1325563"/>
          </a:xfrm>
        </p:spPr>
        <p:txBody>
          <a:bodyPr/>
          <a:lstStyle/>
          <a:p>
            <a:pPr algn="ctr"/>
            <a:r>
              <a:rPr lang="en-AU" dirty="0" smtClean="0">
                <a:latin typeface="Calibri" panose="020F0502020204030204" pitchFamily="34" charset="0"/>
              </a:rPr>
              <a:t>Spinal stenosis </a:t>
            </a:r>
            <a:endParaRPr lang="en-AU" sz="2800" dirty="0">
              <a:latin typeface="Calibri" panose="020F0502020204030204" pitchFamily="34" charset="0"/>
            </a:endParaRPr>
          </a:p>
        </p:txBody>
      </p:sp>
    </p:spTree>
    <p:extLst>
      <p:ext uri="{BB962C8B-B14F-4D97-AF65-F5344CB8AC3E}">
        <p14:creationId xmlns:p14="http://schemas.microsoft.com/office/powerpoint/2010/main" val="30152889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1498" y="354950"/>
            <a:ext cx="10515600" cy="1325563"/>
          </a:xfrm>
        </p:spPr>
        <p:txBody>
          <a:bodyPr>
            <a:normAutofit/>
          </a:bodyPr>
          <a:lstStyle/>
          <a:p>
            <a:pPr algn="ctr"/>
            <a:r>
              <a:rPr lang="en-AU" sz="4900" dirty="0" smtClean="0">
                <a:latin typeface="Calibri" panose="020F0502020204030204" pitchFamily="34" charset="0"/>
              </a:rPr>
              <a:t>Not all back pain comes from the spine</a:t>
            </a:r>
            <a:br>
              <a:rPr lang="en-AU" sz="4900" dirty="0" smtClean="0">
                <a:latin typeface="Calibri" panose="020F0502020204030204" pitchFamily="34" charset="0"/>
              </a:rPr>
            </a:br>
            <a:endParaRPr lang="en-AU" sz="2800" dirty="0">
              <a:latin typeface="Calibri" panose="020F0502020204030204" pitchFamily="34" charset="0"/>
            </a:endParaRPr>
          </a:p>
        </p:txBody>
      </p:sp>
      <p:sp>
        <p:nvSpPr>
          <p:cNvPr id="3" name="Content Placeholder 2"/>
          <p:cNvSpPr>
            <a:spLocks noGrp="1"/>
          </p:cNvSpPr>
          <p:nvPr>
            <p:ph idx="1"/>
          </p:nvPr>
        </p:nvSpPr>
        <p:spPr>
          <a:xfrm>
            <a:off x="444796" y="1510916"/>
            <a:ext cx="10909004" cy="4957948"/>
          </a:xfrm>
        </p:spPr>
        <p:txBody>
          <a:bodyPr>
            <a:normAutofit/>
          </a:bodyPr>
          <a:lstStyle/>
          <a:p>
            <a:pPr>
              <a:lnSpc>
                <a:spcPct val="200000"/>
              </a:lnSpc>
            </a:pPr>
            <a:r>
              <a:rPr lang="en-AU" dirty="0" smtClean="0">
                <a:latin typeface="Calibri" panose="020F0502020204030204" pitchFamily="34" charset="0"/>
              </a:rPr>
              <a:t>Myofascial structures  (thoracolumbar fascia) </a:t>
            </a:r>
          </a:p>
          <a:p>
            <a:pPr>
              <a:lnSpc>
                <a:spcPct val="200000"/>
              </a:lnSpc>
            </a:pPr>
            <a:r>
              <a:rPr lang="en-AU" dirty="0" smtClean="0">
                <a:latin typeface="Calibri" panose="020F0502020204030204" pitchFamily="34" charset="0"/>
              </a:rPr>
              <a:t>Gluteal muscles (buttock pain)</a:t>
            </a:r>
          </a:p>
          <a:p>
            <a:pPr>
              <a:lnSpc>
                <a:spcPct val="200000"/>
              </a:lnSpc>
            </a:pPr>
            <a:r>
              <a:rPr lang="en-AU" dirty="0" smtClean="0">
                <a:latin typeface="Calibri" panose="020F0502020204030204" pitchFamily="34" charset="0"/>
              </a:rPr>
              <a:t>Vascular (AAA) </a:t>
            </a:r>
            <a:r>
              <a:rPr lang="en-AU" dirty="0" smtClean="0">
                <a:solidFill>
                  <a:srgbClr val="FF0000"/>
                </a:solidFill>
                <a:latin typeface="Calibri" panose="020F0502020204030204" pitchFamily="34" charset="0"/>
              </a:rPr>
              <a:t>(red flag)</a:t>
            </a:r>
          </a:p>
          <a:p>
            <a:pPr>
              <a:lnSpc>
                <a:spcPct val="200000"/>
              </a:lnSpc>
            </a:pPr>
            <a:r>
              <a:rPr lang="en-AU" dirty="0" smtClean="0">
                <a:latin typeface="Calibri" panose="020F0502020204030204" pitchFamily="34" charset="0"/>
              </a:rPr>
              <a:t>Renal (renal calculi, pyelonephritis)</a:t>
            </a:r>
          </a:p>
          <a:p>
            <a:pPr>
              <a:lnSpc>
                <a:spcPct val="200000"/>
              </a:lnSpc>
            </a:pPr>
            <a:r>
              <a:rPr lang="en-AU" dirty="0" smtClean="0">
                <a:latin typeface="Calibri" panose="020F0502020204030204" pitchFamily="34" charset="0"/>
              </a:rPr>
              <a:t>Pelvic/gynaecological (pregnancy)</a:t>
            </a:r>
          </a:p>
        </p:txBody>
      </p:sp>
      <p:pic>
        <p:nvPicPr>
          <p:cNvPr id="7" name="Picture 6" descr="C:\Users\ericv\Desktop\core_strength_18.jpg"/>
          <p:cNvPicPr/>
          <p:nvPr/>
        </p:nvPicPr>
        <p:blipFill>
          <a:blip r:embed="rId2" cstate="print"/>
          <a:srcRect/>
          <a:stretch>
            <a:fillRect/>
          </a:stretch>
        </p:blipFill>
        <p:spPr bwMode="auto">
          <a:xfrm>
            <a:off x="8135638" y="1510916"/>
            <a:ext cx="3007895" cy="4739765"/>
          </a:xfrm>
          <a:prstGeom prst="rect">
            <a:avLst/>
          </a:prstGeom>
          <a:noFill/>
          <a:ln w="9525">
            <a:noFill/>
            <a:miter lim="800000"/>
            <a:headEnd/>
            <a:tailEnd/>
          </a:ln>
        </p:spPr>
      </p:pic>
      <p:cxnSp>
        <p:nvCxnSpPr>
          <p:cNvPr id="5" name="Straight Arrow Connector 4"/>
          <p:cNvCxnSpPr/>
          <p:nvPr/>
        </p:nvCxnSpPr>
        <p:spPr>
          <a:xfrm>
            <a:off x="6350802" y="2554941"/>
            <a:ext cx="3149138" cy="1165412"/>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5396753" y="3137647"/>
            <a:ext cx="3675529" cy="1326777"/>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82330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6787" y="74612"/>
            <a:ext cx="10515600" cy="1325563"/>
          </a:xfrm>
        </p:spPr>
        <p:txBody>
          <a:bodyPr/>
          <a:lstStyle/>
          <a:p>
            <a:r>
              <a:rPr lang="en-AU" dirty="0"/>
              <a:t> </a:t>
            </a:r>
            <a:r>
              <a:rPr lang="en-AU" b="1" dirty="0" smtClean="0"/>
              <a:t>LBP with </a:t>
            </a:r>
            <a:r>
              <a:rPr lang="en-AU" b="1" i="1" dirty="0" smtClean="0"/>
              <a:t>leg</a:t>
            </a:r>
            <a:r>
              <a:rPr lang="en-AU" b="1" dirty="0" smtClean="0"/>
              <a:t> </a:t>
            </a:r>
            <a:r>
              <a:rPr lang="en-AU" b="1" i="1" dirty="0" smtClean="0"/>
              <a:t>pain</a:t>
            </a:r>
            <a:endParaRPr lang="en-AU" b="1" i="1" dirty="0"/>
          </a:p>
        </p:txBody>
      </p:sp>
      <p:sp>
        <p:nvSpPr>
          <p:cNvPr id="3" name="Content Placeholder 2"/>
          <p:cNvSpPr>
            <a:spLocks noGrp="1"/>
          </p:cNvSpPr>
          <p:nvPr>
            <p:ph idx="1"/>
          </p:nvPr>
        </p:nvSpPr>
        <p:spPr>
          <a:xfrm>
            <a:off x="255966" y="1303375"/>
            <a:ext cx="11559797" cy="5329237"/>
          </a:xfrm>
        </p:spPr>
        <p:txBody>
          <a:bodyPr>
            <a:normAutofit fontScale="85000" lnSpcReduction="20000"/>
          </a:bodyPr>
          <a:lstStyle/>
          <a:p>
            <a:pPr>
              <a:lnSpc>
                <a:spcPct val="120000"/>
              </a:lnSpc>
            </a:pPr>
            <a:r>
              <a:rPr lang="en-US" i="1" dirty="0" smtClean="0"/>
              <a:t>Referred</a:t>
            </a:r>
            <a:r>
              <a:rPr lang="en-US" dirty="0" smtClean="0"/>
              <a:t> leg pain (90%)</a:t>
            </a:r>
          </a:p>
          <a:p>
            <a:pPr lvl="1">
              <a:lnSpc>
                <a:spcPct val="120000"/>
              </a:lnSpc>
            </a:pPr>
            <a:r>
              <a:rPr lang="en-US" i="1" dirty="0" smtClean="0"/>
              <a:t>referred </a:t>
            </a:r>
            <a:r>
              <a:rPr lang="en-US" dirty="0" smtClean="0"/>
              <a:t>from musculoskeletal structures such as discs, facet joints, muscles </a:t>
            </a:r>
          </a:p>
          <a:p>
            <a:pPr lvl="1"/>
            <a:endParaRPr lang="en-US" dirty="0" smtClean="0"/>
          </a:p>
          <a:p>
            <a:pPr>
              <a:lnSpc>
                <a:spcPct val="120000"/>
              </a:lnSpc>
            </a:pPr>
            <a:r>
              <a:rPr lang="en-US" i="1" dirty="0" smtClean="0"/>
              <a:t>Radicular</a:t>
            </a:r>
            <a:r>
              <a:rPr lang="en-US" dirty="0" smtClean="0"/>
              <a:t> leg pain (10%)</a:t>
            </a:r>
          </a:p>
          <a:p>
            <a:pPr>
              <a:lnSpc>
                <a:spcPct val="120000"/>
              </a:lnSpc>
            </a:pPr>
            <a:r>
              <a:rPr lang="en-US" dirty="0"/>
              <a:t> </a:t>
            </a:r>
            <a:r>
              <a:rPr lang="en-US" dirty="0" smtClean="0"/>
              <a:t>90% improve at 3/12 watchful waiting</a:t>
            </a:r>
          </a:p>
          <a:p>
            <a:pPr marL="457200" lvl="1" indent="0">
              <a:buNone/>
            </a:pPr>
            <a:endParaRPr lang="en-US" dirty="0" smtClean="0"/>
          </a:p>
          <a:p>
            <a:pPr lvl="1"/>
            <a:r>
              <a:rPr lang="en-US" dirty="0" smtClean="0"/>
              <a:t>Radiculitis or compression by a disc</a:t>
            </a:r>
          </a:p>
          <a:p>
            <a:pPr lvl="1"/>
            <a:endParaRPr lang="en-US" dirty="0"/>
          </a:p>
          <a:p>
            <a:pPr lvl="1"/>
            <a:r>
              <a:rPr lang="en-US" dirty="0" smtClean="0"/>
              <a:t>L5 or S1 nerve root (90%)</a:t>
            </a:r>
          </a:p>
          <a:p>
            <a:pPr lvl="1"/>
            <a:endParaRPr lang="en-US" dirty="0"/>
          </a:p>
          <a:p>
            <a:pPr lvl="1"/>
            <a:r>
              <a:rPr lang="en-US" dirty="0" smtClean="0"/>
              <a:t>Neurological features: foot/ankle numbness, weakness, reflexes</a:t>
            </a:r>
          </a:p>
          <a:p>
            <a:pPr marL="457200" lvl="1" indent="0">
              <a:buNone/>
            </a:pPr>
            <a:endParaRPr lang="en-US" dirty="0"/>
          </a:p>
          <a:p>
            <a:pPr lvl="1"/>
            <a:r>
              <a:rPr lang="en-US" dirty="0" smtClean="0"/>
              <a:t>Straight leg raise test + (nerve root irritation)</a:t>
            </a:r>
          </a:p>
          <a:p>
            <a:pPr lvl="1"/>
            <a:endParaRPr lang="en-US" dirty="0"/>
          </a:p>
          <a:p>
            <a:pPr lvl="1"/>
            <a:r>
              <a:rPr lang="en-US" b="1" u="sng" dirty="0" smtClean="0"/>
              <a:t>If</a:t>
            </a:r>
            <a:r>
              <a:rPr lang="en-US" dirty="0" smtClean="0"/>
              <a:t> considering intervention due to red flag symptoms </a:t>
            </a:r>
            <a:r>
              <a:rPr lang="en-US" b="1" u="sng" dirty="0" smtClean="0"/>
              <a:t>then</a:t>
            </a:r>
            <a:r>
              <a:rPr lang="en-US" dirty="0" smtClean="0"/>
              <a:t> do imaging (MRI) to confirm diagnosis and plan treatment</a:t>
            </a:r>
            <a:endParaRPr lang="en-US" dirty="0"/>
          </a:p>
          <a:p>
            <a:pPr marL="0" indent="0">
              <a:buNone/>
            </a:pPr>
            <a:endParaRPr lang="en-US" dirty="0"/>
          </a:p>
        </p:txBody>
      </p:sp>
      <p:pic>
        <p:nvPicPr>
          <p:cNvPr id="4" name="Picture 3"/>
          <p:cNvPicPr>
            <a:picLocks noChangeAspect="1"/>
          </p:cNvPicPr>
          <p:nvPr/>
        </p:nvPicPr>
        <p:blipFill rotWithShape="1">
          <a:blip r:embed="rId2"/>
          <a:srcRect r="1453" b="14647"/>
          <a:stretch/>
        </p:blipFill>
        <p:spPr>
          <a:xfrm>
            <a:off x="5046277" y="2310285"/>
            <a:ext cx="2653958" cy="2222423"/>
          </a:xfrm>
          <a:prstGeom prst="rect">
            <a:avLst/>
          </a:prstGeom>
        </p:spPr>
      </p:pic>
      <p:pic>
        <p:nvPicPr>
          <p:cNvPr id="5" name="Picture 8" descr="disc"/>
          <p:cNvPicPr>
            <a:picLocks noChangeAspect="1" noChangeArrowheads="1"/>
          </p:cNvPicPr>
          <p:nvPr/>
        </p:nvPicPr>
        <p:blipFill>
          <a:blip r:embed="rId3" cstate="print"/>
          <a:srcRect/>
          <a:stretch>
            <a:fillRect/>
          </a:stretch>
        </p:blipFill>
        <p:spPr bwMode="auto">
          <a:xfrm>
            <a:off x="8843235" y="2769149"/>
            <a:ext cx="2761965" cy="2881800"/>
          </a:xfrm>
          <a:prstGeom prst="rect">
            <a:avLst/>
          </a:prstGeom>
          <a:noFill/>
          <a:ln w="9525">
            <a:noFill/>
            <a:miter lim="800000"/>
            <a:headEnd/>
            <a:tailEnd/>
          </a:ln>
        </p:spPr>
      </p:pic>
      <p:cxnSp>
        <p:nvCxnSpPr>
          <p:cNvPr id="6" name="Straight Arrow Connector 5"/>
          <p:cNvCxnSpPr/>
          <p:nvPr/>
        </p:nvCxnSpPr>
        <p:spPr>
          <a:xfrm flipH="1">
            <a:off x="7468829" y="2789276"/>
            <a:ext cx="1283412" cy="934224"/>
          </a:xfrm>
          <a:prstGeom prst="straightConnector1">
            <a:avLst/>
          </a:prstGeom>
          <a:ln w="349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8736070" y="2789276"/>
            <a:ext cx="1982941" cy="1868449"/>
          </a:xfrm>
          <a:prstGeom prst="straightConnector1">
            <a:avLst/>
          </a:prstGeom>
          <a:ln w="349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962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5861" y="514553"/>
            <a:ext cx="10515600" cy="1325563"/>
          </a:xfrm>
        </p:spPr>
        <p:txBody>
          <a:bodyPr>
            <a:normAutofit/>
          </a:bodyPr>
          <a:lstStyle/>
          <a:p>
            <a:pPr algn="ctr"/>
            <a:r>
              <a:rPr lang="en-AU" sz="5400" dirty="0" smtClean="0">
                <a:solidFill>
                  <a:srgbClr val="FF0000"/>
                </a:solidFill>
                <a:effectLst>
                  <a:outerShdw blurRad="38100" dist="38100" dir="2700000" algn="tl">
                    <a:srgbClr val="000000">
                      <a:alpha val="43137"/>
                    </a:srgbClr>
                  </a:outerShdw>
                </a:effectLst>
                <a:latin typeface="Calibri" panose="020F0502020204030204" pitchFamily="34" charset="0"/>
              </a:rPr>
              <a:t>Red flags T.I.N.T</a:t>
            </a:r>
            <a:r>
              <a:rPr lang="en-AU" dirty="0" smtClean="0">
                <a:solidFill>
                  <a:srgbClr val="FF0000"/>
                </a:solidFill>
                <a:effectLst>
                  <a:outerShdw blurRad="38100" dist="38100" dir="2700000" algn="tl">
                    <a:srgbClr val="000000">
                      <a:alpha val="43137"/>
                    </a:srgbClr>
                  </a:outerShdw>
                </a:effectLst>
                <a:latin typeface="Calibri" panose="020F0502020204030204" pitchFamily="34" charset="0"/>
              </a:rPr>
              <a:t/>
            </a:r>
            <a:br>
              <a:rPr lang="en-AU" dirty="0" smtClean="0">
                <a:solidFill>
                  <a:srgbClr val="FF0000"/>
                </a:solidFill>
                <a:effectLst>
                  <a:outerShdw blurRad="38100" dist="38100" dir="2700000" algn="tl">
                    <a:srgbClr val="000000">
                      <a:alpha val="43137"/>
                    </a:srgbClr>
                  </a:outerShdw>
                </a:effectLst>
                <a:latin typeface="Calibri" panose="020F0502020204030204" pitchFamily="34" charset="0"/>
              </a:rPr>
            </a:br>
            <a:endParaRPr lang="en-AU" sz="2800" dirty="0">
              <a:effectLst>
                <a:outerShdw blurRad="38100" dist="38100" dir="2700000" algn="tl">
                  <a:srgbClr val="000000">
                    <a:alpha val="43137"/>
                  </a:srgbClr>
                </a:outerShdw>
              </a:effectLst>
              <a:latin typeface="Calibri" panose="020F0502020204030204" pitchFamily="34" charset="0"/>
            </a:endParaRPr>
          </a:p>
        </p:txBody>
      </p:sp>
      <p:sp>
        <p:nvSpPr>
          <p:cNvPr id="4" name="Rectangle 3"/>
          <p:cNvSpPr/>
          <p:nvPr/>
        </p:nvSpPr>
        <p:spPr>
          <a:xfrm>
            <a:off x="600729" y="1450115"/>
            <a:ext cx="10831032" cy="6032421"/>
          </a:xfrm>
          <a:prstGeom prst="rect">
            <a:avLst/>
          </a:prstGeom>
        </p:spPr>
        <p:txBody>
          <a:bodyPr wrap="square">
            <a:spAutoFit/>
          </a:bodyPr>
          <a:lstStyle/>
          <a:p>
            <a:pPr marL="457200" indent="-457200">
              <a:lnSpc>
                <a:spcPct val="150000"/>
              </a:lnSpc>
              <a:buFont typeface="Arial" panose="020B0604020202020204" pitchFamily="34" charset="0"/>
              <a:buChar char="•"/>
            </a:pPr>
            <a:r>
              <a:rPr lang="en-AU" sz="2800" b="1" dirty="0" smtClean="0">
                <a:latin typeface="Calibri" panose="020F0502020204030204" pitchFamily="34" charset="0"/>
              </a:rPr>
              <a:t>T</a:t>
            </a:r>
            <a:r>
              <a:rPr lang="en-AU" sz="2800" dirty="0" smtClean="0">
                <a:latin typeface="Calibri" panose="020F0502020204030204" pitchFamily="34" charset="0"/>
              </a:rPr>
              <a:t>umour </a:t>
            </a:r>
          </a:p>
          <a:p>
            <a:pPr marL="457200" indent="-457200">
              <a:lnSpc>
                <a:spcPct val="150000"/>
              </a:lnSpc>
              <a:buFont typeface="Arial" panose="020B0604020202020204" pitchFamily="34" charset="0"/>
              <a:buChar char="•"/>
            </a:pPr>
            <a:r>
              <a:rPr lang="en-AU" sz="2800" b="1" dirty="0" smtClean="0">
                <a:latin typeface="Calibri" panose="020F0502020204030204" pitchFamily="34" charset="0"/>
              </a:rPr>
              <a:t>I</a:t>
            </a:r>
            <a:r>
              <a:rPr lang="en-AU" sz="2800" dirty="0" smtClean="0">
                <a:latin typeface="Calibri" panose="020F0502020204030204" pitchFamily="34" charset="0"/>
              </a:rPr>
              <a:t>nfection (discitis, IVDU)</a:t>
            </a:r>
          </a:p>
          <a:p>
            <a:pPr marL="457200" indent="-457200">
              <a:lnSpc>
                <a:spcPct val="150000"/>
              </a:lnSpc>
              <a:buFont typeface="Arial" panose="020B0604020202020204" pitchFamily="34" charset="0"/>
              <a:buChar char="•"/>
            </a:pPr>
            <a:r>
              <a:rPr lang="en-AU" sz="2800" b="1" dirty="0" smtClean="0">
                <a:latin typeface="Calibri" panose="020F0502020204030204" pitchFamily="34" charset="0"/>
              </a:rPr>
              <a:t>I</a:t>
            </a:r>
            <a:r>
              <a:rPr lang="en-AU" sz="2800" dirty="0" smtClean="0">
                <a:latin typeface="Calibri" panose="020F0502020204030204" pitchFamily="34" charset="0"/>
              </a:rPr>
              <a:t>nflammation </a:t>
            </a:r>
            <a:r>
              <a:rPr lang="en-AU" sz="2800" dirty="0">
                <a:latin typeface="Calibri" panose="020F0502020204030204" pitchFamily="34" charset="0"/>
              </a:rPr>
              <a:t>(spondyl</a:t>
            </a:r>
            <a:r>
              <a:rPr lang="en-AU" sz="2800" u="sng" dirty="0">
                <a:latin typeface="Calibri" panose="020F0502020204030204" pitchFamily="34" charset="0"/>
              </a:rPr>
              <a:t>itis</a:t>
            </a:r>
            <a:r>
              <a:rPr lang="en-AU" sz="2800" dirty="0" smtClean="0">
                <a:latin typeface="Calibri" panose="020F0502020204030204" pitchFamily="34" charset="0"/>
              </a:rPr>
              <a:t>) </a:t>
            </a:r>
          </a:p>
          <a:p>
            <a:pPr marL="457200" indent="-457200">
              <a:lnSpc>
                <a:spcPct val="150000"/>
              </a:lnSpc>
              <a:buFont typeface="Arial" panose="020B0604020202020204" pitchFamily="34" charset="0"/>
              <a:buChar char="•"/>
            </a:pPr>
            <a:r>
              <a:rPr lang="en-AU" sz="2800" b="1" dirty="0" smtClean="0">
                <a:latin typeface="Calibri" panose="020F0502020204030204" pitchFamily="34" charset="0"/>
              </a:rPr>
              <a:t>N</a:t>
            </a:r>
            <a:r>
              <a:rPr lang="en-AU" sz="2800" dirty="0" smtClean="0">
                <a:latin typeface="Calibri" panose="020F0502020204030204" pitchFamily="34" charset="0"/>
              </a:rPr>
              <a:t>eurological </a:t>
            </a:r>
          </a:p>
          <a:p>
            <a:pPr>
              <a:lnSpc>
                <a:spcPct val="150000"/>
              </a:lnSpc>
            </a:pPr>
            <a:r>
              <a:rPr lang="en-AU" sz="2800" dirty="0" smtClean="0">
                <a:latin typeface="Calibri" panose="020F0502020204030204" pitchFamily="34" charset="0"/>
              </a:rPr>
              <a:t>          -</a:t>
            </a:r>
            <a:r>
              <a:rPr lang="en-AU" sz="2800" i="1" dirty="0" smtClean="0">
                <a:latin typeface="Calibri" panose="020F0502020204030204" pitchFamily="34" charset="0"/>
              </a:rPr>
              <a:t>cauda equina</a:t>
            </a:r>
            <a:r>
              <a:rPr lang="en-AU" sz="2800" dirty="0" smtClean="0">
                <a:latin typeface="Calibri" panose="020F0502020204030204" pitchFamily="34" charset="0"/>
              </a:rPr>
              <a:t>:  </a:t>
            </a:r>
            <a:r>
              <a:rPr lang="en-AU" sz="2800" i="1" dirty="0" smtClean="0">
                <a:latin typeface="Calibri" panose="020F0502020204030204" pitchFamily="34" charset="0"/>
              </a:rPr>
              <a:t>numb</a:t>
            </a:r>
            <a:r>
              <a:rPr lang="en-AU" sz="2800" dirty="0" smtClean="0">
                <a:latin typeface="Calibri" panose="020F0502020204030204" pitchFamily="34" charset="0"/>
              </a:rPr>
              <a:t> </a:t>
            </a:r>
            <a:r>
              <a:rPr lang="en-AU" sz="2800" i="1" dirty="0" smtClean="0">
                <a:latin typeface="Calibri" panose="020F0502020204030204" pitchFamily="34" charset="0"/>
              </a:rPr>
              <a:t>bum</a:t>
            </a:r>
            <a:r>
              <a:rPr lang="en-AU" sz="2800" dirty="0" smtClean="0">
                <a:latin typeface="Calibri" panose="020F0502020204030204" pitchFamily="34" charset="0"/>
              </a:rPr>
              <a:t>: saddle &amp; legs </a:t>
            </a:r>
          </a:p>
          <a:p>
            <a:pPr>
              <a:lnSpc>
                <a:spcPct val="150000"/>
              </a:lnSpc>
            </a:pPr>
            <a:r>
              <a:rPr lang="en-AU" sz="2800" dirty="0">
                <a:latin typeface="Calibri" panose="020F0502020204030204" pitchFamily="34" charset="0"/>
              </a:rPr>
              <a:t> </a:t>
            </a:r>
            <a:r>
              <a:rPr lang="en-AU" sz="2800" dirty="0" smtClean="0">
                <a:latin typeface="Calibri" panose="020F0502020204030204" pitchFamily="34" charset="0"/>
              </a:rPr>
              <a:t>                                     </a:t>
            </a:r>
            <a:r>
              <a:rPr lang="en-AU" sz="2800" i="1" dirty="0" smtClean="0">
                <a:latin typeface="Calibri" panose="020F0502020204030204" pitchFamily="34" charset="0"/>
              </a:rPr>
              <a:t>weak </a:t>
            </a:r>
            <a:r>
              <a:rPr lang="en-AU" sz="2800" dirty="0" smtClean="0">
                <a:latin typeface="Calibri" panose="020F0502020204030204" pitchFamily="34" charset="0"/>
              </a:rPr>
              <a:t>bladder, bowel &amp; legs</a:t>
            </a:r>
          </a:p>
          <a:p>
            <a:pPr>
              <a:lnSpc>
                <a:spcPct val="150000"/>
              </a:lnSpc>
            </a:pPr>
            <a:r>
              <a:rPr lang="en-AU" sz="2800" dirty="0" smtClean="0">
                <a:latin typeface="Calibri" panose="020F0502020204030204" pitchFamily="34" charset="0"/>
              </a:rPr>
              <a:t>          -radiculopathy </a:t>
            </a:r>
          </a:p>
          <a:p>
            <a:pPr marL="457200" indent="-457200">
              <a:lnSpc>
                <a:spcPct val="150000"/>
              </a:lnSpc>
              <a:buFont typeface="Arial" panose="020B0604020202020204" pitchFamily="34" charset="0"/>
              <a:buChar char="•"/>
            </a:pPr>
            <a:r>
              <a:rPr lang="en-AU" sz="2800" b="1" dirty="0" smtClean="0">
                <a:latin typeface="Calibri" panose="020F0502020204030204" pitchFamily="34" charset="0"/>
              </a:rPr>
              <a:t>T</a:t>
            </a:r>
            <a:r>
              <a:rPr lang="en-AU" sz="2800" dirty="0" smtClean="0">
                <a:latin typeface="Calibri" panose="020F0502020204030204" pitchFamily="34" charset="0"/>
              </a:rPr>
              <a:t>rauma (vertebral fracture)</a:t>
            </a:r>
          </a:p>
          <a:p>
            <a:pPr marL="342900" indent="-342900">
              <a:lnSpc>
                <a:spcPct val="150000"/>
              </a:lnSpc>
              <a:buClr>
                <a:srgbClr val="FFC000"/>
              </a:buClr>
              <a:buFont typeface="Arial" panose="020B0604020202020204" pitchFamily="34" charset="0"/>
              <a:buChar char="•"/>
            </a:pPr>
            <a:endParaRPr lang="en-AU" sz="2000" dirty="0" smtClean="0">
              <a:latin typeface="Calibri" panose="020F0502020204030204" pitchFamily="34" charset="0"/>
            </a:endParaRPr>
          </a:p>
          <a:p>
            <a:pPr>
              <a:buClr>
                <a:srgbClr val="FFC000"/>
              </a:buClr>
            </a:pPr>
            <a:endParaRPr lang="en-AU" sz="2000" dirty="0"/>
          </a:p>
        </p:txBody>
      </p:sp>
      <p:pic>
        <p:nvPicPr>
          <p:cNvPr id="5" name="Picture 4" descr="C:\Users\ericv\AppData\Local\Microsoft\Windows\Temporary Internet Files\Content.IE5\PS481UAF\MC900434790[1].png"/>
          <p:cNvPicPr>
            <a:picLocks noChangeAspect="1" noChangeArrowheads="1"/>
          </p:cNvPicPr>
          <p:nvPr/>
        </p:nvPicPr>
        <p:blipFill>
          <a:blip r:embed="rId2" cstate="print"/>
          <a:srcRect/>
          <a:stretch>
            <a:fillRect/>
          </a:stretch>
        </p:blipFill>
        <p:spPr bwMode="auto">
          <a:xfrm rot="1554928">
            <a:off x="1079596" y="419605"/>
            <a:ext cx="1187568" cy="1021157"/>
          </a:xfrm>
          <a:prstGeom prst="rect">
            <a:avLst/>
          </a:prstGeom>
          <a:noFill/>
          <a:ln w="9525">
            <a:noFill/>
            <a:miter lim="800000"/>
            <a:headEnd/>
            <a:tailEnd/>
          </a:ln>
        </p:spPr>
      </p:pic>
      <p:pic>
        <p:nvPicPr>
          <p:cNvPr id="3" name="Picture 2"/>
          <p:cNvPicPr>
            <a:picLocks noChangeAspect="1"/>
          </p:cNvPicPr>
          <p:nvPr/>
        </p:nvPicPr>
        <p:blipFill>
          <a:blip r:embed="rId3"/>
          <a:stretch>
            <a:fillRect/>
          </a:stretch>
        </p:blipFill>
        <p:spPr>
          <a:xfrm>
            <a:off x="8837593" y="3771908"/>
            <a:ext cx="2594168" cy="2867730"/>
          </a:xfrm>
          <a:prstGeom prst="rect">
            <a:avLst/>
          </a:prstGeom>
        </p:spPr>
      </p:pic>
      <p:pic>
        <p:nvPicPr>
          <p:cNvPr id="7" name="Picture 8" descr="disc"/>
          <p:cNvPicPr>
            <a:picLocks noChangeAspect="1" noChangeArrowheads="1"/>
          </p:cNvPicPr>
          <p:nvPr/>
        </p:nvPicPr>
        <p:blipFill>
          <a:blip r:embed="rId4" cstate="print"/>
          <a:srcRect/>
          <a:stretch>
            <a:fillRect/>
          </a:stretch>
        </p:blipFill>
        <p:spPr bwMode="auto">
          <a:xfrm>
            <a:off x="8768283" y="753711"/>
            <a:ext cx="2663478" cy="2779039"/>
          </a:xfrm>
          <a:prstGeom prst="rect">
            <a:avLst/>
          </a:prstGeom>
          <a:noFill/>
          <a:ln w="9525">
            <a:noFill/>
            <a:miter lim="800000"/>
            <a:headEnd/>
            <a:tailEnd/>
          </a:ln>
        </p:spPr>
      </p:pic>
      <p:pic>
        <p:nvPicPr>
          <p:cNvPr id="6" name="Picture 5"/>
          <p:cNvPicPr>
            <a:picLocks noChangeAspect="1"/>
          </p:cNvPicPr>
          <p:nvPr/>
        </p:nvPicPr>
        <p:blipFill>
          <a:blip r:embed="rId5"/>
          <a:stretch>
            <a:fillRect/>
          </a:stretch>
        </p:blipFill>
        <p:spPr>
          <a:xfrm>
            <a:off x="5663661" y="1450115"/>
            <a:ext cx="2426109" cy="2426109"/>
          </a:xfrm>
          <a:prstGeom prst="rect">
            <a:avLst/>
          </a:prstGeom>
        </p:spPr>
      </p:pic>
    </p:spTree>
    <p:extLst>
      <p:ext uri="{BB962C8B-B14F-4D97-AF65-F5344CB8AC3E}">
        <p14:creationId xmlns:p14="http://schemas.microsoft.com/office/powerpoint/2010/main" val="4263257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
                                            <p:txEl>
                                              <p:pRg st="7" end="7"/>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5861" y="514553"/>
            <a:ext cx="10515600" cy="1325563"/>
          </a:xfrm>
        </p:spPr>
        <p:txBody>
          <a:bodyPr>
            <a:normAutofit/>
          </a:bodyPr>
          <a:lstStyle/>
          <a:p>
            <a:pPr algn="ctr"/>
            <a:r>
              <a:rPr lang="en-AU" dirty="0" smtClean="0">
                <a:solidFill>
                  <a:srgbClr val="FF0000"/>
                </a:solidFill>
                <a:effectLst>
                  <a:outerShdw blurRad="38100" dist="38100" dir="2700000" algn="tl">
                    <a:srgbClr val="000000">
                      <a:alpha val="43137"/>
                    </a:srgbClr>
                  </a:outerShdw>
                </a:effectLst>
                <a:latin typeface="Calibri" panose="020F0502020204030204" pitchFamily="34" charset="0"/>
              </a:rPr>
              <a:t>Red flags T.I.N.T</a:t>
            </a:r>
            <a:br>
              <a:rPr lang="en-AU" dirty="0" smtClean="0">
                <a:solidFill>
                  <a:srgbClr val="FF0000"/>
                </a:solidFill>
                <a:effectLst>
                  <a:outerShdw blurRad="38100" dist="38100" dir="2700000" algn="tl">
                    <a:srgbClr val="000000">
                      <a:alpha val="43137"/>
                    </a:srgbClr>
                  </a:outerShdw>
                </a:effectLst>
                <a:latin typeface="Calibri" panose="020F0502020204030204" pitchFamily="34" charset="0"/>
              </a:rPr>
            </a:br>
            <a:endParaRPr lang="en-AU" sz="2800" dirty="0">
              <a:effectLst>
                <a:outerShdw blurRad="38100" dist="38100" dir="2700000" algn="tl">
                  <a:srgbClr val="000000">
                    <a:alpha val="43137"/>
                  </a:srgbClr>
                </a:outerShdw>
              </a:effectLst>
              <a:latin typeface="Calibri" panose="020F0502020204030204" pitchFamily="34" charset="0"/>
            </a:endParaRPr>
          </a:p>
        </p:txBody>
      </p:sp>
      <p:sp>
        <p:nvSpPr>
          <p:cNvPr id="4" name="Rectangle 3"/>
          <p:cNvSpPr/>
          <p:nvPr/>
        </p:nvSpPr>
        <p:spPr>
          <a:xfrm>
            <a:off x="583425" y="2304249"/>
            <a:ext cx="10831032" cy="2462213"/>
          </a:xfrm>
          <a:prstGeom prst="rect">
            <a:avLst/>
          </a:prstGeom>
        </p:spPr>
        <p:txBody>
          <a:bodyPr wrap="square">
            <a:spAutoFit/>
          </a:bodyPr>
          <a:lstStyle/>
          <a:p>
            <a:pPr marL="342900" indent="-342900">
              <a:lnSpc>
                <a:spcPct val="150000"/>
              </a:lnSpc>
              <a:buFont typeface="Arial" panose="020B0604020202020204" pitchFamily="34" charset="0"/>
              <a:buChar char="•"/>
            </a:pPr>
            <a:r>
              <a:rPr lang="en-AU" sz="2800" dirty="0">
                <a:latin typeface="Calibri" panose="020F0502020204030204" pitchFamily="34" charset="0"/>
              </a:rPr>
              <a:t>Vascular</a:t>
            </a:r>
          </a:p>
          <a:p>
            <a:pPr marL="342900" indent="-342900">
              <a:lnSpc>
                <a:spcPct val="150000"/>
              </a:lnSpc>
              <a:buFont typeface="Arial" panose="020B0604020202020204" pitchFamily="34" charset="0"/>
              <a:buChar char="•"/>
            </a:pPr>
            <a:r>
              <a:rPr lang="en-AU" sz="2800" dirty="0">
                <a:latin typeface="Calibri" panose="020F0502020204030204" pitchFamily="34" charset="0"/>
              </a:rPr>
              <a:t>Pelvic/pregnancy</a:t>
            </a:r>
          </a:p>
          <a:p>
            <a:pPr marL="342900" indent="-342900">
              <a:lnSpc>
                <a:spcPct val="150000"/>
              </a:lnSpc>
              <a:buFont typeface="Arial" panose="020B0604020202020204" pitchFamily="34" charset="0"/>
              <a:buChar char="•"/>
            </a:pPr>
            <a:r>
              <a:rPr lang="en-AU" sz="2800" dirty="0" smtClean="0">
                <a:latin typeface="Calibri" panose="020F0502020204030204" pitchFamily="34" charset="0"/>
              </a:rPr>
              <a:t>Renal</a:t>
            </a:r>
          </a:p>
          <a:p>
            <a:pPr marL="457200" indent="-457200">
              <a:buFont typeface="Arial" panose="020B0604020202020204" pitchFamily="34" charset="0"/>
              <a:buChar char="•"/>
            </a:pPr>
            <a:endParaRPr lang="en-AU" sz="2800" dirty="0"/>
          </a:p>
        </p:txBody>
      </p:sp>
      <p:pic>
        <p:nvPicPr>
          <p:cNvPr id="5" name="Picture 4" descr="C:\Users\ericv\AppData\Local\Microsoft\Windows\Temporary Internet Files\Content.IE5\PS481UAF\MC900434790[1].png"/>
          <p:cNvPicPr>
            <a:picLocks noChangeAspect="1" noChangeArrowheads="1"/>
          </p:cNvPicPr>
          <p:nvPr/>
        </p:nvPicPr>
        <p:blipFill>
          <a:blip r:embed="rId2" cstate="print"/>
          <a:srcRect/>
          <a:stretch>
            <a:fillRect/>
          </a:stretch>
        </p:blipFill>
        <p:spPr bwMode="auto">
          <a:xfrm rot="1554928">
            <a:off x="1079596" y="419605"/>
            <a:ext cx="1187568" cy="1021157"/>
          </a:xfrm>
          <a:prstGeom prst="rect">
            <a:avLst/>
          </a:prstGeom>
          <a:noFill/>
          <a:ln w="9525">
            <a:noFill/>
            <a:miter lim="800000"/>
            <a:headEnd/>
            <a:tailEnd/>
          </a:ln>
        </p:spPr>
      </p:pic>
    </p:spTree>
    <p:extLst>
      <p:ext uri="{BB962C8B-B14F-4D97-AF65-F5344CB8AC3E}">
        <p14:creationId xmlns:p14="http://schemas.microsoft.com/office/powerpoint/2010/main" val="28668643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GP’s need to know how to diagnose and manage back pain.</a:t>
            </a:r>
            <a:endParaRPr lang="en-AU" dirty="0"/>
          </a:p>
        </p:txBody>
      </p:sp>
      <p:sp>
        <p:nvSpPr>
          <p:cNvPr id="3" name="Content Placeholder 2"/>
          <p:cNvSpPr>
            <a:spLocks noGrp="1"/>
          </p:cNvSpPr>
          <p:nvPr>
            <p:ph idx="1"/>
          </p:nvPr>
        </p:nvSpPr>
        <p:spPr>
          <a:xfrm>
            <a:off x="549197" y="2038985"/>
            <a:ext cx="11093605" cy="4351338"/>
          </a:xfrm>
        </p:spPr>
        <p:txBody>
          <a:bodyPr>
            <a:normAutofit/>
          </a:bodyPr>
          <a:lstStyle/>
          <a:p>
            <a:pPr marL="0" indent="0">
              <a:buNone/>
            </a:pPr>
            <a:r>
              <a:rPr lang="en-US" dirty="0" err="1" smtClean="0"/>
              <a:t>Murtagh’s</a:t>
            </a:r>
            <a:r>
              <a:rPr lang="en-US" dirty="0" smtClean="0"/>
              <a:t> Diagnostic Model</a:t>
            </a:r>
          </a:p>
          <a:p>
            <a:pPr marL="0" indent="0">
              <a:buNone/>
            </a:pPr>
            <a:r>
              <a:rPr lang="en-US" dirty="0" smtClean="0"/>
              <a:t>Probability diagnosis</a:t>
            </a:r>
          </a:p>
          <a:p>
            <a:pPr marL="0" indent="0">
              <a:buNone/>
            </a:pPr>
            <a:r>
              <a:rPr lang="en-US" dirty="0" smtClean="0"/>
              <a:t>Serious disorders not to be missed</a:t>
            </a:r>
          </a:p>
          <a:p>
            <a:pPr marL="0" indent="0">
              <a:buNone/>
            </a:pPr>
            <a:r>
              <a:rPr lang="en-US" dirty="0">
                <a:solidFill>
                  <a:srgbClr val="FF0000"/>
                </a:solidFill>
              </a:rPr>
              <a:t>RED FLAGS “TINT”: </a:t>
            </a:r>
            <a:r>
              <a:rPr lang="en-US" dirty="0" err="1" smtClean="0">
                <a:solidFill>
                  <a:srgbClr val="FF0000"/>
                </a:solidFill>
              </a:rPr>
              <a:t>T</a:t>
            </a:r>
            <a:r>
              <a:rPr lang="en-US" dirty="0" err="1" smtClean="0"/>
              <a:t>umour</a:t>
            </a:r>
            <a:r>
              <a:rPr lang="en-US" dirty="0"/>
              <a:t>, </a:t>
            </a:r>
            <a:r>
              <a:rPr lang="en-US" dirty="0">
                <a:solidFill>
                  <a:srgbClr val="FF0000"/>
                </a:solidFill>
              </a:rPr>
              <a:t>I</a:t>
            </a:r>
            <a:r>
              <a:rPr lang="en-US" dirty="0"/>
              <a:t>nfection/</a:t>
            </a:r>
            <a:r>
              <a:rPr lang="en-US" dirty="0">
                <a:solidFill>
                  <a:srgbClr val="FF0000"/>
                </a:solidFill>
              </a:rPr>
              <a:t>I</a:t>
            </a:r>
            <a:r>
              <a:rPr lang="en-US" dirty="0"/>
              <a:t>nflammation, </a:t>
            </a:r>
            <a:r>
              <a:rPr lang="en-US" dirty="0">
                <a:solidFill>
                  <a:srgbClr val="FF0000"/>
                </a:solidFill>
              </a:rPr>
              <a:t>N</a:t>
            </a:r>
            <a:r>
              <a:rPr lang="en-US" dirty="0"/>
              <a:t>eurological, </a:t>
            </a:r>
            <a:r>
              <a:rPr lang="en-US" dirty="0">
                <a:solidFill>
                  <a:srgbClr val="FF0000"/>
                </a:solidFill>
              </a:rPr>
              <a:t>T</a:t>
            </a:r>
            <a:r>
              <a:rPr lang="en-US" dirty="0"/>
              <a:t>rauma</a:t>
            </a:r>
          </a:p>
          <a:p>
            <a:pPr marL="0" indent="0">
              <a:buNone/>
            </a:pPr>
            <a:r>
              <a:rPr lang="en-US" dirty="0" smtClean="0"/>
              <a:t>Pitfalls in diagnosis</a:t>
            </a:r>
          </a:p>
          <a:p>
            <a:pPr marL="0" indent="0">
              <a:buNone/>
            </a:pPr>
            <a:r>
              <a:rPr lang="en-US" dirty="0" smtClean="0"/>
              <a:t>Masquerading conditions</a:t>
            </a:r>
          </a:p>
          <a:p>
            <a:pPr marL="0" indent="0">
              <a:buNone/>
            </a:pPr>
            <a:r>
              <a:rPr lang="en-US" dirty="0" smtClean="0"/>
              <a:t>Is the patient trying to tell me something else? </a:t>
            </a:r>
          </a:p>
          <a:p>
            <a:pPr marL="0" indent="0">
              <a:buNone/>
            </a:pPr>
            <a:endParaRPr lang="en-US" dirty="0" smtClean="0"/>
          </a:p>
        </p:txBody>
      </p:sp>
    </p:spTree>
    <p:extLst>
      <p:ext uri="{BB962C8B-B14F-4D97-AF65-F5344CB8AC3E}">
        <p14:creationId xmlns:p14="http://schemas.microsoft.com/office/powerpoint/2010/main" val="9762197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80336"/>
            <a:ext cx="10515600" cy="1325563"/>
          </a:xfrm>
        </p:spPr>
        <p:txBody>
          <a:bodyPr/>
          <a:lstStyle/>
          <a:p>
            <a:r>
              <a:rPr lang="en-US" dirty="0" smtClean="0"/>
              <a:t>Learning outcomes</a:t>
            </a:r>
            <a:endParaRPr lang="en-AU" dirty="0"/>
          </a:p>
        </p:txBody>
      </p:sp>
      <p:sp>
        <p:nvSpPr>
          <p:cNvPr id="3" name="Content Placeholder 2"/>
          <p:cNvSpPr>
            <a:spLocks noGrp="1"/>
          </p:cNvSpPr>
          <p:nvPr>
            <p:ph idx="1"/>
          </p:nvPr>
        </p:nvSpPr>
        <p:spPr>
          <a:xfrm>
            <a:off x="593984" y="1405899"/>
            <a:ext cx="11004031" cy="5189773"/>
          </a:xfrm>
        </p:spPr>
        <p:txBody>
          <a:bodyPr>
            <a:normAutofit fontScale="92500" lnSpcReduction="20000"/>
          </a:bodyPr>
          <a:lstStyle/>
          <a:p>
            <a:pPr>
              <a:lnSpc>
                <a:spcPct val="150000"/>
              </a:lnSpc>
            </a:pPr>
            <a:r>
              <a:rPr lang="en-US" dirty="0" smtClean="0"/>
              <a:t>Low back pain (LBP) as a major healthcare problem</a:t>
            </a:r>
          </a:p>
          <a:p>
            <a:pPr>
              <a:lnSpc>
                <a:spcPct val="150000"/>
              </a:lnSpc>
            </a:pPr>
            <a:r>
              <a:rPr lang="en-US" dirty="0" smtClean="0"/>
              <a:t>Classification of low </a:t>
            </a:r>
            <a:r>
              <a:rPr lang="en-US" dirty="0"/>
              <a:t>b</a:t>
            </a:r>
            <a:r>
              <a:rPr lang="en-US" dirty="0" smtClean="0"/>
              <a:t>ack pain: </a:t>
            </a:r>
            <a:r>
              <a:rPr lang="en-US" dirty="0"/>
              <a:t>a</a:t>
            </a:r>
            <a:r>
              <a:rPr lang="en-US" dirty="0" smtClean="0"/>
              <a:t>pplied anatomy</a:t>
            </a:r>
          </a:p>
          <a:p>
            <a:pPr>
              <a:lnSpc>
                <a:spcPct val="150000"/>
              </a:lnSpc>
            </a:pPr>
            <a:r>
              <a:rPr lang="en-US" dirty="0" smtClean="0"/>
              <a:t>Diagnostic approach to LBP: how to take a back pain history</a:t>
            </a:r>
          </a:p>
          <a:p>
            <a:pPr>
              <a:lnSpc>
                <a:spcPct val="150000"/>
              </a:lnSpc>
            </a:pPr>
            <a:r>
              <a:rPr lang="en-US" dirty="0"/>
              <a:t>Role of investigations in LBP</a:t>
            </a:r>
          </a:p>
          <a:p>
            <a:pPr>
              <a:lnSpc>
                <a:spcPct val="150000"/>
              </a:lnSpc>
            </a:pPr>
            <a:r>
              <a:rPr lang="en-US" dirty="0" smtClean="0">
                <a:solidFill>
                  <a:srgbClr val="FF0000"/>
                </a:solidFill>
              </a:rPr>
              <a:t>RED flags: </a:t>
            </a:r>
            <a:r>
              <a:rPr lang="en-US" dirty="0" smtClean="0"/>
              <a:t>early recognition of serious causes of LBP </a:t>
            </a:r>
            <a:endParaRPr lang="en-US" dirty="0" smtClean="0">
              <a:solidFill>
                <a:srgbClr val="FF0000"/>
              </a:solidFill>
            </a:endParaRPr>
          </a:p>
          <a:p>
            <a:pPr>
              <a:lnSpc>
                <a:spcPct val="150000"/>
              </a:lnSpc>
            </a:pPr>
            <a:r>
              <a:rPr lang="en-US" dirty="0" smtClean="0">
                <a:solidFill>
                  <a:srgbClr val="FFC000"/>
                </a:solidFill>
              </a:rPr>
              <a:t>YELLOW Flags:</a:t>
            </a:r>
            <a:r>
              <a:rPr lang="en-US" dirty="0" smtClean="0"/>
              <a:t> psychosocial stressors </a:t>
            </a:r>
            <a:r>
              <a:rPr lang="en-US" dirty="0" smtClean="0">
                <a:latin typeface="Arial" panose="020B0604020202020204" pitchFamily="34" charset="0"/>
                <a:cs typeface="Arial" panose="020B0604020202020204" pitchFamily="34" charset="0"/>
              </a:rPr>
              <a:t>→ </a:t>
            </a:r>
            <a:r>
              <a:rPr lang="en-US" dirty="0" smtClean="0"/>
              <a:t>chronic pain &amp; disability</a:t>
            </a:r>
          </a:p>
          <a:p>
            <a:pPr>
              <a:lnSpc>
                <a:spcPct val="150000"/>
              </a:lnSpc>
            </a:pPr>
            <a:r>
              <a:rPr lang="en-US" dirty="0" smtClean="0"/>
              <a:t>Multidisciplinary pain management</a:t>
            </a:r>
          </a:p>
          <a:p>
            <a:pPr>
              <a:lnSpc>
                <a:spcPct val="150000"/>
              </a:lnSpc>
            </a:pPr>
            <a:r>
              <a:rPr lang="en-US" dirty="0" smtClean="0"/>
              <a:t>Analgesics &amp; LBP: the opioid dilemma</a:t>
            </a:r>
          </a:p>
        </p:txBody>
      </p:sp>
      <p:pic>
        <p:nvPicPr>
          <p:cNvPr id="7" name="Picture 6" descr="C:\Users\ericv\Desktop\core_strength_18.jpg"/>
          <p:cNvPicPr/>
          <p:nvPr/>
        </p:nvPicPr>
        <p:blipFill>
          <a:blip r:embed="rId2" cstate="print"/>
          <a:srcRect/>
          <a:stretch>
            <a:fillRect/>
          </a:stretch>
        </p:blipFill>
        <p:spPr bwMode="auto">
          <a:xfrm>
            <a:off x="9349798" y="887672"/>
            <a:ext cx="2370325" cy="3687580"/>
          </a:xfrm>
          <a:prstGeom prst="rect">
            <a:avLst/>
          </a:prstGeom>
          <a:noFill/>
          <a:ln w="9525">
            <a:noFill/>
            <a:miter lim="800000"/>
            <a:headEnd/>
            <a:tailEnd/>
          </a:ln>
        </p:spPr>
      </p:pic>
    </p:spTree>
    <p:extLst>
      <p:ext uri="{BB962C8B-B14F-4D97-AF65-F5344CB8AC3E}">
        <p14:creationId xmlns:p14="http://schemas.microsoft.com/office/powerpoint/2010/main" val="29319442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 patients present to their GP</a:t>
            </a:r>
            <a:endParaRPr lang="en-AU" dirty="0"/>
          </a:p>
        </p:txBody>
      </p:sp>
      <p:sp>
        <p:nvSpPr>
          <p:cNvPr id="3" name="Content Placeholder 2"/>
          <p:cNvSpPr>
            <a:spLocks noGrp="1"/>
          </p:cNvSpPr>
          <p:nvPr>
            <p:ph idx="1"/>
          </p:nvPr>
        </p:nvSpPr>
        <p:spPr/>
        <p:txBody>
          <a:bodyPr/>
          <a:lstStyle/>
          <a:p>
            <a:r>
              <a:rPr lang="en-US" dirty="0" smtClean="0"/>
              <a:t>A young man presents with low back pain (LBP).</a:t>
            </a:r>
          </a:p>
          <a:p>
            <a:pPr marL="0" indent="0">
              <a:buNone/>
            </a:pPr>
            <a:endParaRPr lang="en-US" dirty="0" smtClean="0"/>
          </a:p>
          <a:p>
            <a:r>
              <a:rPr lang="en-US" dirty="0" smtClean="0"/>
              <a:t> An 80 year old woman presents with LBP. </a:t>
            </a:r>
          </a:p>
          <a:p>
            <a:endParaRPr lang="en-US" dirty="0"/>
          </a:p>
          <a:p>
            <a:r>
              <a:rPr lang="en-US" dirty="0" smtClean="0"/>
              <a:t>An 80 year old man presents with back pain.</a:t>
            </a:r>
          </a:p>
          <a:p>
            <a:pPr marL="0" indent="0">
              <a:buNone/>
            </a:pPr>
            <a:endParaRPr lang="en-US" dirty="0" smtClean="0"/>
          </a:p>
          <a:p>
            <a:r>
              <a:rPr lang="en-US" dirty="0" smtClean="0"/>
              <a:t>A 45 year old mechanic presents with acute LBP which also goes down his right leg</a:t>
            </a:r>
          </a:p>
          <a:p>
            <a:endParaRPr lang="en-AU" dirty="0"/>
          </a:p>
        </p:txBody>
      </p:sp>
    </p:spTree>
    <p:extLst>
      <p:ext uri="{BB962C8B-B14F-4D97-AF65-F5344CB8AC3E}">
        <p14:creationId xmlns:p14="http://schemas.microsoft.com/office/powerpoint/2010/main" val="177589202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 young man with back pain</a:t>
            </a:r>
            <a:endParaRPr lang="en-AU" dirty="0"/>
          </a:p>
        </p:txBody>
      </p:sp>
      <p:sp>
        <p:nvSpPr>
          <p:cNvPr id="3" name="Content Placeholder 2"/>
          <p:cNvSpPr>
            <a:spLocks noGrp="1"/>
          </p:cNvSpPr>
          <p:nvPr>
            <p:ph idx="1"/>
          </p:nvPr>
        </p:nvSpPr>
        <p:spPr/>
        <p:txBody>
          <a:bodyPr>
            <a:normAutofit fontScale="70000" lnSpcReduction="20000"/>
          </a:bodyPr>
          <a:lstStyle/>
          <a:p>
            <a:r>
              <a:rPr lang="en-US" b="1" u="sng" dirty="0" smtClean="0"/>
              <a:t>History</a:t>
            </a:r>
            <a:r>
              <a:rPr lang="en-US" dirty="0" smtClean="0"/>
              <a:t> </a:t>
            </a:r>
          </a:p>
          <a:p>
            <a:r>
              <a:rPr lang="en-GB" dirty="0" smtClean="0"/>
              <a:t>Low back pain for </a:t>
            </a:r>
            <a:r>
              <a:rPr lang="en-GB" dirty="0"/>
              <a:t>years </a:t>
            </a:r>
            <a:r>
              <a:rPr lang="en-GB" dirty="0" smtClean="0"/>
              <a:t>,slowly </a:t>
            </a:r>
            <a:r>
              <a:rPr lang="en-GB" dirty="0"/>
              <a:t>worsening. </a:t>
            </a:r>
            <a:r>
              <a:rPr lang="en-AU" dirty="0"/>
              <a:t> </a:t>
            </a:r>
            <a:r>
              <a:rPr lang="en-AU" dirty="0" smtClean="0"/>
              <a:t>T</a:t>
            </a:r>
            <a:r>
              <a:rPr lang="en-GB" dirty="0" smtClean="0"/>
              <a:t>he </a:t>
            </a:r>
            <a:r>
              <a:rPr lang="en-GB" dirty="0"/>
              <a:t>pain comes in waves; it increases in intensity for a few days (sometimes </a:t>
            </a:r>
            <a:r>
              <a:rPr lang="en-GB" dirty="0" smtClean="0"/>
              <a:t>he has to </a:t>
            </a:r>
            <a:r>
              <a:rPr lang="en-GB" dirty="0"/>
              <a:t>miss work) and then would subside back down to a basal level of </a:t>
            </a:r>
            <a:r>
              <a:rPr lang="en-GB" dirty="0" smtClean="0"/>
              <a:t>pain. </a:t>
            </a:r>
            <a:r>
              <a:rPr lang="en-GB" dirty="0"/>
              <a:t>Each episode has been gradually exceeding the last.</a:t>
            </a:r>
            <a:r>
              <a:rPr lang="en-AU" dirty="0"/>
              <a:t> </a:t>
            </a:r>
          </a:p>
          <a:p>
            <a:pPr fontAlgn="base"/>
            <a:r>
              <a:rPr lang="en-GB" dirty="0"/>
              <a:t>The pain is worse in the morning, it is associated with severe stiffness on first waking but after walking around for an hour or so the pain eases a little, the back improves a bit but remains fairly stiff. At its worst the pain is 6/10 at its best it is 3/10. It is making it difficult for </a:t>
            </a:r>
            <a:r>
              <a:rPr lang="en-GB" dirty="0" smtClean="0"/>
              <a:t>him </a:t>
            </a:r>
            <a:r>
              <a:rPr lang="en-GB" dirty="0"/>
              <a:t>to work </a:t>
            </a:r>
            <a:r>
              <a:rPr lang="en-GB" dirty="0" smtClean="0"/>
              <a:t>he is an electrician. He has to climb </a:t>
            </a:r>
            <a:r>
              <a:rPr lang="en-GB" dirty="0"/>
              <a:t>into small spaces this is really </a:t>
            </a:r>
            <a:r>
              <a:rPr lang="en-GB" dirty="0" smtClean="0"/>
              <a:t>difficult. </a:t>
            </a:r>
          </a:p>
          <a:p>
            <a:pPr fontAlgn="base"/>
            <a:r>
              <a:rPr lang="en-GB" dirty="0" smtClean="0"/>
              <a:t>The </a:t>
            </a:r>
            <a:r>
              <a:rPr lang="en-GB" dirty="0"/>
              <a:t>pain does not radiate anywhere else </a:t>
            </a:r>
            <a:endParaRPr lang="en-AU" dirty="0"/>
          </a:p>
          <a:p>
            <a:pPr fontAlgn="base"/>
            <a:r>
              <a:rPr lang="en-GB" dirty="0"/>
              <a:t>No history of injury.</a:t>
            </a:r>
            <a:r>
              <a:rPr lang="en-AU" dirty="0"/>
              <a:t> </a:t>
            </a:r>
          </a:p>
          <a:p>
            <a:pPr fontAlgn="base"/>
            <a:r>
              <a:rPr lang="en-GB" dirty="0"/>
              <a:t>Responds partially to anti-inflammatory tablets.</a:t>
            </a:r>
            <a:r>
              <a:rPr lang="en-AU" dirty="0"/>
              <a:t> </a:t>
            </a:r>
            <a:r>
              <a:rPr lang="en-AU" dirty="0" smtClean="0"/>
              <a:t>Not to paracetamol.</a:t>
            </a:r>
            <a:r>
              <a:rPr lang="en-AU" dirty="0"/>
              <a:t> </a:t>
            </a:r>
          </a:p>
          <a:p>
            <a:pPr fontAlgn="base"/>
            <a:r>
              <a:rPr lang="en-GB" b="1" u="sng" dirty="0" smtClean="0"/>
              <a:t>Examination</a:t>
            </a:r>
          </a:p>
          <a:p>
            <a:pPr fontAlgn="base"/>
            <a:r>
              <a:rPr lang="en-GB" dirty="0" smtClean="0"/>
              <a:t>Significantly </a:t>
            </a:r>
            <a:r>
              <a:rPr lang="en-GB" dirty="0"/>
              <a:t>reduced lumbar spine flexion (</a:t>
            </a:r>
            <a:r>
              <a:rPr lang="en-GB" dirty="0" err="1"/>
              <a:t>Schobers</a:t>
            </a:r>
            <a:r>
              <a:rPr lang="en-GB" dirty="0"/>
              <a:t> test of spinal flexion increases from 15cm to 17cm only) and markedly reduced left and right lateral flexion. Sacral thrust test is positive with pain felt in both sacroiliac joints.</a:t>
            </a:r>
            <a:r>
              <a:rPr lang="en-AU" dirty="0"/>
              <a:t> </a:t>
            </a:r>
          </a:p>
          <a:p>
            <a:endParaRPr lang="en-AU" dirty="0"/>
          </a:p>
        </p:txBody>
      </p:sp>
    </p:spTree>
    <p:extLst>
      <p:ext uri="{BB962C8B-B14F-4D97-AF65-F5344CB8AC3E}">
        <p14:creationId xmlns:p14="http://schemas.microsoft.com/office/powerpoint/2010/main" val="2000453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young man with LBP</a:t>
            </a:r>
            <a:endParaRPr lang="en-AU" dirty="0"/>
          </a:p>
        </p:txBody>
      </p:sp>
      <p:sp>
        <p:nvSpPr>
          <p:cNvPr id="3" name="Content Placeholder 2"/>
          <p:cNvSpPr>
            <a:spLocks noGrp="1"/>
          </p:cNvSpPr>
          <p:nvPr>
            <p:ph idx="1"/>
          </p:nvPr>
        </p:nvSpPr>
        <p:spPr>
          <a:xfrm>
            <a:off x="838199" y="1825624"/>
            <a:ext cx="11006797" cy="4575175"/>
          </a:xfrm>
        </p:spPr>
        <p:txBody>
          <a:bodyPr>
            <a:normAutofit/>
          </a:bodyPr>
          <a:lstStyle/>
          <a:p>
            <a:r>
              <a:rPr lang="en-US" dirty="0" smtClean="0"/>
              <a:t>Murtagh: </a:t>
            </a:r>
            <a:endParaRPr lang="en-US" dirty="0"/>
          </a:p>
          <a:p>
            <a:r>
              <a:rPr lang="en-US" b="1" dirty="0" smtClean="0"/>
              <a:t>Probability diagnosis?</a:t>
            </a:r>
          </a:p>
          <a:p>
            <a:r>
              <a:rPr lang="en-US" b="1" dirty="0" smtClean="0"/>
              <a:t>Serious disorders not to be missed </a:t>
            </a:r>
          </a:p>
          <a:p>
            <a:r>
              <a:rPr lang="en-US" b="1" dirty="0" smtClean="0"/>
              <a:t> Pitfalls in diagnosis</a:t>
            </a:r>
            <a:endParaRPr lang="en-AU" dirty="0" smtClean="0"/>
          </a:p>
          <a:p>
            <a:r>
              <a:rPr lang="en-US" b="1" dirty="0" smtClean="0"/>
              <a:t>Masquerading conditions – </a:t>
            </a:r>
          </a:p>
          <a:p>
            <a:r>
              <a:rPr lang="en-US" dirty="0" smtClean="0"/>
              <a:t>Is the patient trying to tell me something else? </a:t>
            </a:r>
          </a:p>
          <a:p>
            <a:pPr marL="0" indent="0">
              <a:buNone/>
            </a:pPr>
            <a:endParaRPr lang="en-US" dirty="0"/>
          </a:p>
        </p:txBody>
      </p:sp>
    </p:spTree>
    <p:extLst>
      <p:ext uri="{BB962C8B-B14F-4D97-AF65-F5344CB8AC3E}">
        <p14:creationId xmlns:p14="http://schemas.microsoft.com/office/powerpoint/2010/main" val="214591680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young man with LBP (this is </a:t>
            </a:r>
            <a:r>
              <a:rPr lang="en-US" i="1" dirty="0" smtClean="0"/>
              <a:t>unusual</a:t>
            </a:r>
            <a:r>
              <a:rPr lang="en-US" dirty="0" smtClean="0"/>
              <a:t>)</a:t>
            </a:r>
            <a:endParaRPr lang="en-AU" dirty="0"/>
          </a:p>
        </p:txBody>
      </p:sp>
      <p:sp>
        <p:nvSpPr>
          <p:cNvPr id="3" name="Content Placeholder 2"/>
          <p:cNvSpPr>
            <a:spLocks noGrp="1"/>
          </p:cNvSpPr>
          <p:nvPr>
            <p:ph idx="1"/>
          </p:nvPr>
        </p:nvSpPr>
        <p:spPr>
          <a:xfrm>
            <a:off x="838199" y="1825624"/>
            <a:ext cx="11006797" cy="4575175"/>
          </a:xfrm>
        </p:spPr>
        <p:txBody>
          <a:bodyPr>
            <a:normAutofit fontScale="92500" lnSpcReduction="10000"/>
          </a:bodyPr>
          <a:lstStyle/>
          <a:p>
            <a:r>
              <a:rPr lang="en-US" dirty="0" smtClean="0"/>
              <a:t>Murtagh:</a:t>
            </a:r>
          </a:p>
          <a:p>
            <a:r>
              <a:rPr lang="en-US" dirty="0" smtClean="0"/>
              <a:t> P</a:t>
            </a:r>
            <a:r>
              <a:rPr lang="en-US" b="1" dirty="0" smtClean="0"/>
              <a:t>robability diagnosis?</a:t>
            </a:r>
          </a:p>
          <a:p>
            <a:r>
              <a:rPr lang="en-US" b="1" dirty="0" smtClean="0"/>
              <a:t>Serious disorders not to be missed  </a:t>
            </a:r>
            <a:r>
              <a:rPr lang="en-US" dirty="0" smtClean="0">
                <a:solidFill>
                  <a:srgbClr val="FF0000"/>
                </a:solidFill>
              </a:rPr>
              <a:t>RED </a:t>
            </a:r>
            <a:r>
              <a:rPr lang="en-US" dirty="0">
                <a:solidFill>
                  <a:srgbClr val="FF0000"/>
                </a:solidFill>
              </a:rPr>
              <a:t>FLAGS: </a:t>
            </a:r>
            <a:r>
              <a:rPr lang="en-US" sz="3000" dirty="0" smtClean="0">
                <a:solidFill>
                  <a:srgbClr val="FF0000"/>
                </a:solidFill>
              </a:rPr>
              <a:t>T.</a:t>
            </a:r>
            <a:r>
              <a:rPr lang="en-US" sz="3000" u="sng" dirty="0" smtClean="0">
                <a:solidFill>
                  <a:srgbClr val="FF0000"/>
                </a:solidFill>
              </a:rPr>
              <a:t>I</a:t>
            </a:r>
            <a:r>
              <a:rPr lang="en-US" sz="3000" dirty="0" smtClean="0">
                <a:solidFill>
                  <a:srgbClr val="FF0000"/>
                </a:solidFill>
              </a:rPr>
              <a:t>.N.T</a:t>
            </a:r>
            <a:r>
              <a:rPr lang="en-US" dirty="0" smtClean="0">
                <a:solidFill>
                  <a:srgbClr val="FF0000"/>
                </a:solidFill>
              </a:rPr>
              <a:t> (Inflammation</a:t>
            </a:r>
            <a:r>
              <a:rPr lang="en-US" dirty="0">
                <a:solidFill>
                  <a:srgbClr val="FF0000"/>
                </a:solidFill>
              </a:rPr>
              <a:t>?)</a:t>
            </a:r>
          </a:p>
          <a:p>
            <a:r>
              <a:rPr lang="en-US" b="1" dirty="0" smtClean="0"/>
              <a:t>Pitfalls in diagnosis </a:t>
            </a:r>
            <a:r>
              <a:rPr lang="en-US" dirty="0" smtClean="0"/>
              <a:t>– Ankylosing Spondylitis - </a:t>
            </a:r>
            <a:r>
              <a:rPr lang="en-AU" dirty="0" smtClean="0"/>
              <a:t>Average diagnostic </a:t>
            </a:r>
            <a:r>
              <a:rPr lang="en-AU" dirty="0"/>
              <a:t>delay was 6.05 +/- 5.08 </a:t>
            </a:r>
            <a:r>
              <a:rPr lang="en-AU" dirty="0" smtClean="0"/>
              <a:t>years*</a:t>
            </a:r>
          </a:p>
          <a:p>
            <a:r>
              <a:rPr lang="en-AU" dirty="0"/>
              <a:t>Inflammatory back pain should be emphasized as the main screening criterion for primary care physicians</a:t>
            </a:r>
            <a:r>
              <a:rPr lang="en-AU" dirty="0" smtClean="0"/>
              <a:t>.*</a:t>
            </a:r>
            <a:endParaRPr lang="en-US" dirty="0" smtClean="0"/>
          </a:p>
          <a:p>
            <a:r>
              <a:rPr lang="en-US" b="1" dirty="0" smtClean="0"/>
              <a:t>Masquerading conditions – </a:t>
            </a:r>
          </a:p>
          <a:p>
            <a:r>
              <a:rPr lang="en-US" dirty="0" smtClean="0"/>
              <a:t>Is the patient trying to tell me something else? </a:t>
            </a:r>
          </a:p>
          <a:p>
            <a:pPr marL="0" indent="0">
              <a:buNone/>
            </a:pPr>
            <a:endParaRPr lang="en-US" dirty="0"/>
          </a:p>
          <a:p>
            <a:pPr marL="0" indent="0">
              <a:buNone/>
            </a:pPr>
            <a:r>
              <a:rPr lang="en-AU" sz="1200" dirty="0" err="1" smtClean="0"/>
              <a:t>Dincer</a:t>
            </a:r>
            <a:r>
              <a:rPr lang="en-AU" sz="1200" dirty="0" smtClean="0"/>
              <a:t> </a:t>
            </a:r>
            <a:r>
              <a:rPr lang="en-AU" sz="1200" dirty="0"/>
              <a:t>U, </a:t>
            </a:r>
            <a:r>
              <a:rPr lang="en-AU" sz="1200" dirty="0" err="1"/>
              <a:t>Cakar</a:t>
            </a:r>
            <a:r>
              <a:rPr lang="en-AU" sz="1200" dirty="0"/>
              <a:t> E, </a:t>
            </a:r>
            <a:r>
              <a:rPr lang="en-AU" sz="1200" dirty="0" err="1"/>
              <a:t>Kiralp</a:t>
            </a:r>
            <a:r>
              <a:rPr lang="en-AU" sz="1200" dirty="0"/>
              <a:t> MZ, </a:t>
            </a:r>
            <a:r>
              <a:rPr lang="en-AU" sz="1200" dirty="0" err="1"/>
              <a:t>Dursun</a:t>
            </a:r>
            <a:r>
              <a:rPr lang="en-AU" sz="1200" dirty="0"/>
              <a:t> H. Diagnosis delay in patients with ankylosing spondylitis: possible reasons and proposals for new diagnostic criteria. </a:t>
            </a:r>
            <a:r>
              <a:rPr lang="en-AU" sz="1200" i="1" dirty="0" err="1"/>
              <a:t>Clin</a:t>
            </a:r>
            <a:r>
              <a:rPr lang="en-AU" sz="1200" i="1" dirty="0"/>
              <a:t> </a:t>
            </a:r>
            <a:r>
              <a:rPr lang="en-AU" sz="1200" i="1" dirty="0" err="1"/>
              <a:t>Rheumatol</a:t>
            </a:r>
            <a:r>
              <a:rPr lang="en-AU" sz="1200" dirty="0"/>
              <a:t>. 2008;27(4):457-462. doi:10.1007/s10067-007-0727-6</a:t>
            </a:r>
          </a:p>
        </p:txBody>
      </p:sp>
    </p:spTree>
    <p:extLst>
      <p:ext uri="{BB962C8B-B14F-4D97-AF65-F5344CB8AC3E}">
        <p14:creationId xmlns:p14="http://schemas.microsoft.com/office/powerpoint/2010/main" val="41408500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Inflammatory vs non-inflammatory joint pain</a:t>
            </a:r>
            <a:endParaRPr lang="en-AU" dirty="0"/>
          </a:p>
        </p:txBody>
      </p:sp>
      <p:graphicFrame>
        <p:nvGraphicFramePr>
          <p:cNvPr id="5" name="Table 4"/>
          <p:cNvGraphicFramePr>
            <a:graphicFrameLocks noGrp="1"/>
          </p:cNvGraphicFramePr>
          <p:nvPr>
            <p:extLst>
              <p:ext uri="{D42A27DB-BD31-4B8C-83A1-F6EECF244321}">
                <p14:modId xmlns:p14="http://schemas.microsoft.com/office/powerpoint/2010/main" val="2794895616"/>
              </p:ext>
            </p:extLst>
          </p:nvPr>
        </p:nvGraphicFramePr>
        <p:xfrm>
          <a:off x="853440" y="1815465"/>
          <a:ext cx="10500360" cy="5029200"/>
        </p:xfrm>
        <a:graphic>
          <a:graphicData uri="http://schemas.openxmlformats.org/drawingml/2006/table">
            <a:tbl>
              <a:tblPr/>
              <a:tblGrid>
                <a:gridCol w="3489960">
                  <a:extLst>
                    <a:ext uri="{9D8B030D-6E8A-4147-A177-3AD203B41FA5}">
                      <a16:colId xmlns:a16="http://schemas.microsoft.com/office/drawing/2014/main" xmlns="" val="1648687294"/>
                    </a:ext>
                  </a:extLst>
                </a:gridCol>
                <a:gridCol w="3505200">
                  <a:extLst>
                    <a:ext uri="{9D8B030D-6E8A-4147-A177-3AD203B41FA5}">
                      <a16:colId xmlns:a16="http://schemas.microsoft.com/office/drawing/2014/main" xmlns="" val="3539158108"/>
                    </a:ext>
                  </a:extLst>
                </a:gridCol>
                <a:gridCol w="3505200">
                  <a:extLst>
                    <a:ext uri="{9D8B030D-6E8A-4147-A177-3AD203B41FA5}">
                      <a16:colId xmlns:a16="http://schemas.microsoft.com/office/drawing/2014/main" xmlns="" val="1515541251"/>
                    </a:ext>
                  </a:extLst>
                </a:gridCol>
              </a:tblGrid>
              <a:tr h="0">
                <a:tc>
                  <a:txBody>
                    <a:bodyPr/>
                    <a:lstStyle/>
                    <a:p>
                      <a:r>
                        <a:rPr lang="en-AU" dirty="0">
                          <a:effectLst/>
                          <a:latin typeface="Open Sans"/>
                        </a:rPr>
                        <a:t>Feature</a:t>
                      </a:r>
                    </a:p>
                  </a:txBody>
                  <a:tcPr marL="121920" marR="121920" marT="76200" marB="76200" anchor="ctr">
                    <a:lnL>
                      <a:noFill/>
                    </a:lnL>
                    <a:lnR>
                      <a:noFill/>
                    </a:lnR>
                    <a:lnT>
                      <a:noFill/>
                    </a:lnT>
                    <a:lnB w="7620" cap="flat" cmpd="sng" algn="ctr">
                      <a:solidFill>
                        <a:srgbClr val="666666"/>
                      </a:solidFill>
                      <a:prstDash val="solid"/>
                      <a:round/>
                      <a:headEnd type="none" w="med" len="med"/>
                      <a:tailEnd type="none" w="med" len="med"/>
                    </a:lnB>
                    <a:solidFill>
                      <a:srgbClr val="F1F1F1"/>
                    </a:solidFill>
                  </a:tcPr>
                </a:tc>
                <a:tc>
                  <a:txBody>
                    <a:bodyPr/>
                    <a:lstStyle/>
                    <a:p>
                      <a:endParaRPr lang="en-AU">
                        <a:effectLst/>
                        <a:latin typeface="Open Sans"/>
                      </a:endParaRPr>
                    </a:p>
                    <a:p>
                      <a:r>
                        <a:rPr lang="en-AU">
                          <a:effectLst/>
                          <a:latin typeface="Open Sans"/>
                        </a:rPr>
                        <a:t>Inflammatory</a:t>
                      </a:r>
                    </a:p>
                  </a:txBody>
                  <a:tcPr marL="121920" marR="121920" marT="76200" marB="76200" anchor="ctr">
                    <a:lnL>
                      <a:noFill/>
                    </a:lnL>
                    <a:lnR>
                      <a:noFill/>
                    </a:lnR>
                    <a:lnT>
                      <a:noFill/>
                    </a:lnT>
                    <a:lnB w="7620" cap="flat" cmpd="sng" algn="ctr">
                      <a:solidFill>
                        <a:srgbClr val="666666"/>
                      </a:solidFill>
                      <a:prstDash val="solid"/>
                      <a:round/>
                      <a:headEnd type="none" w="med" len="med"/>
                      <a:tailEnd type="none" w="med" len="med"/>
                    </a:lnB>
                    <a:solidFill>
                      <a:srgbClr val="F1F1F1"/>
                    </a:solidFill>
                  </a:tcPr>
                </a:tc>
                <a:tc>
                  <a:txBody>
                    <a:bodyPr/>
                    <a:lstStyle/>
                    <a:p>
                      <a:endParaRPr lang="en-AU">
                        <a:effectLst/>
                        <a:latin typeface="Open Sans"/>
                      </a:endParaRPr>
                    </a:p>
                    <a:p>
                      <a:r>
                        <a:rPr lang="en-AU">
                          <a:effectLst/>
                          <a:latin typeface="Open Sans"/>
                        </a:rPr>
                        <a:t>Noninflammatory</a:t>
                      </a:r>
                    </a:p>
                  </a:txBody>
                  <a:tcPr marL="121920" marR="121920" marT="76200" marB="76200" anchor="ctr">
                    <a:lnL>
                      <a:noFill/>
                    </a:lnL>
                    <a:lnR>
                      <a:noFill/>
                    </a:lnR>
                    <a:lnT>
                      <a:noFill/>
                    </a:lnT>
                    <a:lnB w="7620" cap="flat" cmpd="sng" algn="ctr">
                      <a:solidFill>
                        <a:srgbClr val="666666"/>
                      </a:solidFill>
                      <a:prstDash val="solid"/>
                      <a:round/>
                      <a:headEnd type="none" w="med" len="med"/>
                      <a:tailEnd type="none" w="med" len="med"/>
                    </a:lnB>
                    <a:solidFill>
                      <a:srgbClr val="F1F1F1"/>
                    </a:solidFill>
                  </a:tcPr>
                </a:tc>
                <a:extLst>
                  <a:ext uri="{0D108BD9-81ED-4DB2-BD59-A6C34878D82A}">
                    <a16:rowId xmlns:a16="http://schemas.microsoft.com/office/drawing/2014/main" xmlns="" val="2911136921"/>
                  </a:ext>
                </a:extLst>
              </a:tr>
              <a:tr h="0">
                <a:tc>
                  <a:txBody>
                    <a:bodyPr/>
                    <a:lstStyle/>
                    <a:p>
                      <a:r>
                        <a:rPr lang="en-AU">
                          <a:effectLst/>
                          <a:latin typeface="Open Sans"/>
                        </a:rPr>
                        <a:t>Systemic symptoms</a:t>
                      </a:r>
                    </a:p>
                  </a:txBody>
                  <a:tcPr marL="121920" marR="121920" marT="76200" marB="76200" anchor="ctr">
                    <a:lnL>
                      <a:noFill/>
                    </a:lnL>
                    <a:lnR>
                      <a:noFill/>
                    </a:lnR>
                    <a:lnT w="7620" cap="flat" cmpd="sng" algn="ctr">
                      <a:solidFill>
                        <a:srgbClr val="666666"/>
                      </a:solidFill>
                      <a:prstDash val="solid"/>
                      <a:round/>
                      <a:headEnd type="none" w="med" len="med"/>
                      <a:tailEnd type="none" w="med" len="med"/>
                    </a:lnT>
                    <a:lnB w="7620" cap="flat" cmpd="sng" algn="ctr">
                      <a:solidFill>
                        <a:srgbClr val="666666"/>
                      </a:solidFill>
                      <a:prstDash val="solid"/>
                      <a:round/>
                      <a:headEnd type="none" w="med" len="med"/>
                      <a:tailEnd type="none" w="med" len="med"/>
                    </a:lnB>
                  </a:tcPr>
                </a:tc>
                <a:tc>
                  <a:txBody>
                    <a:bodyPr/>
                    <a:lstStyle/>
                    <a:p>
                      <a:r>
                        <a:rPr lang="en-AU">
                          <a:effectLst/>
                          <a:latin typeface="Open Sans"/>
                        </a:rPr>
                        <a:t>Prominent, including fatigue</a:t>
                      </a:r>
                    </a:p>
                  </a:txBody>
                  <a:tcPr marL="121920" marR="121920" marT="76200" marB="76200" anchor="ctr">
                    <a:lnL>
                      <a:noFill/>
                    </a:lnL>
                    <a:lnR>
                      <a:noFill/>
                    </a:lnR>
                    <a:lnT w="7620" cap="flat" cmpd="sng" algn="ctr">
                      <a:solidFill>
                        <a:srgbClr val="666666"/>
                      </a:solidFill>
                      <a:prstDash val="solid"/>
                      <a:round/>
                      <a:headEnd type="none" w="med" len="med"/>
                      <a:tailEnd type="none" w="med" len="med"/>
                    </a:lnT>
                    <a:lnB w="7620" cap="flat" cmpd="sng" algn="ctr">
                      <a:solidFill>
                        <a:srgbClr val="666666"/>
                      </a:solidFill>
                      <a:prstDash val="solid"/>
                      <a:round/>
                      <a:headEnd type="none" w="med" len="med"/>
                      <a:tailEnd type="none" w="med" len="med"/>
                    </a:lnB>
                  </a:tcPr>
                </a:tc>
                <a:tc>
                  <a:txBody>
                    <a:bodyPr/>
                    <a:lstStyle/>
                    <a:p>
                      <a:r>
                        <a:rPr lang="en-AU">
                          <a:effectLst/>
                          <a:latin typeface="Open Sans"/>
                        </a:rPr>
                        <a:t>Unusual</a:t>
                      </a:r>
                    </a:p>
                  </a:txBody>
                  <a:tcPr marL="121920" marR="121920" marT="76200" marB="76200" anchor="ctr">
                    <a:lnL>
                      <a:noFill/>
                    </a:lnL>
                    <a:lnR>
                      <a:noFill/>
                    </a:lnR>
                    <a:lnT w="7620" cap="flat" cmpd="sng" algn="ctr">
                      <a:solidFill>
                        <a:srgbClr val="666666"/>
                      </a:solidFill>
                      <a:prstDash val="solid"/>
                      <a:round/>
                      <a:headEnd type="none" w="med" len="med"/>
                      <a:tailEnd type="none" w="med" len="med"/>
                    </a:lnT>
                    <a:lnB w="7620" cap="flat" cmpd="sng" algn="ctr">
                      <a:solidFill>
                        <a:srgbClr val="666666"/>
                      </a:solidFill>
                      <a:prstDash val="solid"/>
                      <a:round/>
                      <a:headEnd type="none" w="med" len="med"/>
                      <a:tailEnd type="none" w="med" len="med"/>
                    </a:lnB>
                  </a:tcPr>
                </a:tc>
                <a:extLst>
                  <a:ext uri="{0D108BD9-81ED-4DB2-BD59-A6C34878D82A}">
                    <a16:rowId xmlns:a16="http://schemas.microsoft.com/office/drawing/2014/main" xmlns="" val="482235029"/>
                  </a:ext>
                </a:extLst>
              </a:tr>
              <a:tr h="0">
                <a:tc>
                  <a:txBody>
                    <a:bodyPr/>
                    <a:lstStyle/>
                    <a:p>
                      <a:r>
                        <a:rPr lang="en-AU">
                          <a:effectLst/>
                          <a:latin typeface="Open Sans"/>
                        </a:rPr>
                        <a:t>Onset</a:t>
                      </a:r>
                    </a:p>
                  </a:txBody>
                  <a:tcPr marL="121920" marR="121920" marT="76200" marB="76200" anchor="ctr">
                    <a:lnL>
                      <a:noFill/>
                    </a:lnL>
                    <a:lnR>
                      <a:noFill/>
                    </a:lnR>
                    <a:lnT w="7620" cap="flat" cmpd="sng" algn="ctr">
                      <a:solidFill>
                        <a:srgbClr val="666666"/>
                      </a:solidFill>
                      <a:prstDash val="solid"/>
                      <a:round/>
                      <a:headEnd type="none" w="med" len="med"/>
                      <a:tailEnd type="none" w="med" len="med"/>
                    </a:lnT>
                    <a:lnB w="7620" cap="flat" cmpd="sng" algn="ctr">
                      <a:solidFill>
                        <a:srgbClr val="666666"/>
                      </a:solidFill>
                      <a:prstDash val="solid"/>
                      <a:round/>
                      <a:headEnd type="none" w="med" len="med"/>
                      <a:tailEnd type="none" w="med" len="med"/>
                    </a:lnB>
                  </a:tcPr>
                </a:tc>
                <a:tc>
                  <a:txBody>
                    <a:bodyPr/>
                    <a:lstStyle/>
                    <a:p>
                      <a:r>
                        <a:rPr lang="en-AU">
                          <a:effectLst/>
                          <a:latin typeface="Open Sans"/>
                        </a:rPr>
                        <a:t>Insidious in </a:t>
                      </a:r>
                      <a:r>
                        <a:rPr lang="en-AU" u="sng">
                          <a:solidFill>
                            <a:srgbClr val="B12E32"/>
                          </a:solidFill>
                          <a:effectLst/>
                          <a:latin typeface="Open Sans"/>
                          <a:hlinkClick r:id="rId2"/>
                        </a:rPr>
                        <a:t>rheumatoid arthritis</a:t>
                      </a:r>
                      <a:endParaRPr lang="en-AU">
                        <a:effectLst/>
                        <a:latin typeface="Open Sans"/>
                      </a:endParaRPr>
                    </a:p>
                    <a:p>
                      <a:r>
                        <a:rPr lang="en-AU">
                          <a:effectLst/>
                          <a:latin typeface="Open Sans"/>
                        </a:rPr>
                        <a:t>Sudden in </a:t>
                      </a:r>
                      <a:r>
                        <a:rPr lang="en-AU" u="sng">
                          <a:solidFill>
                            <a:srgbClr val="B12E32"/>
                          </a:solidFill>
                          <a:effectLst/>
                          <a:latin typeface="Open Sans"/>
                          <a:hlinkClick r:id="rId3"/>
                        </a:rPr>
                        <a:t>gout</a:t>
                      </a:r>
                      <a:r>
                        <a:rPr lang="en-AU">
                          <a:effectLst/>
                          <a:latin typeface="Open Sans"/>
                        </a:rPr>
                        <a:t> or infection</a:t>
                      </a:r>
                    </a:p>
                  </a:txBody>
                  <a:tcPr marL="121920" marR="121920" marT="76200" marB="76200" anchor="ctr">
                    <a:lnL>
                      <a:noFill/>
                    </a:lnL>
                    <a:lnR>
                      <a:noFill/>
                    </a:lnR>
                    <a:lnT w="7620" cap="flat" cmpd="sng" algn="ctr">
                      <a:solidFill>
                        <a:srgbClr val="666666"/>
                      </a:solidFill>
                      <a:prstDash val="solid"/>
                      <a:round/>
                      <a:headEnd type="none" w="med" len="med"/>
                      <a:tailEnd type="none" w="med" len="med"/>
                    </a:lnT>
                    <a:lnB w="7620" cap="flat" cmpd="sng" algn="ctr">
                      <a:solidFill>
                        <a:srgbClr val="666666"/>
                      </a:solidFill>
                      <a:prstDash val="solid"/>
                      <a:round/>
                      <a:headEnd type="none" w="med" len="med"/>
                      <a:tailEnd type="none" w="med" len="med"/>
                    </a:lnB>
                  </a:tcPr>
                </a:tc>
                <a:tc>
                  <a:txBody>
                    <a:bodyPr/>
                    <a:lstStyle/>
                    <a:p>
                      <a:r>
                        <a:rPr lang="en-AU">
                          <a:effectLst/>
                          <a:latin typeface="Open Sans"/>
                        </a:rPr>
                        <a:t>Gradual</a:t>
                      </a:r>
                    </a:p>
                    <a:p>
                      <a:r>
                        <a:rPr lang="en-AU">
                          <a:effectLst/>
                          <a:latin typeface="Open Sans"/>
                        </a:rPr>
                        <a:t>1 joint or a few joints</a:t>
                      </a:r>
                    </a:p>
                  </a:txBody>
                  <a:tcPr marL="121920" marR="121920" marT="76200" marB="76200" anchor="ctr">
                    <a:lnL>
                      <a:noFill/>
                    </a:lnL>
                    <a:lnR>
                      <a:noFill/>
                    </a:lnR>
                    <a:lnT w="7620" cap="flat" cmpd="sng" algn="ctr">
                      <a:solidFill>
                        <a:srgbClr val="666666"/>
                      </a:solidFill>
                      <a:prstDash val="solid"/>
                      <a:round/>
                      <a:headEnd type="none" w="med" len="med"/>
                      <a:tailEnd type="none" w="med" len="med"/>
                    </a:lnT>
                    <a:lnB w="7620" cap="flat" cmpd="sng" algn="ctr">
                      <a:solidFill>
                        <a:srgbClr val="666666"/>
                      </a:solidFill>
                      <a:prstDash val="solid"/>
                      <a:round/>
                      <a:headEnd type="none" w="med" len="med"/>
                      <a:tailEnd type="none" w="med" len="med"/>
                    </a:lnB>
                  </a:tcPr>
                </a:tc>
                <a:extLst>
                  <a:ext uri="{0D108BD9-81ED-4DB2-BD59-A6C34878D82A}">
                    <a16:rowId xmlns:a16="http://schemas.microsoft.com/office/drawing/2014/main" xmlns="" val="1728665651"/>
                  </a:ext>
                </a:extLst>
              </a:tr>
              <a:tr h="0">
                <a:tc>
                  <a:txBody>
                    <a:bodyPr/>
                    <a:lstStyle/>
                    <a:p>
                      <a:r>
                        <a:rPr lang="en-AU">
                          <a:effectLst/>
                          <a:latin typeface="Open Sans"/>
                        </a:rPr>
                        <a:t>Morning stiffness</a:t>
                      </a:r>
                    </a:p>
                  </a:txBody>
                  <a:tcPr marL="121920" marR="121920" marT="76200" marB="76200" anchor="ctr">
                    <a:lnL>
                      <a:noFill/>
                    </a:lnL>
                    <a:lnR>
                      <a:noFill/>
                    </a:lnR>
                    <a:lnT w="7620" cap="flat" cmpd="sng" algn="ctr">
                      <a:solidFill>
                        <a:srgbClr val="666666"/>
                      </a:solidFill>
                      <a:prstDash val="solid"/>
                      <a:round/>
                      <a:headEnd type="none" w="med" len="med"/>
                      <a:tailEnd type="none" w="med" len="med"/>
                    </a:lnT>
                    <a:lnB w="7620" cap="flat" cmpd="sng" algn="ctr">
                      <a:solidFill>
                        <a:srgbClr val="666666"/>
                      </a:solidFill>
                      <a:prstDash val="solid"/>
                      <a:round/>
                      <a:headEnd type="none" w="med" len="med"/>
                      <a:tailEnd type="none" w="med" len="med"/>
                    </a:lnB>
                  </a:tcPr>
                </a:tc>
                <a:tc>
                  <a:txBody>
                    <a:bodyPr/>
                    <a:lstStyle/>
                    <a:p>
                      <a:r>
                        <a:rPr lang="en-AU">
                          <a:effectLst/>
                          <a:latin typeface="Open Sans"/>
                        </a:rPr>
                        <a:t>&gt; 1 hour</a:t>
                      </a:r>
                    </a:p>
                  </a:txBody>
                  <a:tcPr marL="121920" marR="121920" marT="76200" marB="76200" anchor="ctr">
                    <a:lnL>
                      <a:noFill/>
                    </a:lnL>
                    <a:lnR>
                      <a:noFill/>
                    </a:lnR>
                    <a:lnT w="7620" cap="flat" cmpd="sng" algn="ctr">
                      <a:solidFill>
                        <a:srgbClr val="666666"/>
                      </a:solidFill>
                      <a:prstDash val="solid"/>
                      <a:round/>
                      <a:headEnd type="none" w="med" len="med"/>
                      <a:tailEnd type="none" w="med" len="med"/>
                    </a:lnT>
                    <a:lnB w="7620" cap="flat" cmpd="sng" algn="ctr">
                      <a:solidFill>
                        <a:srgbClr val="666666"/>
                      </a:solidFill>
                      <a:prstDash val="solid"/>
                      <a:round/>
                      <a:headEnd type="none" w="med" len="med"/>
                      <a:tailEnd type="none" w="med" len="med"/>
                    </a:lnB>
                  </a:tcPr>
                </a:tc>
                <a:tc>
                  <a:txBody>
                    <a:bodyPr/>
                    <a:lstStyle/>
                    <a:p>
                      <a:r>
                        <a:rPr lang="en-AU">
                          <a:effectLst/>
                          <a:latin typeface="Open Sans"/>
                        </a:rPr>
                        <a:t>&lt; 30 minutes</a:t>
                      </a:r>
                    </a:p>
                  </a:txBody>
                  <a:tcPr marL="121920" marR="121920" marT="76200" marB="76200" anchor="ctr">
                    <a:lnL>
                      <a:noFill/>
                    </a:lnL>
                    <a:lnR>
                      <a:noFill/>
                    </a:lnR>
                    <a:lnT w="7620" cap="flat" cmpd="sng" algn="ctr">
                      <a:solidFill>
                        <a:srgbClr val="666666"/>
                      </a:solidFill>
                      <a:prstDash val="solid"/>
                      <a:round/>
                      <a:headEnd type="none" w="med" len="med"/>
                      <a:tailEnd type="none" w="med" len="med"/>
                    </a:lnT>
                    <a:lnB w="7620" cap="flat" cmpd="sng" algn="ctr">
                      <a:solidFill>
                        <a:srgbClr val="666666"/>
                      </a:solidFill>
                      <a:prstDash val="solid"/>
                      <a:round/>
                      <a:headEnd type="none" w="med" len="med"/>
                      <a:tailEnd type="none" w="med" len="med"/>
                    </a:lnB>
                  </a:tcPr>
                </a:tc>
                <a:extLst>
                  <a:ext uri="{0D108BD9-81ED-4DB2-BD59-A6C34878D82A}">
                    <a16:rowId xmlns:a16="http://schemas.microsoft.com/office/drawing/2014/main" xmlns="" val="3927557448"/>
                  </a:ext>
                </a:extLst>
              </a:tr>
              <a:tr h="0">
                <a:tc>
                  <a:txBody>
                    <a:bodyPr/>
                    <a:lstStyle/>
                    <a:p>
                      <a:r>
                        <a:rPr lang="en-AU">
                          <a:effectLst/>
                          <a:latin typeface="Open Sans"/>
                        </a:rPr>
                        <a:t>Worst time of day</a:t>
                      </a:r>
                    </a:p>
                  </a:txBody>
                  <a:tcPr marL="121920" marR="121920" marT="76200" marB="76200" anchor="ctr">
                    <a:lnL>
                      <a:noFill/>
                    </a:lnL>
                    <a:lnR>
                      <a:noFill/>
                    </a:lnR>
                    <a:lnT w="7620" cap="flat" cmpd="sng" algn="ctr">
                      <a:solidFill>
                        <a:srgbClr val="666666"/>
                      </a:solidFill>
                      <a:prstDash val="solid"/>
                      <a:round/>
                      <a:headEnd type="none" w="med" len="med"/>
                      <a:tailEnd type="none" w="med" len="med"/>
                    </a:lnT>
                    <a:lnB w="7620" cap="flat" cmpd="sng" algn="ctr">
                      <a:solidFill>
                        <a:srgbClr val="666666"/>
                      </a:solidFill>
                      <a:prstDash val="solid"/>
                      <a:round/>
                      <a:headEnd type="none" w="med" len="med"/>
                      <a:tailEnd type="none" w="med" len="med"/>
                    </a:lnB>
                  </a:tcPr>
                </a:tc>
                <a:tc>
                  <a:txBody>
                    <a:bodyPr/>
                    <a:lstStyle/>
                    <a:p>
                      <a:r>
                        <a:rPr lang="en-AU">
                          <a:effectLst/>
                          <a:latin typeface="Open Sans"/>
                        </a:rPr>
                        <a:t>Morning</a:t>
                      </a:r>
                    </a:p>
                  </a:txBody>
                  <a:tcPr marL="121920" marR="121920" marT="76200" marB="76200" anchor="ctr">
                    <a:lnL>
                      <a:noFill/>
                    </a:lnL>
                    <a:lnR>
                      <a:noFill/>
                    </a:lnR>
                    <a:lnT w="7620" cap="flat" cmpd="sng" algn="ctr">
                      <a:solidFill>
                        <a:srgbClr val="666666"/>
                      </a:solidFill>
                      <a:prstDash val="solid"/>
                      <a:round/>
                      <a:headEnd type="none" w="med" len="med"/>
                      <a:tailEnd type="none" w="med" len="med"/>
                    </a:lnT>
                    <a:lnB w="7620" cap="flat" cmpd="sng" algn="ctr">
                      <a:solidFill>
                        <a:srgbClr val="666666"/>
                      </a:solidFill>
                      <a:prstDash val="solid"/>
                      <a:round/>
                      <a:headEnd type="none" w="med" len="med"/>
                      <a:tailEnd type="none" w="med" len="med"/>
                    </a:lnB>
                  </a:tcPr>
                </a:tc>
                <a:tc>
                  <a:txBody>
                    <a:bodyPr/>
                    <a:lstStyle/>
                    <a:p>
                      <a:r>
                        <a:rPr lang="en-AU">
                          <a:effectLst/>
                          <a:latin typeface="Open Sans"/>
                        </a:rPr>
                        <a:t>As day progresses</a:t>
                      </a:r>
                    </a:p>
                  </a:txBody>
                  <a:tcPr marL="121920" marR="121920" marT="76200" marB="76200" anchor="ctr">
                    <a:lnL>
                      <a:noFill/>
                    </a:lnL>
                    <a:lnR>
                      <a:noFill/>
                    </a:lnR>
                    <a:lnT w="7620" cap="flat" cmpd="sng" algn="ctr">
                      <a:solidFill>
                        <a:srgbClr val="666666"/>
                      </a:solidFill>
                      <a:prstDash val="solid"/>
                      <a:round/>
                      <a:headEnd type="none" w="med" len="med"/>
                      <a:tailEnd type="none" w="med" len="med"/>
                    </a:lnT>
                    <a:lnB w="7620" cap="flat" cmpd="sng" algn="ctr">
                      <a:solidFill>
                        <a:srgbClr val="666666"/>
                      </a:solidFill>
                      <a:prstDash val="solid"/>
                      <a:round/>
                      <a:headEnd type="none" w="med" len="med"/>
                      <a:tailEnd type="none" w="med" len="med"/>
                    </a:lnB>
                  </a:tcPr>
                </a:tc>
                <a:extLst>
                  <a:ext uri="{0D108BD9-81ED-4DB2-BD59-A6C34878D82A}">
                    <a16:rowId xmlns:a16="http://schemas.microsoft.com/office/drawing/2014/main" xmlns="" val="751806814"/>
                  </a:ext>
                </a:extLst>
              </a:tr>
              <a:tr h="0">
                <a:tc>
                  <a:txBody>
                    <a:bodyPr/>
                    <a:lstStyle/>
                    <a:p>
                      <a:r>
                        <a:rPr lang="en-AU" dirty="0">
                          <a:effectLst/>
                          <a:latin typeface="Open Sans"/>
                        </a:rPr>
                        <a:t>Effect of activity on symptoms (joint pain and stiffness</a:t>
                      </a:r>
                      <a:r>
                        <a:rPr lang="en-AU" dirty="0" smtClean="0">
                          <a:effectLst/>
                          <a:latin typeface="Open Sans"/>
                        </a:rPr>
                        <a:t>)</a:t>
                      </a:r>
                    </a:p>
                    <a:p>
                      <a:endParaRPr lang="en-US" dirty="0" smtClean="0">
                        <a:effectLst/>
                        <a:latin typeface="Open Sans"/>
                      </a:endParaRPr>
                    </a:p>
                    <a:p>
                      <a:endParaRPr lang="en-US" dirty="0" smtClean="0">
                        <a:effectLst/>
                        <a:latin typeface="Open Sans"/>
                      </a:endParaRPr>
                    </a:p>
                    <a:p>
                      <a:r>
                        <a:rPr lang="en-US" dirty="0" smtClean="0">
                          <a:effectLst/>
                          <a:latin typeface="Open Sans"/>
                        </a:rPr>
                        <a:t>NSAIDs</a:t>
                      </a:r>
                    </a:p>
                    <a:p>
                      <a:endParaRPr lang="en-US" dirty="0" smtClean="0">
                        <a:effectLst/>
                        <a:latin typeface="Open Sans"/>
                      </a:endParaRPr>
                    </a:p>
                    <a:p>
                      <a:endParaRPr lang="en-US" dirty="0" smtClean="0">
                        <a:effectLst/>
                        <a:latin typeface="Open Sans"/>
                      </a:endParaRPr>
                    </a:p>
                    <a:p>
                      <a:endParaRPr lang="en-AU" dirty="0">
                        <a:effectLst/>
                        <a:latin typeface="Open Sans"/>
                      </a:endParaRPr>
                    </a:p>
                  </a:txBody>
                  <a:tcPr marL="121920" marR="121920" marT="76200" marB="76200" anchor="ctr">
                    <a:lnL>
                      <a:noFill/>
                    </a:lnL>
                    <a:lnR>
                      <a:noFill/>
                    </a:lnR>
                    <a:lnT w="7620" cap="flat" cmpd="sng" algn="ctr">
                      <a:solidFill>
                        <a:srgbClr val="666666"/>
                      </a:solidFill>
                      <a:prstDash val="solid"/>
                      <a:round/>
                      <a:headEnd type="none" w="med" len="med"/>
                      <a:tailEnd type="none" w="med" len="med"/>
                    </a:lnT>
                    <a:lnB w="7620" cap="flat" cmpd="sng" algn="ctr">
                      <a:solidFill>
                        <a:srgbClr val="666666"/>
                      </a:solidFill>
                      <a:prstDash val="solid"/>
                      <a:round/>
                      <a:headEnd type="none" w="med" len="med"/>
                      <a:tailEnd type="none" w="med" len="med"/>
                    </a:lnB>
                  </a:tcPr>
                </a:tc>
                <a:tc>
                  <a:txBody>
                    <a:bodyPr/>
                    <a:lstStyle/>
                    <a:p>
                      <a:r>
                        <a:rPr lang="en-AU" dirty="0" smtClean="0">
                          <a:effectLst/>
                          <a:latin typeface="Open Sans"/>
                        </a:rPr>
                        <a:t>Lessen </a:t>
                      </a:r>
                      <a:r>
                        <a:rPr lang="en-AU" dirty="0">
                          <a:effectLst/>
                          <a:latin typeface="Open Sans"/>
                        </a:rPr>
                        <a:t>with activity</a:t>
                      </a:r>
                    </a:p>
                    <a:p>
                      <a:r>
                        <a:rPr lang="en-AU" dirty="0">
                          <a:effectLst/>
                          <a:latin typeface="Open Sans"/>
                        </a:rPr>
                        <a:t>Worse after periods of rest</a:t>
                      </a:r>
                    </a:p>
                    <a:p>
                      <a:r>
                        <a:rPr lang="en-AU" dirty="0">
                          <a:effectLst/>
                          <a:latin typeface="Open Sans"/>
                        </a:rPr>
                        <a:t>May also have pain with </a:t>
                      </a:r>
                      <a:r>
                        <a:rPr lang="en-AU" dirty="0" smtClean="0">
                          <a:effectLst/>
                          <a:latin typeface="Open Sans"/>
                        </a:rPr>
                        <a:t>use</a:t>
                      </a:r>
                    </a:p>
                    <a:p>
                      <a:endParaRPr lang="en-US" dirty="0" smtClean="0">
                        <a:effectLst/>
                        <a:latin typeface="Open Sans"/>
                      </a:endParaRPr>
                    </a:p>
                    <a:p>
                      <a:r>
                        <a:rPr lang="en-US" dirty="0" smtClean="0">
                          <a:effectLst/>
                          <a:latin typeface="Open Sans"/>
                        </a:rPr>
                        <a:t>Often</a:t>
                      </a:r>
                      <a:r>
                        <a:rPr lang="en-US" baseline="0" dirty="0" smtClean="0">
                          <a:effectLst/>
                          <a:latin typeface="Open Sans"/>
                        </a:rPr>
                        <a:t> benefits</a:t>
                      </a:r>
                      <a:endParaRPr lang="en-AU" dirty="0">
                        <a:effectLst/>
                        <a:latin typeface="Open Sans"/>
                      </a:endParaRPr>
                    </a:p>
                  </a:txBody>
                  <a:tcPr marL="121920" marR="121920" marT="76200" marB="76200" anchor="ctr">
                    <a:lnL>
                      <a:noFill/>
                    </a:lnL>
                    <a:lnR>
                      <a:noFill/>
                    </a:lnR>
                    <a:lnT w="7620" cap="flat" cmpd="sng" algn="ctr">
                      <a:solidFill>
                        <a:srgbClr val="666666"/>
                      </a:solidFill>
                      <a:prstDash val="solid"/>
                      <a:round/>
                      <a:headEnd type="none" w="med" len="med"/>
                      <a:tailEnd type="none" w="med" len="med"/>
                    </a:lnT>
                    <a:lnB w="7620" cap="flat" cmpd="sng" algn="ctr">
                      <a:solidFill>
                        <a:srgbClr val="666666"/>
                      </a:solidFill>
                      <a:prstDash val="solid"/>
                      <a:round/>
                      <a:headEnd type="none" w="med" len="med"/>
                      <a:tailEnd type="none" w="med" len="med"/>
                    </a:lnB>
                  </a:tcPr>
                </a:tc>
                <a:tc>
                  <a:txBody>
                    <a:bodyPr/>
                    <a:lstStyle/>
                    <a:p>
                      <a:r>
                        <a:rPr lang="en-AU" dirty="0">
                          <a:effectLst/>
                          <a:latin typeface="Open Sans"/>
                        </a:rPr>
                        <a:t>Worsen with activity</a:t>
                      </a:r>
                    </a:p>
                    <a:p>
                      <a:r>
                        <a:rPr lang="en-AU" dirty="0">
                          <a:effectLst/>
                          <a:latin typeface="Open Sans"/>
                        </a:rPr>
                        <a:t>Lessen with </a:t>
                      </a:r>
                      <a:r>
                        <a:rPr lang="en-AU" dirty="0" smtClean="0">
                          <a:effectLst/>
                          <a:latin typeface="Open Sans"/>
                        </a:rPr>
                        <a:t>rest</a:t>
                      </a:r>
                    </a:p>
                    <a:p>
                      <a:endParaRPr lang="en-US" dirty="0" smtClean="0">
                        <a:effectLst/>
                        <a:latin typeface="Open Sans"/>
                      </a:endParaRPr>
                    </a:p>
                    <a:p>
                      <a:r>
                        <a:rPr lang="en-US" dirty="0" smtClean="0">
                          <a:effectLst/>
                          <a:latin typeface="Open Sans"/>
                        </a:rPr>
                        <a:t>Sometimes</a:t>
                      </a:r>
                      <a:r>
                        <a:rPr lang="en-US" baseline="0" dirty="0" smtClean="0">
                          <a:effectLst/>
                          <a:latin typeface="Open Sans"/>
                        </a:rPr>
                        <a:t> benefits ( or no benefit)</a:t>
                      </a:r>
                      <a:endParaRPr lang="en-AU" dirty="0">
                        <a:effectLst/>
                        <a:latin typeface="Open Sans"/>
                      </a:endParaRPr>
                    </a:p>
                  </a:txBody>
                  <a:tcPr marL="121920" marR="121920" marT="76200" marB="76200" anchor="ctr">
                    <a:lnL>
                      <a:noFill/>
                    </a:lnL>
                    <a:lnR>
                      <a:noFill/>
                    </a:lnR>
                    <a:lnT w="7620" cap="flat" cmpd="sng" algn="ctr">
                      <a:solidFill>
                        <a:srgbClr val="666666"/>
                      </a:solidFill>
                      <a:prstDash val="solid"/>
                      <a:round/>
                      <a:headEnd type="none" w="med" len="med"/>
                      <a:tailEnd type="none" w="med" len="med"/>
                    </a:lnT>
                    <a:lnB w="7620" cap="flat" cmpd="sng" algn="ctr">
                      <a:solidFill>
                        <a:srgbClr val="666666"/>
                      </a:solidFill>
                      <a:prstDash val="solid"/>
                      <a:round/>
                      <a:headEnd type="none" w="med" len="med"/>
                      <a:tailEnd type="none" w="med" len="med"/>
                    </a:lnB>
                  </a:tcPr>
                </a:tc>
                <a:extLst>
                  <a:ext uri="{0D108BD9-81ED-4DB2-BD59-A6C34878D82A}">
                    <a16:rowId xmlns:a16="http://schemas.microsoft.com/office/drawing/2014/main" xmlns="" val="3319514689"/>
                  </a:ext>
                </a:extLst>
              </a:tr>
            </a:tbl>
          </a:graphicData>
        </a:graphic>
      </p:graphicFrame>
    </p:spTree>
    <p:extLst>
      <p:ext uri="{BB962C8B-B14F-4D97-AF65-F5344CB8AC3E}">
        <p14:creationId xmlns:p14="http://schemas.microsoft.com/office/powerpoint/2010/main" val="112018564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 80 year old woman with Back Pain</a:t>
            </a:r>
            <a:endParaRPr lang="en-AU" dirty="0"/>
          </a:p>
        </p:txBody>
      </p:sp>
      <p:sp>
        <p:nvSpPr>
          <p:cNvPr id="3" name="Content Placeholder 2"/>
          <p:cNvSpPr>
            <a:spLocks noGrp="1"/>
          </p:cNvSpPr>
          <p:nvPr>
            <p:ph idx="1"/>
          </p:nvPr>
        </p:nvSpPr>
        <p:spPr/>
        <p:txBody>
          <a:bodyPr>
            <a:normAutofit fontScale="92500" lnSpcReduction="20000"/>
          </a:bodyPr>
          <a:lstStyle/>
          <a:p>
            <a:pPr fontAlgn="base"/>
            <a:r>
              <a:rPr lang="en-GB" dirty="0" smtClean="0"/>
              <a:t>Recently </a:t>
            </a:r>
            <a:r>
              <a:rPr lang="en-GB" dirty="0"/>
              <a:t>developed troublesome back pain which has been worsening over the last month (Never really suffered from this much before)</a:t>
            </a:r>
            <a:r>
              <a:rPr lang="en-AU" dirty="0"/>
              <a:t> </a:t>
            </a:r>
          </a:p>
          <a:p>
            <a:pPr fontAlgn="base"/>
            <a:r>
              <a:rPr lang="en-GB" dirty="0" smtClean="0"/>
              <a:t>Describes it  “In </a:t>
            </a:r>
            <a:r>
              <a:rPr lang="en-GB" dirty="0"/>
              <a:t>the middle of </a:t>
            </a:r>
            <a:r>
              <a:rPr lang="en-GB" dirty="0" smtClean="0"/>
              <a:t>my back, just below my bra strap” </a:t>
            </a:r>
            <a:r>
              <a:rPr lang="en-AU" dirty="0"/>
              <a:t> </a:t>
            </a:r>
          </a:p>
          <a:p>
            <a:pPr fontAlgn="base"/>
            <a:r>
              <a:rPr lang="en-GB" dirty="0"/>
              <a:t>Pain is worse at night and </a:t>
            </a:r>
            <a:r>
              <a:rPr lang="en-GB" dirty="0" smtClean="0"/>
              <a:t>prevents sleep</a:t>
            </a:r>
            <a:r>
              <a:rPr lang="en-AU" dirty="0"/>
              <a:t> </a:t>
            </a:r>
          </a:p>
          <a:p>
            <a:pPr fontAlgn="base"/>
            <a:r>
              <a:rPr lang="en-GB" dirty="0"/>
              <a:t>A dull boring pain (8/10) which is helped a little bit by Panadol and also </a:t>
            </a:r>
            <a:r>
              <a:rPr lang="en-GB" dirty="0" err="1" smtClean="0"/>
              <a:t>nurofen</a:t>
            </a:r>
            <a:r>
              <a:rPr lang="en-GB" dirty="0" smtClean="0"/>
              <a:t>.</a:t>
            </a:r>
            <a:r>
              <a:rPr lang="en-AU" dirty="0"/>
              <a:t> </a:t>
            </a:r>
          </a:p>
          <a:p>
            <a:pPr fontAlgn="base"/>
            <a:r>
              <a:rPr lang="en-GB" dirty="0" smtClean="0"/>
              <a:t>She has </a:t>
            </a:r>
            <a:r>
              <a:rPr lang="en-GB" dirty="0"/>
              <a:t>been feeling generally unwell and </a:t>
            </a:r>
            <a:r>
              <a:rPr lang="en-GB" dirty="0" smtClean="0"/>
              <a:t>thinks she might </a:t>
            </a:r>
            <a:r>
              <a:rPr lang="en-GB" dirty="0"/>
              <a:t>have lost weight recently - </a:t>
            </a:r>
            <a:r>
              <a:rPr lang="en-GB" dirty="0" smtClean="0"/>
              <a:t>her </a:t>
            </a:r>
            <a:r>
              <a:rPr lang="en-GB" dirty="0"/>
              <a:t>clothes are feeling a bit looser.  </a:t>
            </a:r>
            <a:r>
              <a:rPr lang="en-AU" dirty="0"/>
              <a:t> </a:t>
            </a:r>
          </a:p>
          <a:p>
            <a:pPr fontAlgn="base"/>
            <a:r>
              <a:rPr lang="en-GB" dirty="0" smtClean="0"/>
              <a:t>No </a:t>
            </a:r>
            <a:r>
              <a:rPr lang="en-GB" dirty="0"/>
              <a:t>pain </a:t>
            </a:r>
            <a:r>
              <a:rPr lang="en-GB" dirty="0" smtClean="0"/>
              <a:t>in buttocks </a:t>
            </a:r>
            <a:r>
              <a:rPr lang="en-GB" dirty="0"/>
              <a:t>or legs.</a:t>
            </a:r>
            <a:r>
              <a:rPr lang="en-AU" dirty="0"/>
              <a:t> </a:t>
            </a:r>
            <a:r>
              <a:rPr lang="en-AU" dirty="0" smtClean="0"/>
              <a:t>No </a:t>
            </a:r>
            <a:r>
              <a:rPr lang="en-GB" dirty="0" smtClean="0"/>
              <a:t>sensory changes. No change in bladder or bowels.</a:t>
            </a:r>
            <a:r>
              <a:rPr lang="en-AU" dirty="0"/>
              <a:t> </a:t>
            </a:r>
            <a:endParaRPr lang="en-AU" dirty="0" smtClean="0"/>
          </a:p>
          <a:p>
            <a:r>
              <a:rPr lang="en-GB" dirty="0" smtClean="0"/>
              <a:t>Examination: </a:t>
            </a:r>
            <a:r>
              <a:rPr lang="en-GB" dirty="0"/>
              <a:t>Appears in distress </a:t>
            </a:r>
            <a:r>
              <a:rPr lang="en-GB" dirty="0" smtClean="0"/>
              <a:t>due </a:t>
            </a:r>
            <a:r>
              <a:rPr lang="en-GB" dirty="0"/>
              <a:t>to pain, afebrile, restriction of thoracic movement in all directions and localized tenderness T12</a:t>
            </a:r>
            <a:r>
              <a:rPr lang="en-AU" dirty="0"/>
              <a:t> </a:t>
            </a:r>
          </a:p>
        </p:txBody>
      </p:sp>
    </p:spTree>
    <p:extLst>
      <p:ext uri="{BB962C8B-B14F-4D97-AF65-F5344CB8AC3E}">
        <p14:creationId xmlns:p14="http://schemas.microsoft.com/office/powerpoint/2010/main" val="234505257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 80 year old woman with </a:t>
            </a:r>
            <a:r>
              <a:rPr lang="en-US" dirty="0" smtClean="0"/>
              <a:t>Back Pain</a:t>
            </a:r>
            <a:endParaRPr lang="en-AU" dirty="0"/>
          </a:p>
        </p:txBody>
      </p:sp>
      <p:sp>
        <p:nvSpPr>
          <p:cNvPr id="3" name="Content Placeholder 2"/>
          <p:cNvSpPr>
            <a:spLocks noGrp="1"/>
          </p:cNvSpPr>
          <p:nvPr>
            <p:ph idx="1"/>
          </p:nvPr>
        </p:nvSpPr>
        <p:spPr>
          <a:xfrm>
            <a:off x="838200" y="1690688"/>
            <a:ext cx="11049000" cy="4729920"/>
          </a:xfrm>
        </p:spPr>
        <p:txBody>
          <a:bodyPr>
            <a:normAutofit/>
          </a:bodyPr>
          <a:lstStyle/>
          <a:p>
            <a:pPr>
              <a:lnSpc>
                <a:spcPct val="150000"/>
              </a:lnSpc>
            </a:pPr>
            <a:r>
              <a:rPr lang="en-US" dirty="0" err="1" smtClean="0"/>
              <a:t>Murtagh</a:t>
            </a:r>
            <a:r>
              <a:rPr lang="en-US" dirty="0" smtClean="0"/>
              <a:t>: Probability diagnosis</a:t>
            </a:r>
          </a:p>
          <a:p>
            <a:pPr>
              <a:lnSpc>
                <a:spcPct val="150000"/>
              </a:lnSpc>
            </a:pPr>
            <a:r>
              <a:rPr lang="en-US" dirty="0" smtClean="0"/>
              <a:t>Serious disorders not to be missed </a:t>
            </a:r>
            <a:r>
              <a:rPr lang="en-US" dirty="0"/>
              <a:t> </a:t>
            </a:r>
            <a:endParaRPr lang="en-US" dirty="0" smtClean="0"/>
          </a:p>
          <a:p>
            <a:pPr>
              <a:lnSpc>
                <a:spcPct val="150000"/>
              </a:lnSpc>
            </a:pPr>
            <a:r>
              <a:rPr lang="en-US" dirty="0" smtClean="0"/>
              <a:t>Pitfalls in diagnosis </a:t>
            </a:r>
          </a:p>
          <a:p>
            <a:pPr>
              <a:lnSpc>
                <a:spcPct val="150000"/>
              </a:lnSpc>
            </a:pPr>
            <a:r>
              <a:rPr lang="en-US" dirty="0" smtClean="0"/>
              <a:t>Masquerading conditions</a:t>
            </a:r>
          </a:p>
          <a:p>
            <a:pPr>
              <a:lnSpc>
                <a:spcPct val="150000"/>
              </a:lnSpc>
            </a:pPr>
            <a:r>
              <a:rPr lang="en-US" dirty="0" smtClean="0"/>
              <a:t>Is the patient trying to tell me something else? </a:t>
            </a:r>
          </a:p>
        </p:txBody>
      </p:sp>
    </p:spTree>
    <p:extLst>
      <p:ext uri="{BB962C8B-B14F-4D97-AF65-F5344CB8AC3E}">
        <p14:creationId xmlns:p14="http://schemas.microsoft.com/office/powerpoint/2010/main" val="57105149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 80 year old woman with </a:t>
            </a:r>
            <a:r>
              <a:rPr lang="en-US" dirty="0" smtClean="0"/>
              <a:t>Back Pain</a:t>
            </a:r>
            <a:endParaRPr lang="en-AU" dirty="0"/>
          </a:p>
        </p:txBody>
      </p:sp>
      <p:sp>
        <p:nvSpPr>
          <p:cNvPr id="3" name="Content Placeholder 2"/>
          <p:cNvSpPr>
            <a:spLocks noGrp="1"/>
          </p:cNvSpPr>
          <p:nvPr>
            <p:ph idx="1"/>
          </p:nvPr>
        </p:nvSpPr>
        <p:spPr>
          <a:xfrm>
            <a:off x="838200" y="1690688"/>
            <a:ext cx="11049000" cy="4729920"/>
          </a:xfrm>
        </p:spPr>
        <p:txBody>
          <a:bodyPr>
            <a:normAutofit/>
          </a:bodyPr>
          <a:lstStyle/>
          <a:p>
            <a:pPr>
              <a:lnSpc>
                <a:spcPct val="150000"/>
              </a:lnSpc>
            </a:pPr>
            <a:r>
              <a:rPr lang="en-US" dirty="0" err="1" smtClean="0"/>
              <a:t>Murtagh</a:t>
            </a:r>
            <a:r>
              <a:rPr lang="en-US" dirty="0" smtClean="0"/>
              <a:t>: Probability diagnosis</a:t>
            </a:r>
          </a:p>
          <a:p>
            <a:pPr>
              <a:lnSpc>
                <a:spcPct val="150000"/>
              </a:lnSpc>
            </a:pPr>
            <a:r>
              <a:rPr lang="en-US" dirty="0" smtClean="0"/>
              <a:t>Serious disorders not to be missed </a:t>
            </a:r>
            <a:r>
              <a:rPr lang="en-US" dirty="0"/>
              <a:t> </a:t>
            </a:r>
            <a:r>
              <a:rPr lang="en-US" dirty="0" smtClean="0">
                <a:solidFill>
                  <a:srgbClr val="FF0000"/>
                </a:solidFill>
              </a:rPr>
              <a:t>RED </a:t>
            </a:r>
            <a:r>
              <a:rPr lang="en-US" dirty="0">
                <a:solidFill>
                  <a:srgbClr val="FF0000"/>
                </a:solidFill>
              </a:rPr>
              <a:t>FLAGS: </a:t>
            </a:r>
            <a:r>
              <a:rPr lang="en-US" sz="3000" u="sng" dirty="0" smtClean="0">
                <a:solidFill>
                  <a:srgbClr val="FF0000"/>
                </a:solidFill>
              </a:rPr>
              <a:t>T</a:t>
            </a:r>
            <a:r>
              <a:rPr lang="en-US" sz="3000" dirty="0" smtClean="0">
                <a:solidFill>
                  <a:srgbClr val="FF0000"/>
                </a:solidFill>
              </a:rPr>
              <a:t>.I.N.</a:t>
            </a:r>
            <a:r>
              <a:rPr lang="en-US" sz="3000" u="sng" dirty="0" smtClean="0">
                <a:solidFill>
                  <a:srgbClr val="FF0000"/>
                </a:solidFill>
              </a:rPr>
              <a:t>T</a:t>
            </a:r>
            <a:r>
              <a:rPr lang="en-US" dirty="0" smtClean="0">
                <a:solidFill>
                  <a:srgbClr val="FF0000"/>
                </a:solidFill>
              </a:rPr>
              <a:t> (Trauma, Tumor?)                     </a:t>
            </a:r>
          </a:p>
          <a:p>
            <a:pPr marL="0" indent="0">
              <a:lnSpc>
                <a:spcPct val="150000"/>
              </a:lnSpc>
              <a:buNone/>
            </a:pPr>
            <a:r>
              <a:rPr lang="en-US" dirty="0">
                <a:solidFill>
                  <a:srgbClr val="FF0000"/>
                </a:solidFill>
              </a:rPr>
              <a:t> </a:t>
            </a:r>
            <a:r>
              <a:rPr lang="en-US" dirty="0" smtClean="0">
                <a:solidFill>
                  <a:srgbClr val="FF0000"/>
                </a:solidFill>
              </a:rPr>
              <a:t>       -</a:t>
            </a:r>
            <a:r>
              <a:rPr lang="en-US" dirty="0">
                <a:solidFill>
                  <a:srgbClr val="FF0000"/>
                </a:solidFill>
              </a:rPr>
              <a:t>osteoporotic vertebral fracture, </a:t>
            </a:r>
            <a:r>
              <a:rPr lang="en-US" b="1" u="sng" dirty="0" smtClean="0">
                <a:solidFill>
                  <a:srgbClr val="FF0000"/>
                </a:solidFill>
              </a:rPr>
              <a:t>Metastasis?</a:t>
            </a:r>
            <a:endParaRPr lang="en-US" b="1" u="sng" dirty="0" smtClean="0"/>
          </a:p>
          <a:p>
            <a:pPr>
              <a:lnSpc>
                <a:spcPct val="150000"/>
              </a:lnSpc>
            </a:pPr>
            <a:r>
              <a:rPr lang="en-US" dirty="0" smtClean="0"/>
              <a:t>Pitfalls in diagnosis </a:t>
            </a:r>
          </a:p>
          <a:p>
            <a:pPr>
              <a:lnSpc>
                <a:spcPct val="150000"/>
              </a:lnSpc>
            </a:pPr>
            <a:r>
              <a:rPr lang="en-US" dirty="0" smtClean="0"/>
              <a:t>Masquerading conditions</a:t>
            </a:r>
          </a:p>
          <a:p>
            <a:pPr>
              <a:lnSpc>
                <a:spcPct val="150000"/>
              </a:lnSpc>
            </a:pPr>
            <a:r>
              <a:rPr lang="en-US" dirty="0" smtClean="0"/>
              <a:t>Is the patient trying to tell me something else? </a:t>
            </a:r>
          </a:p>
        </p:txBody>
      </p:sp>
    </p:spTree>
    <p:extLst>
      <p:ext uri="{BB962C8B-B14F-4D97-AF65-F5344CB8AC3E}">
        <p14:creationId xmlns:p14="http://schemas.microsoft.com/office/powerpoint/2010/main" val="188140147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solidFill>
                  <a:srgbClr val="FF0000"/>
                </a:solidFill>
              </a:rPr>
              <a:t>RED FLAGS (T.I.N.T)</a:t>
            </a:r>
            <a:endParaRPr lang="en-AU" b="1" dirty="0">
              <a:solidFill>
                <a:srgbClr val="FF0000"/>
              </a:solidFill>
            </a:endParaRPr>
          </a:p>
        </p:txBody>
      </p:sp>
      <p:pic>
        <p:nvPicPr>
          <p:cNvPr id="2052" name="Picture 4" descr="American Family Physician - December 1, 2019 - Nonspecific Low Back Pain  and Return to Work"/>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160455" y="365125"/>
            <a:ext cx="4533744" cy="627122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12234" y="6211110"/>
            <a:ext cx="7019563" cy="246221"/>
          </a:xfrm>
          <a:prstGeom prst="rect">
            <a:avLst/>
          </a:prstGeom>
        </p:spPr>
        <p:txBody>
          <a:bodyPr wrap="square">
            <a:spAutoFit/>
          </a:bodyPr>
          <a:lstStyle/>
          <a:p>
            <a:r>
              <a:rPr lang="en-AU" sz="1000" dirty="0" smtClean="0">
                <a:hlinkClick r:id="rId3"/>
              </a:rPr>
              <a:t>https://www.afp-digital.org/afp/december_1_2019/MobilePagedArticle.action?articleId=1542835#articleId1542835</a:t>
            </a:r>
            <a:endParaRPr lang="en-AU" sz="1000" dirty="0"/>
          </a:p>
        </p:txBody>
      </p:sp>
      <p:sp>
        <p:nvSpPr>
          <p:cNvPr id="3" name="TextBox 2"/>
          <p:cNvSpPr txBox="1"/>
          <p:nvPr/>
        </p:nvSpPr>
        <p:spPr>
          <a:xfrm>
            <a:off x="312234" y="1679185"/>
            <a:ext cx="6848221" cy="3970318"/>
          </a:xfrm>
          <a:prstGeom prst="rect">
            <a:avLst/>
          </a:prstGeom>
          <a:noFill/>
        </p:spPr>
        <p:txBody>
          <a:bodyPr wrap="square" rtlCol="0">
            <a:spAutoFit/>
          </a:bodyPr>
          <a:lstStyle/>
          <a:p>
            <a:pPr>
              <a:lnSpc>
                <a:spcPct val="150000"/>
              </a:lnSpc>
            </a:pPr>
            <a:r>
              <a:rPr lang="en-AU" sz="2400" dirty="0" smtClean="0"/>
              <a:t>History </a:t>
            </a:r>
            <a:endParaRPr lang="en-AU" sz="2400" dirty="0"/>
          </a:p>
          <a:p>
            <a:pPr marL="342900" indent="-342900">
              <a:lnSpc>
                <a:spcPct val="150000"/>
              </a:lnSpc>
              <a:buFont typeface="Arial" panose="020B0604020202020204" pitchFamily="34" charset="0"/>
              <a:buChar char="•"/>
            </a:pPr>
            <a:r>
              <a:rPr lang="en-AU" sz="2400" dirty="0"/>
              <a:t>Extremes of age  25&lt; LBP &gt;60</a:t>
            </a:r>
          </a:p>
          <a:p>
            <a:pPr marL="342900" indent="-342900">
              <a:lnSpc>
                <a:spcPct val="150000"/>
              </a:lnSpc>
              <a:buFont typeface="Arial" panose="020B0604020202020204" pitchFamily="34" charset="0"/>
              <a:buChar char="•"/>
            </a:pPr>
            <a:r>
              <a:rPr lang="en-AU" sz="2400" dirty="0" smtClean="0"/>
              <a:t>Cancer (</a:t>
            </a:r>
            <a:r>
              <a:rPr lang="en-AU" sz="2400" dirty="0" smtClean="0">
                <a:solidFill>
                  <a:srgbClr val="FF0000"/>
                </a:solidFill>
              </a:rPr>
              <a:t>T</a:t>
            </a:r>
            <a:r>
              <a:rPr lang="en-AU" sz="2400" dirty="0" smtClean="0"/>
              <a:t>umour)</a:t>
            </a:r>
          </a:p>
          <a:p>
            <a:pPr marL="342900" indent="-342900">
              <a:lnSpc>
                <a:spcPct val="150000"/>
              </a:lnSpc>
              <a:buFont typeface="Arial" panose="020B0604020202020204" pitchFamily="34" charset="0"/>
              <a:buChar char="•"/>
            </a:pPr>
            <a:r>
              <a:rPr lang="en-AU" sz="2400" dirty="0" smtClean="0"/>
              <a:t>Steroids (osteoporosis)</a:t>
            </a:r>
          </a:p>
          <a:p>
            <a:pPr marL="342900" indent="-342900">
              <a:lnSpc>
                <a:spcPct val="150000"/>
              </a:lnSpc>
              <a:buFont typeface="Arial" panose="020B0604020202020204" pitchFamily="34" charset="0"/>
              <a:buChar char="•"/>
            </a:pPr>
            <a:r>
              <a:rPr lang="en-AU" sz="2400" dirty="0" smtClean="0"/>
              <a:t>Fall (</a:t>
            </a:r>
            <a:r>
              <a:rPr lang="en-AU" sz="2400" dirty="0" smtClean="0">
                <a:solidFill>
                  <a:srgbClr val="FF0000"/>
                </a:solidFill>
              </a:rPr>
              <a:t>T</a:t>
            </a:r>
            <a:r>
              <a:rPr lang="en-AU" sz="2400" dirty="0" smtClean="0"/>
              <a:t>rauma)</a:t>
            </a:r>
          </a:p>
          <a:p>
            <a:pPr marL="342900" indent="-342900">
              <a:lnSpc>
                <a:spcPct val="150000"/>
              </a:lnSpc>
              <a:buFont typeface="Arial" panose="020B0604020202020204" pitchFamily="34" charset="0"/>
              <a:buChar char="•"/>
            </a:pPr>
            <a:r>
              <a:rPr lang="en-AU" sz="2400" dirty="0" smtClean="0"/>
              <a:t>Immunocompromised (</a:t>
            </a:r>
            <a:r>
              <a:rPr lang="en-AU" sz="2400" dirty="0" smtClean="0">
                <a:solidFill>
                  <a:srgbClr val="FF0000"/>
                </a:solidFill>
              </a:rPr>
              <a:t>I</a:t>
            </a:r>
            <a:r>
              <a:rPr lang="en-AU" sz="2400" dirty="0" smtClean="0"/>
              <a:t>nfection)</a:t>
            </a:r>
          </a:p>
          <a:p>
            <a:pPr marL="342900" indent="-342900">
              <a:lnSpc>
                <a:spcPct val="150000"/>
              </a:lnSpc>
              <a:buFont typeface="Arial" panose="020B0604020202020204" pitchFamily="34" charset="0"/>
              <a:buChar char="•"/>
            </a:pPr>
            <a:r>
              <a:rPr lang="en-AU" sz="2400" dirty="0" smtClean="0"/>
              <a:t>Discitis (‘’labour pain of back pain’’)</a:t>
            </a:r>
            <a:endParaRPr lang="en-AU" sz="2400" dirty="0"/>
          </a:p>
        </p:txBody>
      </p:sp>
    </p:spTree>
    <p:extLst>
      <p:ext uri="{BB962C8B-B14F-4D97-AF65-F5344CB8AC3E}">
        <p14:creationId xmlns:p14="http://schemas.microsoft.com/office/powerpoint/2010/main" val="154022227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80 year male farmer with 20 years of LBP</a:t>
            </a:r>
            <a:endParaRPr lang="en-AU" dirty="0"/>
          </a:p>
        </p:txBody>
      </p:sp>
      <p:sp>
        <p:nvSpPr>
          <p:cNvPr id="3" name="Content Placeholder 2"/>
          <p:cNvSpPr>
            <a:spLocks noGrp="1"/>
          </p:cNvSpPr>
          <p:nvPr>
            <p:ph idx="1"/>
          </p:nvPr>
        </p:nvSpPr>
        <p:spPr>
          <a:xfrm>
            <a:off x="838200" y="1690688"/>
            <a:ext cx="10515600" cy="5032375"/>
          </a:xfrm>
        </p:spPr>
        <p:txBody>
          <a:bodyPr>
            <a:normAutofit/>
          </a:bodyPr>
          <a:lstStyle/>
          <a:p>
            <a:r>
              <a:rPr lang="en-US" dirty="0" smtClean="0"/>
              <a:t>LBP for 20 years, </a:t>
            </a:r>
            <a:r>
              <a:rPr lang="en-US" dirty="0" err="1" smtClean="0"/>
              <a:t>Hx</a:t>
            </a:r>
            <a:r>
              <a:rPr lang="en-US" dirty="0" smtClean="0"/>
              <a:t> of osteoarthritis (hands, knees). </a:t>
            </a:r>
          </a:p>
          <a:p>
            <a:r>
              <a:rPr lang="en-US" dirty="0" smtClean="0"/>
              <a:t>Pain is worse at the end of the day, limited stiffness worse at the end of the day. Not responding to NSAIDS, paracetamol limited benefit. He sleeps well. </a:t>
            </a:r>
          </a:p>
          <a:p>
            <a:r>
              <a:rPr lang="en-US" dirty="0" smtClean="0"/>
              <a:t>No red flags features, limited impact on function,</a:t>
            </a:r>
          </a:p>
          <a:p>
            <a:r>
              <a:rPr lang="en-US" dirty="0" smtClean="0"/>
              <a:t>Daughter requests an MRI as he is getting grumpy due to the pain.</a:t>
            </a:r>
          </a:p>
          <a:p>
            <a:r>
              <a:rPr lang="en-US" dirty="0" smtClean="0"/>
              <a:t>He wonders if he can have something stronger for the pain.</a:t>
            </a:r>
          </a:p>
        </p:txBody>
      </p:sp>
    </p:spTree>
    <p:extLst>
      <p:ext uri="{BB962C8B-B14F-4D97-AF65-F5344CB8AC3E}">
        <p14:creationId xmlns:p14="http://schemas.microsoft.com/office/powerpoint/2010/main" val="24500051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dirty="0" smtClean="0">
                <a:latin typeface="Calibri" panose="020F0502020204030204" pitchFamily="34" charset="0"/>
              </a:rPr>
              <a:t>Definitions</a:t>
            </a:r>
            <a:endParaRPr lang="en-AU" dirty="0">
              <a:latin typeface="Calibri" panose="020F0502020204030204" pitchFamily="34" charset="0"/>
            </a:endParaRPr>
          </a:p>
        </p:txBody>
      </p:sp>
      <p:sp>
        <p:nvSpPr>
          <p:cNvPr id="3" name="Content Placeholder 2"/>
          <p:cNvSpPr>
            <a:spLocks noGrp="1"/>
          </p:cNvSpPr>
          <p:nvPr>
            <p:ph idx="1"/>
          </p:nvPr>
        </p:nvSpPr>
        <p:spPr>
          <a:xfrm>
            <a:off x="213103" y="1660173"/>
            <a:ext cx="9346533" cy="4969227"/>
          </a:xfrm>
        </p:spPr>
        <p:txBody>
          <a:bodyPr>
            <a:normAutofit/>
          </a:bodyPr>
          <a:lstStyle/>
          <a:p>
            <a:pPr>
              <a:lnSpc>
                <a:spcPct val="150000"/>
              </a:lnSpc>
            </a:pPr>
            <a:r>
              <a:rPr lang="en-AU" dirty="0" smtClean="0">
                <a:latin typeface="Calibri" panose="020F0502020204030204" pitchFamily="34" charset="0"/>
              </a:rPr>
              <a:t>Pain: </a:t>
            </a:r>
            <a:r>
              <a:rPr lang="en-AU" i="1" dirty="0" smtClean="0">
                <a:latin typeface="Calibri" panose="020F0502020204030204" pitchFamily="34" charset="0"/>
              </a:rPr>
              <a:t>An unpleasant sensory &amp; emotional </a:t>
            </a:r>
            <a:r>
              <a:rPr lang="en-AU" i="1" u="sng" dirty="0" smtClean="0">
                <a:latin typeface="Calibri" panose="020F0502020204030204" pitchFamily="34" charset="0"/>
              </a:rPr>
              <a:t>experience</a:t>
            </a:r>
            <a:r>
              <a:rPr lang="en-AU" i="1" dirty="0" smtClean="0">
                <a:latin typeface="Calibri" panose="020F0502020204030204" pitchFamily="34" charset="0"/>
              </a:rPr>
              <a:t> associated with actual or </a:t>
            </a:r>
            <a:r>
              <a:rPr lang="en-AU" i="1" u="sng" dirty="0" smtClean="0">
                <a:latin typeface="Calibri" panose="020F0502020204030204" pitchFamily="34" charset="0"/>
              </a:rPr>
              <a:t>potential </a:t>
            </a:r>
            <a:r>
              <a:rPr lang="en-AU" i="1" dirty="0" smtClean="0">
                <a:latin typeface="Calibri" panose="020F0502020204030204" pitchFamily="34" charset="0"/>
              </a:rPr>
              <a:t>tissue damage</a:t>
            </a:r>
          </a:p>
          <a:p>
            <a:pPr>
              <a:lnSpc>
                <a:spcPct val="150000"/>
              </a:lnSpc>
            </a:pPr>
            <a:r>
              <a:rPr lang="en-AU" dirty="0" smtClean="0">
                <a:latin typeface="Calibri" panose="020F0502020204030204" pitchFamily="34" charset="0"/>
              </a:rPr>
              <a:t>Chronic pain ≥ 3M (beyond the time of normal tissue healing)</a:t>
            </a:r>
          </a:p>
          <a:p>
            <a:pPr>
              <a:lnSpc>
                <a:spcPct val="150000"/>
              </a:lnSpc>
            </a:pPr>
            <a:r>
              <a:rPr lang="en-AU" b="1" dirty="0" smtClean="0">
                <a:latin typeface="Calibri" panose="020F0502020204030204" pitchFamily="34" charset="0"/>
              </a:rPr>
              <a:t>Low back pain</a:t>
            </a:r>
            <a:r>
              <a:rPr lang="en-AU" dirty="0" smtClean="0">
                <a:latin typeface="Calibri" panose="020F0502020204030204" pitchFamily="34" charset="0"/>
              </a:rPr>
              <a:t>: pain experience in the lower back region, posterior costal margins to gluteal folds of buttocks</a:t>
            </a:r>
          </a:p>
          <a:p>
            <a:pPr>
              <a:lnSpc>
                <a:spcPct val="150000"/>
              </a:lnSpc>
            </a:pPr>
            <a:r>
              <a:rPr lang="en-AU" dirty="0" smtClean="0">
                <a:latin typeface="Calibri" panose="020F0502020204030204" pitchFamily="34" charset="0"/>
              </a:rPr>
              <a:t>Spinal pain: thoracic spine (‘back pain’), </a:t>
            </a:r>
            <a:r>
              <a:rPr lang="en-AU" dirty="0">
                <a:latin typeface="Calibri" panose="020F0502020204030204" pitchFamily="34" charset="0"/>
              </a:rPr>
              <a:t>n</a:t>
            </a:r>
            <a:r>
              <a:rPr lang="en-AU" dirty="0" smtClean="0">
                <a:latin typeface="Calibri" panose="020F0502020204030204" pitchFamily="34" charset="0"/>
              </a:rPr>
              <a:t>eck pain</a:t>
            </a:r>
            <a:endParaRPr lang="en-AU" dirty="0" smtClean="0">
              <a:latin typeface="Comic Sans MS" panose="030F0702030302020204" pitchFamily="66" charset="0"/>
            </a:endParaRPr>
          </a:p>
        </p:txBody>
      </p:sp>
      <p:pic>
        <p:nvPicPr>
          <p:cNvPr id="5" name="Picture 4" descr="C:\Users\ericv\Desktop\core_strength_18.jpg"/>
          <p:cNvPicPr/>
          <p:nvPr/>
        </p:nvPicPr>
        <p:blipFill>
          <a:blip r:embed="rId2" cstate="print"/>
          <a:srcRect/>
          <a:stretch>
            <a:fillRect/>
          </a:stretch>
        </p:blipFill>
        <p:spPr bwMode="auto">
          <a:xfrm>
            <a:off x="9425998" y="716222"/>
            <a:ext cx="2370325" cy="3687580"/>
          </a:xfrm>
          <a:prstGeom prst="rect">
            <a:avLst/>
          </a:prstGeom>
          <a:noFill/>
          <a:ln w="9525">
            <a:noFill/>
            <a:miter lim="800000"/>
            <a:headEnd/>
            <a:tailEnd/>
          </a:ln>
        </p:spPr>
      </p:pic>
    </p:spTree>
    <p:extLst>
      <p:ext uri="{BB962C8B-B14F-4D97-AF65-F5344CB8AC3E}">
        <p14:creationId xmlns:p14="http://schemas.microsoft.com/office/powerpoint/2010/main" val="2028370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80 year male farmer </a:t>
            </a:r>
            <a:r>
              <a:rPr lang="en-US" dirty="0" smtClean="0"/>
              <a:t>with LBP</a:t>
            </a:r>
            <a:endParaRPr lang="en-AU" dirty="0"/>
          </a:p>
        </p:txBody>
      </p:sp>
      <p:sp>
        <p:nvSpPr>
          <p:cNvPr id="3" name="Content Placeholder 2"/>
          <p:cNvSpPr>
            <a:spLocks noGrp="1"/>
          </p:cNvSpPr>
          <p:nvPr>
            <p:ph idx="1"/>
          </p:nvPr>
        </p:nvSpPr>
        <p:spPr>
          <a:xfrm>
            <a:off x="838199" y="1825625"/>
            <a:ext cx="11105271" cy="4351338"/>
          </a:xfrm>
        </p:spPr>
        <p:txBody>
          <a:bodyPr/>
          <a:lstStyle/>
          <a:p>
            <a:pPr>
              <a:lnSpc>
                <a:spcPct val="150000"/>
              </a:lnSpc>
            </a:pPr>
            <a:r>
              <a:rPr lang="en-US" b="1" dirty="0" smtClean="0"/>
              <a:t>Murtagh </a:t>
            </a:r>
            <a:r>
              <a:rPr lang="en-US" b="1" dirty="0"/>
              <a:t>p</a:t>
            </a:r>
            <a:r>
              <a:rPr lang="en-US" b="1" dirty="0" smtClean="0"/>
              <a:t>robability diagnosis: </a:t>
            </a:r>
          </a:p>
          <a:p>
            <a:pPr>
              <a:lnSpc>
                <a:spcPct val="150000"/>
              </a:lnSpc>
            </a:pPr>
            <a:r>
              <a:rPr lang="en-US" dirty="0" smtClean="0"/>
              <a:t>Serious disorders not to be missed</a:t>
            </a:r>
          </a:p>
          <a:p>
            <a:pPr>
              <a:lnSpc>
                <a:spcPct val="150000"/>
              </a:lnSpc>
            </a:pPr>
            <a:r>
              <a:rPr lang="en-US" dirty="0" smtClean="0"/>
              <a:t>Masquerading conditions</a:t>
            </a:r>
          </a:p>
          <a:p>
            <a:pPr>
              <a:lnSpc>
                <a:spcPct val="150000"/>
              </a:lnSpc>
            </a:pPr>
            <a:r>
              <a:rPr lang="en-US" dirty="0" smtClean="0"/>
              <a:t>Is the patient trying to tell me something else? </a:t>
            </a:r>
          </a:p>
          <a:p>
            <a:pPr>
              <a:lnSpc>
                <a:spcPct val="150000"/>
              </a:lnSpc>
            </a:pPr>
            <a:endParaRPr lang="en-AU" dirty="0" smtClean="0"/>
          </a:p>
          <a:p>
            <a:pPr>
              <a:lnSpc>
                <a:spcPct val="150000"/>
              </a:lnSpc>
            </a:pPr>
            <a:endParaRPr lang="en-AU" dirty="0"/>
          </a:p>
        </p:txBody>
      </p:sp>
    </p:spTree>
    <p:extLst>
      <p:ext uri="{BB962C8B-B14F-4D97-AF65-F5344CB8AC3E}">
        <p14:creationId xmlns:p14="http://schemas.microsoft.com/office/powerpoint/2010/main" val="131242584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80 year male farmer with chronic LBP</a:t>
            </a:r>
            <a:endParaRPr lang="en-AU" dirty="0"/>
          </a:p>
        </p:txBody>
      </p:sp>
      <p:sp>
        <p:nvSpPr>
          <p:cNvPr id="3" name="Content Placeholder 2"/>
          <p:cNvSpPr>
            <a:spLocks noGrp="1"/>
          </p:cNvSpPr>
          <p:nvPr>
            <p:ph idx="1"/>
          </p:nvPr>
        </p:nvSpPr>
        <p:spPr>
          <a:xfrm>
            <a:off x="838199" y="1825625"/>
            <a:ext cx="11105271" cy="4351338"/>
          </a:xfrm>
        </p:spPr>
        <p:txBody>
          <a:bodyPr/>
          <a:lstStyle/>
          <a:p>
            <a:pPr>
              <a:lnSpc>
                <a:spcPct val="150000"/>
              </a:lnSpc>
            </a:pPr>
            <a:r>
              <a:rPr lang="en-US" b="1" dirty="0" err="1" smtClean="0"/>
              <a:t>Murtagh</a:t>
            </a:r>
            <a:r>
              <a:rPr lang="en-US" b="1" dirty="0" smtClean="0"/>
              <a:t> </a:t>
            </a:r>
            <a:r>
              <a:rPr lang="en-US" b="1" dirty="0"/>
              <a:t>p</a:t>
            </a:r>
            <a:r>
              <a:rPr lang="en-US" b="1" dirty="0" smtClean="0"/>
              <a:t>robability diagnosis: </a:t>
            </a:r>
            <a:r>
              <a:rPr lang="en-US" dirty="0" smtClean="0"/>
              <a:t>spondylosis (osteoarthrosis) (facet joints)</a:t>
            </a:r>
          </a:p>
          <a:p>
            <a:pPr>
              <a:lnSpc>
                <a:spcPct val="150000"/>
              </a:lnSpc>
            </a:pPr>
            <a:r>
              <a:rPr lang="en-US" dirty="0" smtClean="0"/>
              <a:t>Serious disorders not to be missed </a:t>
            </a:r>
            <a:r>
              <a:rPr lang="en-US" dirty="0" smtClean="0">
                <a:solidFill>
                  <a:srgbClr val="FF0000"/>
                </a:solidFill>
              </a:rPr>
              <a:t>T.I.N.T</a:t>
            </a:r>
            <a:r>
              <a:rPr lang="en-US" dirty="0">
                <a:solidFill>
                  <a:srgbClr val="FF0000"/>
                </a:solidFill>
              </a:rPr>
              <a:t>: consider prostate </a:t>
            </a:r>
            <a:r>
              <a:rPr lang="en-US" dirty="0" smtClean="0">
                <a:solidFill>
                  <a:srgbClr val="FF0000"/>
                </a:solidFill>
              </a:rPr>
              <a:t>cancer</a:t>
            </a:r>
            <a:endParaRPr lang="en-US" dirty="0" smtClean="0"/>
          </a:p>
          <a:p>
            <a:pPr>
              <a:lnSpc>
                <a:spcPct val="150000"/>
              </a:lnSpc>
            </a:pPr>
            <a:r>
              <a:rPr lang="en-US" dirty="0" smtClean="0"/>
              <a:t>Masquerading conditions</a:t>
            </a:r>
          </a:p>
          <a:p>
            <a:pPr>
              <a:lnSpc>
                <a:spcPct val="150000"/>
              </a:lnSpc>
            </a:pPr>
            <a:r>
              <a:rPr lang="en-US" dirty="0" smtClean="0"/>
              <a:t>Is the patient trying to tell me something else? </a:t>
            </a:r>
          </a:p>
          <a:p>
            <a:pPr>
              <a:lnSpc>
                <a:spcPct val="150000"/>
              </a:lnSpc>
            </a:pPr>
            <a:endParaRPr lang="en-AU" dirty="0" smtClean="0"/>
          </a:p>
          <a:p>
            <a:pPr>
              <a:lnSpc>
                <a:spcPct val="150000"/>
              </a:lnSpc>
            </a:pPr>
            <a:endParaRPr lang="en-AU" dirty="0"/>
          </a:p>
        </p:txBody>
      </p:sp>
    </p:spTree>
    <p:extLst>
      <p:ext uri="{BB962C8B-B14F-4D97-AF65-F5344CB8AC3E}">
        <p14:creationId xmlns:p14="http://schemas.microsoft.com/office/powerpoint/2010/main" val="286210524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45 year old mechanic with acute LBP &amp; leg pain</a:t>
            </a:r>
            <a:endParaRPr lang="en-AU" dirty="0"/>
          </a:p>
        </p:txBody>
      </p:sp>
      <p:sp>
        <p:nvSpPr>
          <p:cNvPr id="3" name="Content Placeholder 2"/>
          <p:cNvSpPr>
            <a:spLocks noGrp="1"/>
          </p:cNvSpPr>
          <p:nvPr>
            <p:ph idx="1"/>
          </p:nvPr>
        </p:nvSpPr>
        <p:spPr/>
        <p:txBody>
          <a:bodyPr>
            <a:normAutofit fontScale="70000" lnSpcReduction="20000"/>
          </a:bodyPr>
          <a:lstStyle/>
          <a:p>
            <a:pPr fontAlgn="base"/>
            <a:r>
              <a:rPr lang="en-AU" dirty="0" smtClean="0"/>
              <a:t>This came on suddenly when moving an engine at work.</a:t>
            </a:r>
            <a:r>
              <a:rPr lang="en-AU" dirty="0"/>
              <a:t> </a:t>
            </a:r>
          </a:p>
          <a:p>
            <a:pPr fontAlgn="base"/>
            <a:r>
              <a:rPr lang="en-AU" dirty="0" smtClean="0"/>
              <a:t>Past history of minor back pain. He feels this </a:t>
            </a:r>
            <a:r>
              <a:rPr lang="en-AU" dirty="0"/>
              <a:t>normal for </a:t>
            </a:r>
            <a:r>
              <a:rPr lang="en-AU" dirty="0" smtClean="0"/>
              <a:t>his </a:t>
            </a:r>
            <a:r>
              <a:rPr lang="en-AU" dirty="0"/>
              <a:t>occupation </a:t>
            </a:r>
            <a:r>
              <a:rPr lang="en-AU" dirty="0" smtClean="0"/>
              <a:t>. He has never </a:t>
            </a:r>
            <a:r>
              <a:rPr lang="en-AU" dirty="0"/>
              <a:t>had an </a:t>
            </a:r>
            <a:r>
              <a:rPr lang="en-AU" dirty="0" smtClean="0"/>
              <a:t>injury like this </a:t>
            </a:r>
            <a:r>
              <a:rPr lang="en-AU" dirty="0"/>
              <a:t>before and </a:t>
            </a:r>
            <a:r>
              <a:rPr lang="en-AU" dirty="0" smtClean="0"/>
              <a:t>he has </a:t>
            </a:r>
            <a:r>
              <a:rPr lang="en-AU" dirty="0"/>
              <a:t>never had a work related back injury.  </a:t>
            </a:r>
            <a:endParaRPr lang="en-AU" dirty="0" smtClean="0"/>
          </a:p>
          <a:p>
            <a:pPr fontAlgn="base"/>
            <a:r>
              <a:rPr lang="en-AU" dirty="0" smtClean="0"/>
              <a:t>No weakness or tingling </a:t>
            </a:r>
            <a:r>
              <a:rPr lang="en-AU" dirty="0"/>
              <a:t>in the leg. </a:t>
            </a:r>
            <a:r>
              <a:rPr lang="en-AU" dirty="0" smtClean="0"/>
              <a:t>No </a:t>
            </a:r>
            <a:r>
              <a:rPr lang="en-AU" dirty="0"/>
              <a:t>change in </a:t>
            </a:r>
            <a:r>
              <a:rPr lang="en-AU" dirty="0" smtClean="0"/>
              <a:t>his </a:t>
            </a:r>
            <a:r>
              <a:rPr lang="en-AU" dirty="0"/>
              <a:t>bladder or </a:t>
            </a:r>
            <a:r>
              <a:rPr lang="en-AU" dirty="0" err="1" smtClean="0"/>
              <a:t>bowels.No</a:t>
            </a:r>
            <a:r>
              <a:rPr lang="en-AU" dirty="0" smtClean="0"/>
              <a:t> </a:t>
            </a:r>
            <a:r>
              <a:rPr lang="en-AU" dirty="0"/>
              <a:t>other joint </a:t>
            </a:r>
            <a:r>
              <a:rPr lang="en-AU" dirty="0" smtClean="0"/>
              <a:t>pain.</a:t>
            </a:r>
          </a:p>
          <a:p>
            <a:pPr fontAlgn="base"/>
            <a:r>
              <a:rPr lang="en-AU" dirty="0" smtClean="0"/>
              <a:t>He has been taking </a:t>
            </a:r>
            <a:r>
              <a:rPr lang="en-AU" dirty="0" err="1" smtClean="0"/>
              <a:t>panadeine</a:t>
            </a:r>
            <a:r>
              <a:rPr lang="en-AU" dirty="0" smtClean="0"/>
              <a:t>.</a:t>
            </a:r>
            <a:r>
              <a:rPr lang="en-AU" dirty="0"/>
              <a:t> </a:t>
            </a:r>
            <a:r>
              <a:rPr lang="en-AU" dirty="0" smtClean="0"/>
              <a:t>He feels </a:t>
            </a:r>
            <a:r>
              <a:rPr lang="en-AU" dirty="0"/>
              <a:t>like </a:t>
            </a:r>
            <a:r>
              <a:rPr lang="en-AU" dirty="0" smtClean="0"/>
              <a:t>he needs </a:t>
            </a:r>
            <a:r>
              <a:rPr lang="en-AU" dirty="0"/>
              <a:t>something stronger for the pain and </a:t>
            </a:r>
            <a:r>
              <a:rPr lang="en-AU" dirty="0" smtClean="0"/>
              <a:t>is </a:t>
            </a:r>
            <a:r>
              <a:rPr lang="en-AU" dirty="0"/>
              <a:t>worried </a:t>
            </a:r>
            <a:r>
              <a:rPr lang="en-AU" dirty="0" smtClean="0"/>
              <a:t>he may </a:t>
            </a:r>
            <a:r>
              <a:rPr lang="en-AU" dirty="0"/>
              <a:t>have a slipped </a:t>
            </a:r>
            <a:r>
              <a:rPr lang="en-AU" dirty="0" smtClean="0"/>
              <a:t>disc. A work mate had this last year and was off work for ages, the bosses didn’t deal with this well and the work mate was eventually sacked. So  he is very worried about this. He wants to have an MRI.</a:t>
            </a:r>
            <a:r>
              <a:rPr lang="en-AU" dirty="0"/>
              <a:t>  </a:t>
            </a:r>
          </a:p>
          <a:p>
            <a:pPr fontAlgn="base"/>
            <a:r>
              <a:rPr lang="en-AU" dirty="0" smtClean="0"/>
              <a:t>NO past history</a:t>
            </a:r>
          </a:p>
          <a:p>
            <a:pPr fontAlgn="base"/>
            <a:r>
              <a:rPr lang="en-AU" b="1" dirty="0" smtClean="0"/>
              <a:t>Examination </a:t>
            </a:r>
            <a:r>
              <a:rPr lang="en-AU" b="1" dirty="0"/>
              <a:t>findings</a:t>
            </a:r>
            <a:r>
              <a:rPr lang="en-AU" dirty="0"/>
              <a:t>: </a:t>
            </a:r>
            <a:r>
              <a:rPr lang="en-AU" dirty="0" smtClean="0"/>
              <a:t>Walks </a:t>
            </a:r>
            <a:r>
              <a:rPr lang="en-AU" dirty="0"/>
              <a:t>with difficulty and </a:t>
            </a:r>
            <a:r>
              <a:rPr lang="en-AU" dirty="0" smtClean="0"/>
              <a:t>appears </a:t>
            </a:r>
            <a:r>
              <a:rPr lang="en-AU" dirty="0"/>
              <a:t>uncomfortable when sitting down </a:t>
            </a:r>
          </a:p>
          <a:p>
            <a:pPr fontAlgn="base"/>
            <a:r>
              <a:rPr lang="en-AU" dirty="0"/>
              <a:t>Significant limitation of all lumbar movements with some </a:t>
            </a:r>
            <a:r>
              <a:rPr lang="en-AU" dirty="0" err="1"/>
              <a:t>paraspinal</a:t>
            </a:r>
            <a:r>
              <a:rPr lang="en-AU" dirty="0"/>
              <a:t> muscle spasm L 3-5. </a:t>
            </a:r>
          </a:p>
          <a:p>
            <a:pPr fontAlgn="base"/>
            <a:r>
              <a:rPr lang="en-AU" dirty="0"/>
              <a:t>Normal power, tone, reflexes and coordination in lower limbs.  </a:t>
            </a:r>
          </a:p>
          <a:p>
            <a:pPr fontAlgn="base"/>
            <a:r>
              <a:rPr lang="en-AU" dirty="0"/>
              <a:t>Slump test </a:t>
            </a:r>
            <a:r>
              <a:rPr lang="en-AU" dirty="0" smtClean="0"/>
              <a:t>exacerbates </a:t>
            </a:r>
            <a:r>
              <a:rPr lang="en-AU" dirty="0"/>
              <a:t>the </a:t>
            </a:r>
            <a:r>
              <a:rPr lang="en-AU" dirty="0" smtClean="0"/>
              <a:t>pain down the leg.</a:t>
            </a:r>
            <a:endParaRPr lang="en-AU" dirty="0"/>
          </a:p>
        </p:txBody>
      </p:sp>
    </p:spTree>
    <p:extLst>
      <p:ext uri="{BB962C8B-B14F-4D97-AF65-F5344CB8AC3E}">
        <p14:creationId xmlns:p14="http://schemas.microsoft.com/office/powerpoint/2010/main" val="69755088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10894255" cy="1325563"/>
          </a:xfrm>
        </p:spPr>
        <p:txBody>
          <a:bodyPr/>
          <a:lstStyle/>
          <a:p>
            <a:r>
              <a:rPr lang="en-US" dirty="0"/>
              <a:t>45 year old mechanic with acute LBP &amp; leg pain</a:t>
            </a:r>
            <a:endParaRPr lang="en-AU" dirty="0"/>
          </a:p>
        </p:txBody>
      </p:sp>
      <p:sp>
        <p:nvSpPr>
          <p:cNvPr id="3" name="Content Placeholder 2"/>
          <p:cNvSpPr>
            <a:spLocks noGrp="1"/>
          </p:cNvSpPr>
          <p:nvPr>
            <p:ph idx="1"/>
          </p:nvPr>
        </p:nvSpPr>
        <p:spPr>
          <a:xfrm>
            <a:off x="378654" y="1690688"/>
            <a:ext cx="11813346" cy="5137883"/>
          </a:xfrm>
        </p:spPr>
        <p:txBody>
          <a:bodyPr>
            <a:normAutofit/>
          </a:bodyPr>
          <a:lstStyle/>
          <a:p>
            <a:pPr marL="0" indent="0">
              <a:buNone/>
            </a:pPr>
            <a:r>
              <a:rPr lang="en-US" b="1" dirty="0" smtClean="0"/>
              <a:t>Murtagh </a:t>
            </a:r>
          </a:p>
          <a:p>
            <a:pPr marL="0" indent="0">
              <a:buNone/>
            </a:pPr>
            <a:r>
              <a:rPr lang="en-US" dirty="0" smtClean="0"/>
              <a:t>Probability diagnosis:</a:t>
            </a:r>
          </a:p>
          <a:p>
            <a:pPr marL="0" indent="0">
              <a:buNone/>
            </a:pPr>
            <a:r>
              <a:rPr lang="en-US" dirty="0" smtClean="0"/>
              <a:t>Serious disorders not to be missed</a:t>
            </a:r>
          </a:p>
          <a:p>
            <a:pPr marL="0" indent="0">
              <a:buNone/>
            </a:pPr>
            <a:r>
              <a:rPr lang="en-US" dirty="0" smtClean="0"/>
              <a:t>Pitfalls in diagnosis</a:t>
            </a:r>
          </a:p>
          <a:p>
            <a:pPr marL="0" indent="0">
              <a:buNone/>
            </a:pPr>
            <a:r>
              <a:rPr lang="en-US" dirty="0" smtClean="0"/>
              <a:t>Masquerading conditions</a:t>
            </a:r>
          </a:p>
          <a:p>
            <a:pPr marL="0" indent="0">
              <a:buNone/>
            </a:pPr>
            <a:r>
              <a:rPr lang="en-US" dirty="0" smtClean="0"/>
              <a:t>Is the patient trying to tell me something else? </a:t>
            </a:r>
          </a:p>
          <a:p>
            <a:endParaRPr lang="en-AU" dirty="0"/>
          </a:p>
        </p:txBody>
      </p:sp>
    </p:spTree>
    <p:extLst>
      <p:ext uri="{BB962C8B-B14F-4D97-AF65-F5344CB8AC3E}">
        <p14:creationId xmlns:p14="http://schemas.microsoft.com/office/powerpoint/2010/main" val="14200190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10894255" cy="1325563"/>
          </a:xfrm>
        </p:spPr>
        <p:txBody>
          <a:bodyPr/>
          <a:lstStyle/>
          <a:p>
            <a:r>
              <a:rPr lang="en-US" dirty="0"/>
              <a:t>45 year old mechanic with acute LBP &amp; leg pain</a:t>
            </a:r>
            <a:endParaRPr lang="en-AU" dirty="0"/>
          </a:p>
        </p:txBody>
      </p:sp>
      <p:sp>
        <p:nvSpPr>
          <p:cNvPr id="3" name="Content Placeholder 2"/>
          <p:cNvSpPr>
            <a:spLocks noGrp="1"/>
          </p:cNvSpPr>
          <p:nvPr>
            <p:ph idx="1"/>
          </p:nvPr>
        </p:nvSpPr>
        <p:spPr>
          <a:xfrm>
            <a:off x="378654" y="1690688"/>
            <a:ext cx="11813346" cy="5137883"/>
          </a:xfrm>
        </p:spPr>
        <p:txBody>
          <a:bodyPr>
            <a:normAutofit/>
          </a:bodyPr>
          <a:lstStyle/>
          <a:p>
            <a:pPr marL="0" indent="0">
              <a:buNone/>
            </a:pPr>
            <a:r>
              <a:rPr lang="en-US" b="1" dirty="0" err="1" smtClean="0"/>
              <a:t>Murtagh</a:t>
            </a:r>
            <a:r>
              <a:rPr lang="en-US" b="1" dirty="0" smtClean="0"/>
              <a:t> probability diagnosis: </a:t>
            </a:r>
            <a:r>
              <a:rPr lang="en-US" dirty="0" smtClean="0"/>
              <a:t>acute low back pain with leg pain </a:t>
            </a:r>
          </a:p>
          <a:p>
            <a:pPr marL="0" indent="0">
              <a:buNone/>
            </a:pPr>
            <a:r>
              <a:rPr lang="en-US" dirty="0" smtClean="0"/>
              <a:t>Leg pain: either referred </a:t>
            </a:r>
            <a:r>
              <a:rPr lang="en-US" i="1" dirty="0" smtClean="0"/>
              <a:t>somatic</a:t>
            </a:r>
            <a:r>
              <a:rPr lang="en-US" dirty="0" smtClean="0"/>
              <a:t> leg pain &gt; </a:t>
            </a:r>
            <a:r>
              <a:rPr lang="en-US" i="1" dirty="0" smtClean="0"/>
              <a:t>radicular</a:t>
            </a:r>
            <a:r>
              <a:rPr lang="en-US" dirty="0" smtClean="0"/>
              <a:t> leg pain</a:t>
            </a:r>
          </a:p>
          <a:p>
            <a:pPr marL="0" indent="0">
              <a:buNone/>
            </a:pPr>
            <a:r>
              <a:rPr lang="en-US" b="1" dirty="0" smtClean="0"/>
              <a:t>Serious disorders not to be missed</a:t>
            </a:r>
            <a:r>
              <a:rPr lang="en-US" dirty="0" smtClean="0"/>
              <a:t> </a:t>
            </a:r>
            <a:r>
              <a:rPr lang="en-US" dirty="0" smtClean="0">
                <a:solidFill>
                  <a:srgbClr val="FF0000"/>
                </a:solidFill>
              </a:rPr>
              <a:t>T.I.</a:t>
            </a:r>
            <a:r>
              <a:rPr lang="en-US" u="sng" dirty="0" smtClean="0">
                <a:solidFill>
                  <a:srgbClr val="FF0000"/>
                </a:solidFill>
              </a:rPr>
              <a:t>N.</a:t>
            </a:r>
            <a:r>
              <a:rPr lang="en-US" dirty="0" smtClean="0">
                <a:solidFill>
                  <a:srgbClr val="FF0000"/>
                </a:solidFill>
              </a:rPr>
              <a:t>T (Neurological?)</a:t>
            </a:r>
            <a:r>
              <a:rPr lang="en-US" dirty="0"/>
              <a:t> </a:t>
            </a:r>
            <a:endParaRPr lang="en-US" dirty="0" smtClean="0"/>
          </a:p>
          <a:p>
            <a:pPr marL="0" indent="0">
              <a:buNone/>
            </a:pPr>
            <a:r>
              <a:rPr lang="en-US" dirty="0" smtClean="0"/>
              <a:t>     -Cauda </a:t>
            </a:r>
            <a:r>
              <a:rPr lang="en-US" dirty="0" err="1" smtClean="0"/>
              <a:t>equina</a:t>
            </a:r>
            <a:r>
              <a:rPr lang="en-US" dirty="0" smtClean="0"/>
              <a:t> or severe radiculopathy?</a:t>
            </a:r>
          </a:p>
          <a:p>
            <a:pPr marL="0" indent="0">
              <a:buNone/>
            </a:pPr>
            <a:r>
              <a:rPr lang="en-US" dirty="0" smtClean="0"/>
              <a:t>KEY MESSAGE: Are there any </a:t>
            </a:r>
            <a:r>
              <a:rPr lang="en-US" u="sng" dirty="0" smtClean="0"/>
              <a:t>neurological losses</a:t>
            </a:r>
            <a:r>
              <a:rPr lang="en-US" dirty="0" smtClean="0"/>
              <a:t>? </a:t>
            </a:r>
          </a:p>
          <a:p>
            <a:pPr marL="0" indent="0">
              <a:buNone/>
            </a:pPr>
            <a:r>
              <a:rPr lang="en-US" dirty="0" smtClean="0"/>
              <a:t>    -weakness (legs, bladder, bowel), numbness (legs, saddle), ↓ reflexes</a:t>
            </a:r>
            <a:r>
              <a:rPr lang="en-US" dirty="0"/>
              <a:t>.</a:t>
            </a:r>
            <a:endParaRPr lang="en-US" dirty="0" smtClean="0"/>
          </a:p>
          <a:p>
            <a:pPr marL="0" indent="0">
              <a:buNone/>
            </a:pPr>
            <a:r>
              <a:rPr lang="en-US" u="sng" dirty="0" smtClean="0"/>
              <a:t>LOSS of FUNCTION </a:t>
            </a:r>
            <a:r>
              <a:rPr lang="en-US" dirty="0"/>
              <a:t>= neurosurgical EMERGENCY </a:t>
            </a:r>
          </a:p>
          <a:p>
            <a:pPr marL="0" indent="0">
              <a:buNone/>
            </a:pPr>
            <a:r>
              <a:rPr lang="en-US" b="1" dirty="0" smtClean="0"/>
              <a:t>Pitfalls in diagnosis, </a:t>
            </a:r>
          </a:p>
          <a:p>
            <a:pPr marL="0" indent="0">
              <a:buNone/>
            </a:pPr>
            <a:r>
              <a:rPr lang="en-US" b="1" dirty="0" smtClean="0"/>
              <a:t>Masquerading conditions</a:t>
            </a:r>
          </a:p>
          <a:p>
            <a:pPr marL="0" indent="0">
              <a:buNone/>
            </a:pPr>
            <a:r>
              <a:rPr lang="en-US" b="1" dirty="0" smtClean="0"/>
              <a:t>Is the patient trying to tell me something else? </a:t>
            </a:r>
          </a:p>
          <a:p>
            <a:endParaRPr lang="en-AU" dirty="0"/>
          </a:p>
        </p:txBody>
      </p:sp>
    </p:spTree>
    <p:extLst>
      <p:ext uri="{BB962C8B-B14F-4D97-AF65-F5344CB8AC3E}">
        <p14:creationId xmlns:p14="http://schemas.microsoft.com/office/powerpoint/2010/main" val="189767989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2302" y="598636"/>
            <a:ext cx="10531498" cy="5578327"/>
          </a:xfrm>
        </p:spPr>
        <p:txBody>
          <a:bodyPr>
            <a:normAutofit fontScale="70000" lnSpcReduction="20000"/>
          </a:bodyPr>
          <a:lstStyle/>
          <a:p>
            <a:endParaRPr lang="en-US" dirty="0" smtClean="0"/>
          </a:p>
          <a:p>
            <a:r>
              <a:rPr lang="en-US" sz="4100" b="1" dirty="0"/>
              <a:t>The mechanic comes back 6 months later</a:t>
            </a:r>
          </a:p>
          <a:p>
            <a:r>
              <a:rPr lang="en-US" dirty="0" smtClean="0"/>
              <a:t>His pain has persisted and seems to be getting worse</a:t>
            </a:r>
          </a:p>
          <a:p>
            <a:r>
              <a:rPr lang="en-US" dirty="0" smtClean="0"/>
              <a:t>As he feared his workplace are not being supportive. He is being forced to see a lot of rehab providers and ‘company doctors’ but he feels they are ‘not on his side’. Workers comp has stopped paying for his massage sessions. He feels they were the only treatment which was helping.</a:t>
            </a:r>
          </a:p>
          <a:p>
            <a:r>
              <a:rPr lang="en-AU" dirty="0" smtClean="0"/>
              <a:t>He cannot work. He </a:t>
            </a:r>
            <a:r>
              <a:rPr lang="en-AU" dirty="0"/>
              <a:t>is doing less and less around the house, he is scared to do any physical activity as he is concerned it will make the pain worse. His wife is doing all the home maintenance, shopping </a:t>
            </a:r>
            <a:r>
              <a:rPr lang="en-AU" dirty="0" err="1" smtClean="0"/>
              <a:t>etc</a:t>
            </a:r>
            <a:r>
              <a:rPr lang="en-AU" dirty="0" smtClean="0"/>
              <a:t> that he used to do. She is trying to be supportive but the relationship is under strain.  </a:t>
            </a:r>
            <a:endParaRPr lang="en-US" dirty="0" smtClean="0"/>
          </a:p>
          <a:p>
            <a:r>
              <a:rPr lang="en-US" dirty="0" smtClean="0"/>
              <a:t>He has been taking increasing amounts of tramadol to try to control the pain. He has gained 5kg in weight and started drinking in the evenings. </a:t>
            </a:r>
          </a:p>
          <a:p>
            <a:r>
              <a:rPr lang="en-US" dirty="0" smtClean="0"/>
              <a:t>He had an MRI and was alarmed by all the ‘degeneration’ it showed. </a:t>
            </a:r>
          </a:p>
          <a:p>
            <a:r>
              <a:rPr lang="en-US" dirty="0" smtClean="0"/>
              <a:t>He can’t see any light at the end of the tunnel as everything seems to keep getting worse and no one can help him. He feels like he will have this pain forever and he has no control over anything in his life. </a:t>
            </a:r>
          </a:p>
          <a:p>
            <a:r>
              <a:rPr lang="en-US" dirty="0" smtClean="0"/>
              <a:t>His GP wants him to see a psychologist which is making him angry as he feels the GP doesn’t believe he is in pain. </a:t>
            </a:r>
          </a:p>
          <a:p>
            <a:pPr marL="0" indent="0">
              <a:buNone/>
            </a:pPr>
            <a:endParaRPr lang="en-AU" dirty="0"/>
          </a:p>
        </p:txBody>
      </p:sp>
    </p:spTree>
    <p:extLst>
      <p:ext uri="{BB962C8B-B14F-4D97-AF65-F5344CB8AC3E}">
        <p14:creationId xmlns:p14="http://schemas.microsoft.com/office/powerpoint/2010/main" val="325407519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mechanic comes back </a:t>
            </a:r>
            <a:r>
              <a:rPr lang="en-US" dirty="0"/>
              <a:t>6</a:t>
            </a:r>
            <a:r>
              <a:rPr lang="en-US" dirty="0" smtClean="0"/>
              <a:t> months later</a:t>
            </a:r>
            <a:endParaRPr lang="en-AU" dirty="0"/>
          </a:p>
        </p:txBody>
      </p:sp>
      <p:sp>
        <p:nvSpPr>
          <p:cNvPr id="3" name="Content Placeholder 2"/>
          <p:cNvSpPr>
            <a:spLocks noGrp="1"/>
          </p:cNvSpPr>
          <p:nvPr>
            <p:ph idx="1"/>
          </p:nvPr>
        </p:nvSpPr>
        <p:spPr/>
        <p:txBody>
          <a:bodyPr>
            <a:normAutofit lnSpcReduction="10000"/>
          </a:bodyPr>
          <a:lstStyle/>
          <a:p>
            <a:pPr>
              <a:lnSpc>
                <a:spcPct val="150000"/>
              </a:lnSpc>
            </a:pPr>
            <a:r>
              <a:rPr lang="en-US" dirty="0"/>
              <a:t>45 year old mechanic </a:t>
            </a:r>
            <a:r>
              <a:rPr lang="en-US" dirty="0" smtClean="0"/>
              <a:t>has now developed </a:t>
            </a:r>
            <a:r>
              <a:rPr lang="en-US" u="sng" dirty="0" smtClean="0"/>
              <a:t>chronic</a:t>
            </a:r>
            <a:r>
              <a:rPr lang="en-US" dirty="0" smtClean="0"/>
              <a:t> LBP </a:t>
            </a:r>
            <a:r>
              <a:rPr lang="en-US" dirty="0"/>
              <a:t>&amp; leg </a:t>
            </a:r>
            <a:r>
              <a:rPr lang="en-US" dirty="0" smtClean="0"/>
              <a:t>pain</a:t>
            </a:r>
          </a:p>
          <a:p>
            <a:pPr>
              <a:lnSpc>
                <a:spcPct val="150000"/>
              </a:lnSpc>
            </a:pPr>
            <a:r>
              <a:rPr lang="en-US" dirty="0" smtClean="0"/>
              <a:t>Acute-to-chronic pain transition (20% of cases)</a:t>
            </a:r>
          </a:p>
          <a:p>
            <a:pPr>
              <a:lnSpc>
                <a:spcPct val="150000"/>
              </a:lnSpc>
            </a:pPr>
            <a:r>
              <a:rPr lang="en-US" dirty="0" smtClean="0">
                <a:solidFill>
                  <a:schemeClr val="accent4">
                    <a:lumMod val="60000"/>
                    <a:lumOff val="40000"/>
                  </a:schemeClr>
                </a:solidFill>
              </a:rPr>
              <a:t>Yellow flags </a:t>
            </a:r>
            <a:r>
              <a:rPr lang="en-US" dirty="0" smtClean="0"/>
              <a:t>are strongest predictors of developing CLBP &amp; disability</a:t>
            </a:r>
          </a:p>
          <a:p>
            <a:pPr>
              <a:lnSpc>
                <a:spcPct val="150000"/>
              </a:lnSpc>
            </a:pPr>
            <a:r>
              <a:rPr lang="en-US" dirty="0" smtClean="0"/>
              <a:t>Workers’ compensation, conflict, anxiety (PTSD), depression, smoker</a:t>
            </a:r>
          </a:p>
          <a:p>
            <a:pPr>
              <a:lnSpc>
                <a:spcPct val="150000"/>
              </a:lnSpc>
            </a:pPr>
            <a:r>
              <a:rPr lang="en-US" dirty="0" smtClean="0"/>
              <a:t>Need for a comprehensive multidisciplinary approach to assessment and management.</a:t>
            </a:r>
            <a:endParaRPr lang="en-AU" dirty="0"/>
          </a:p>
        </p:txBody>
      </p:sp>
    </p:spTree>
    <p:extLst>
      <p:ext uri="{BB962C8B-B14F-4D97-AF65-F5344CB8AC3E}">
        <p14:creationId xmlns:p14="http://schemas.microsoft.com/office/powerpoint/2010/main" val="51645582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3110" y="245396"/>
            <a:ext cx="11334625" cy="1325563"/>
          </a:xfrm>
        </p:spPr>
        <p:txBody>
          <a:bodyPr>
            <a:normAutofit fontScale="90000"/>
          </a:bodyPr>
          <a:lstStyle/>
          <a:p>
            <a:pPr algn="ctr"/>
            <a:r>
              <a:rPr lang="en-AU" dirty="0" smtClean="0">
                <a:latin typeface="Comic Sans MS" panose="030F0702030302020204" pitchFamily="66" charset="0"/>
              </a:rPr>
              <a:t/>
            </a:r>
            <a:br>
              <a:rPr lang="en-AU" dirty="0" smtClean="0">
                <a:latin typeface="Comic Sans MS" panose="030F0702030302020204" pitchFamily="66" charset="0"/>
              </a:rPr>
            </a:br>
            <a:r>
              <a:rPr lang="en-AU" sz="4900" dirty="0" smtClean="0">
                <a:solidFill>
                  <a:srgbClr val="FFFF00"/>
                </a:solidFill>
                <a:effectLst>
                  <a:outerShdw blurRad="38100" dist="38100" dir="2700000" algn="tl">
                    <a:srgbClr val="000000">
                      <a:alpha val="43137"/>
                    </a:srgbClr>
                  </a:outerShdw>
                </a:effectLst>
                <a:latin typeface="Calibri" panose="020F0502020204030204" pitchFamily="34" charset="0"/>
              </a:rPr>
              <a:t>Yellow flags (CHAMPS)</a:t>
            </a:r>
            <a:r>
              <a:rPr lang="en-AU" sz="4900" dirty="0">
                <a:solidFill>
                  <a:srgbClr val="FFFF00"/>
                </a:solidFill>
                <a:effectLst>
                  <a:outerShdw blurRad="38100" dist="38100" dir="2700000" algn="tl">
                    <a:srgbClr val="000000">
                      <a:alpha val="43137"/>
                    </a:srgbClr>
                  </a:outerShdw>
                </a:effectLst>
                <a:latin typeface="Calibri" panose="020F0502020204030204" pitchFamily="34" charset="0"/>
              </a:rPr>
              <a:t> </a:t>
            </a:r>
            <a:br>
              <a:rPr lang="en-AU" sz="4900" dirty="0">
                <a:solidFill>
                  <a:srgbClr val="FFFF00"/>
                </a:solidFill>
                <a:effectLst>
                  <a:outerShdw blurRad="38100" dist="38100" dir="2700000" algn="tl">
                    <a:srgbClr val="000000">
                      <a:alpha val="43137"/>
                    </a:srgbClr>
                  </a:outerShdw>
                </a:effectLst>
                <a:latin typeface="Calibri" panose="020F0502020204030204" pitchFamily="34" charset="0"/>
              </a:rPr>
            </a:br>
            <a:r>
              <a:rPr lang="en-AU" sz="3100" dirty="0" smtClean="0">
                <a:latin typeface="Calibri" panose="020F0502020204030204" pitchFamily="34" charset="0"/>
              </a:rPr>
              <a:t>Predicts chronic pain &amp; disability</a:t>
            </a:r>
            <a:r>
              <a:rPr lang="en-AU" sz="3100" dirty="0">
                <a:latin typeface="Calibri" panose="020F0502020204030204" pitchFamily="34" charset="0"/>
              </a:rPr>
              <a:t/>
            </a:r>
            <a:br>
              <a:rPr lang="en-AU" sz="3100" dirty="0">
                <a:latin typeface="Calibri" panose="020F0502020204030204" pitchFamily="34" charset="0"/>
              </a:rPr>
            </a:br>
            <a:endParaRPr lang="en-AU" sz="3100" dirty="0">
              <a:latin typeface="Calibri" panose="020F0502020204030204" pitchFamily="34" charset="0"/>
            </a:endParaRPr>
          </a:p>
        </p:txBody>
      </p:sp>
      <p:sp>
        <p:nvSpPr>
          <p:cNvPr id="3" name="Content Placeholder 2"/>
          <p:cNvSpPr>
            <a:spLocks noGrp="1"/>
          </p:cNvSpPr>
          <p:nvPr>
            <p:ph idx="1"/>
          </p:nvPr>
        </p:nvSpPr>
        <p:spPr>
          <a:xfrm>
            <a:off x="457198" y="1881354"/>
            <a:ext cx="11832265" cy="5173052"/>
          </a:xfrm>
        </p:spPr>
        <p:txBody>
          <a:bodyPr>
            <a:normAutofit/>
          </a:bodyPr>
          <a:lstStyle/>
          <a:p>
            <a:pPr>
              <a:lnSpc>
                <a:spcPct val="100000"/>
              </a:lnSpc>
            </a:pPr>
            <a:r>
              <a:rPr lang="en-AU" sz="3000" b="1" dirty="0" smtClean="0">
                <a:latin typeface="Calibri" panose="020F0502020204030204" pitchFamily="34" charset="0"/>
              </a:rPr>
              <a:t>C</a:t>
            </a:r>
            <a:r>
              <a:rPr lang="en-AU" sz="3000" dirty="0" smtClean="0">
                <a:latin typeface="Calibri" panose="020F0502020204030204" pitchFamily="34" charset="0"/>
              </a:rPr>
              <a:t>atastrophizing</a:t>
            </a:r>
            <a:r>
              <a:rPr lang="en-AU" dirty="0" smtClean="0">
                <a:latin typeface="Calibri" panose="020F0502020204030204" pitchFamily="34" charset="0"/>
              </a:rPr>
              <a:t> </a:t>
            </a:r>
            <a:r>
              <a:rPr lang="en-AU" sz="2000" dirty="0" smtClean="0">
                <a:latin typeface="Calibri" panose="020F0502020204030204" pitchFamily="34" charset="0"/>
              </a:rPr>
              <a:t>(ruminating, injustice)</a:t>
            </a:r>
            <a:r>
              <a:rPr lang="en-AU" sz="2000" dirty="0" smtClean="0">
                <a:effectLst>
                  <a:outerShdw blurRad="38100" dist="38100" dir="2700000" algn="tl">
                    <a:srgbClr val="000000">
                      <a:alpha val="43137"/>
                    </a:srgbClr>
                  </a:outerShdw>
                </a:effectLst>
                <a:latin typeface="Calibri" panose="020F0502020204030204" pitchFamily="34" charset="0"/>
              </a:rPr>
              <a:t> </a:t>
            </a:r>
          </a:p>
          <a:p>
            <a:pPr>
              <a:lnSpc>
                <a:spcPct val="100000"/>
              </a:lnSpc>
            </a:pPr>
            <a:r>
              <a:rPr lang="en-AU" b="1" dirty="0" smtClean="0">
                <a:latin typeface="Calibri" panose="020F0502020204030204" pitchFamily="34" charset="0"/>
              </a:rPr>
              <a:t>H</a:t>
            </a:r>
            <a:r>
              <a:rPr lang="en-AU" dirty="0" smtClean="0">
                <a:latin typeface="Calibri" panose="020F0502020204030204" pitchFamily="34" charset="0"/>
              </a:rPr>
              <a:t>yper-vigilant </a:t>
            </a:r>
            <a:endParaRPr lang="en-AU" sz="2000" dirty="0" smtClean="0">
              <a:latin typeface="Calibri" panose="020F0502020204030204" pitchFamily="34" charset="0"/>
            </a:endParaRPr>
          </a:p>
          <a:p>
            <a:pPr>
              <a:lnSpc>
                <a:spcPct val="100000"/>
              </a:lnSpc>
            </a:pPr>
            <a:r>
              <a:rPr lang="en-AU" b="1" dirty="0" smtClean="0">
                <a:latin typeface="Calibri" panose="020F0502020204030204" pitchFamily="34" charset="0"/>
              </a:rPr>
              <a:t>A</a:t>
            </a:r>
            <a:r>
              <a:rPr lang="en-AU" dirty="0" smtClean="0">
                <a:latin typeface="Calibri" panose="020F0502020204030204" pitchFamily="34" charset="0"/>
              </a:rPr>
              <a:t>nxious </a:t>
            </a:r>
            <a:r>
              <a:rPr lang="en-AU" sz="2000" dirty="0" smtClean="0">
                <a:latin typeface="Calibri" panose="020F0502020204030204" pitchFamily="34" charset="0"/>
              </a:rPr>
              <a:t>(panic &amp; PTSD) </a:t>
            </a:r>
          </a:p>
          <a:p>
            <a:pPr>
              <a:lnSpc>
                <a:spcPct val="100000"/>
              </a:lnSpc>
            </a:pPr>
            <a:r>
              <a:rPr lang="en-AU" b="1" dirty="0" smtClean="0">
                <a:latin typeface="Calibri" panose="020F0502020204030204" pitchFamily="34" charset="0"/>
              </a:rPr>
              <a:t>M</a:t>
            </a:r>
            <a:r>
              <a:rPr lang="en-AU" dirty="0" smtClean="0">
                <a:latin typeface="Calibri" panose="020F0502020204030204" pitchFamily="34" charset="0"/>
              </a:rPr>
              <a:t>edicalized</a:t>
            </a:r>
            <a:endParaRPr lang="en-AU" sz="2000" dirty="0" smtClean="0">
              <a:latin typeface="Calibri" panose="020F0502020204030204" pitchFamily="34" charset="0"/>
            </a:endParaRPr>
          </a:p>
          <a:p>
            <a:pPr>
              <a:lnSpc>
                <a:spcPct val="100000"/>
              </a:lnSpc>
            </a:pPr>
            <a:r>
              <a:rPr lang="en-AU" b="1" dirty="0" smtClean="0">
                <a:latin typeface="Calibri" panose="020F0502020204030204" pitchFamily="34" charset="0"/>
              </a:rPr>
              <a:t>P</a:t>
            </a:r>
            <a:r>
              <a:rPr lang="en-AU" dirty="0" smtClean="0">
                <a:latin typeface="Calibri" panose="020F0502020204030204" pitchFamily="34" charset="0"/>
              </a:rPr>
              <a:t>assive coping </a:t>
            </a:r>
            <a:r>
              <a:rPr lang="en-AU" sz="2000" dirty="0" smtClean="0">
                <a:latin typeface="Calibri" panose="020F0502020204030204" pitchFamily="34" charset="0"/>
              </a:rPr>
              <a:t>(‘fix me’, </a:t>
            </a:r>
            <a:r>
              <a:rPr lang="en-AU" sz="2000" b="1" dirty="0" smtClean="0">
                <a:latin typeface="Calibri" panose="020F0502020204030204" pitchFamily="34" charset="0"/>
              </a:rPr>
              <a:t>compensation</a:t>
            </a:r>
            <a:r>
              <a:rPr lang="en-AU" sz="2000" dirty="0" smtClean="0">
                <a:latin typeface="Calibri" panose="020F0502020204030204" pitchFamily="34" charset="0"/>
              </a:rPr>
              <a:t>)              </a:t>
            </a:r>
            <a:endParaRPr lang="en-AU" sz="2000" dirty="0">
              <a:latin typeface="Calibri" panose="020F0502020204030204" pitchFamily="34" charset="0"/>
            </a:endParaRPr>
          </a:p>
          <a:p>
            <a:pPr>
              <a:lnSpc>
                <a:spcPct val="100000"/>
              </a:lnSpc>
            </a:pPr>
            <a:r>
              <a:rPr lang="en-AU" b="1" dirty="0" smtClean="0">
                <a:latin typeface="Calibri" panose="020F0502020204030204" pitchFamily="34" charset="0"/>
              </a:rPr>
              <a:t>S</a:t>
            </a:r>
            <a:r>
              <a:rPr lang="en-AU" dirty="0" smtClean="0">
                <a:latin typeface="Calibri" panose="020F0502020204030204" pitchFamily="34" charset="0"/>
              </a:rPr>
              <a:t>ubstance overuse </a:t>
            </a:r>
            <a:endParaRPr lang="en-AU" dirty="0">
              <a:latin typeface="Calibri" panose="020F0502020204030204" pitchFamily="34" charset="0"/>
            </a:endParaRPr>
          </a:p>
          <a:p>
            <a:pPr marL="0" indent="0">
              <a:lnSpc>
                <a:spcPct val="100000"/>
              </a:lnSpc>
              <a:buNone/>
            </a:pPr>
            <a:r>
              <a:rPr lang="en-AU" sz="2000" dirty="0" smtClean="0">
                <a:latin typeface="Calibri" panose="020F0502020204030204" pitchFamily="34" charset="0"/>
              </a:rPr>
              <a:t> - </a:t>
            </a:r>
            <a:r>
              <a:rPr lang="en-AU" sz="2000" b="1" dirty="0">
                <a:latin typeface="Calibri" panose="020F0502020204030204" pitchFamily="34" charset="0"/>
              </a:rPr>
              <a:t>C</a:t>
            </a:r>
            <a:r>
              <a:rPr lang="en-AU" sz="2000" b="1" dirty="0" smtClean="0">
                <a:latin typeface="Calibri" panose="020F0502020204030204" pitchFamily="34" charset="0"/>
              </a:rPr>
              <a:t>hemical coping</a:t>
            </a:r>
            <a:r>
              <a:rPr lang="en-AU" sz="2000" dirty="0" smtClean="0">
                <a:effectLst>
                  <a:outerShdw blurRad="38100" dist="38100" dir="2700000" algn="tl">
                    <a:srgbClr val="000000">
                      <a:alpha val="43137"/>
                    </a:srgbClr>
                  </a:outerShdw>
                </a:effectLst>
                <a:latin typeface="Calibri" panose="020F0502020204030204" pitchFamily="34" charset="0"/>
              </a:rPr>
              <a:t>, alcohol, </a:t>
            </a:r>
            <a:r>
              <a:rPr lang="en-AU" sz="2000" dirty="0">
                <a:latin typeface="Calibri" panose="020F0502020204030204" pitchFamily="34" charset="0"/>
              </a:rPr>
              <a:t>smoking</a:t>
            </a:r>
            <a:r>
              <a:rPr lang="en-AU" sz="2200" dirty="0">
                <a:effectLst>
                  <a:outerShdw blurRad="38100" dist="38100" dir="2700000" algn="tl">
                    <a:srgbClr val="000000">
                      <a:alpha val="43137"/>
                    </a:srgbClr>
                  </a:outerShdw>
                </a:effectLst>
                <a:latin typeface="Calibri" panose="020F0502020204030204" pitchFamily="34" charset="0"/>
              </a:rPr>
              <a:t>,</a:t>
            </a:r>
            <a:r>
              <a:rPr lang="en-AU" sz="2200" dirty="0">
                <a:latin typeface="Calibri" panose="020F0502020204030204" pitchFamily="34" charset="0"/>
              </a:rPr>
              <a:t> </a:t>
            </a:r>
            <a:r>
              <a:rPr lang="en-AU" sz="2000" dirty="0" smtClean="0">
                <a:effectLst>
                  <a:outerShdw blurRad="38100" dist="38100" dir="2700000" algn="tl">
                    <a:srgbClr val="000000">
                      <a:alpha val="43137"/>
                    </a:srgbClr>
                  </a:outerShdw>
                </a:effectLst>
                <a:latin typeface="Calibri" panose="020F0502020204030204" pitchFamily="34" charset="0"/>
              </a:rPr>
              <a:t>THC, opioids, </a:t>
            </a:r>
            <a:r>
              <a:rPr lang="en-AU" sz="2200" dirty="0" smtClean="0">
                <a:latin typeface="Calibri" panose="020F0502020204030204" pitchFamily="34" charset="0"/>
              </a:rPr>
              <a:t>OTC analgesics, </a:t>
            </a:r>
            <a:r>
              <a:rPr lang="en-AU" sz="2000" dirty="0" smtClean="0">
                <a:latin typeface="Calibri" panose="020F0502020204030204" pitchFamily="34" charset="0"/>
              </a:rPr>
              <a:t>sedatives</a:t>
            </a:r>
            <a:endParaRPr lang="en-AU" sz="1100" dirty="0">
              <a:latin typeface="Calibri" panose="020F0502020204030204" pitchFamily="34" charset="0"/>
            </a:endParaRPr>
          </a:p>
          <a:p>
            <a:pPr>
              <a:lnSpc>
                <a:spcPct val="100000"/>
              </a:lnSpc>
            </a:pPr>
            <a:r>
              <a:rPr lang="en-AU" b="1" dirty="0" smtClean="0">
                <a:latin typeface="Calibri" panose="020F0502020204030204" pitchFamily="34" charset="0"/>
              </a:rPr>
              <a:t>S</a:t>
            </a:r>
            <a:r>
              <a:rPr lang="en-AU" dirty="0" smtClean="0">
                <a:latin typeface="Calibri" panose="020F0502020204030204" pitchFamily="34" charset="0"/>
              </a:rPr>
              <a:t>tress  (sick of work)                                  </a:t>
            </a:r>
            <a:r>
              <a:rPr lang="en-AU" dirty="0" smtClean="0">
                <a:latin typeface="Comic Sans MS" panose="030F0702030302020204" pitchFamily="66" charset="0"/>
              </a:rPr>
              <a:t>          </a:t>
            </a:r>
          </a:p>
          <a:p>
            <a:pPr marL="0" indent="0">
              <a:lnSpc>
                <a:spcPct val="100000"/>
              </a:lnSpc>
              <a:buNone/>
            </a:pPr>
            <a:r>
              <a:rPr lang="en-AU" dirty="0">
                <a:latin typeface="Comic Sans MS" panose="030F0702030302020204" pitchFamily="66" charset="0"/>
              </a:rPr>
              <a:t> </a:t>
            </a:r>
            <a:r>
              <a:rPr lang="en-AU" dirty="0" smtClean="0">
                <a:latin typeface="Comic Sans MS" panose="030F0702030302020204" pitchFamily="66" charset="0"/>
              </a:rPr>
              <a:t>                                                                </a:t>
            </a:r>
            <a:r>
              <a:rPr lang="en-AU" sz="1100" dirty="0" smtClean="0">
                <a:latin typeface="Comic Sans MS" panose="030F0702030302020204" pitchFamily="66" charset="0"/>
              </a:rPr>
              <a:t>SZ </a:t>
            </a:r>
            <a:r>
              <a:rPr lang="en-AU" sz="1100" dirty="0">
                <a:latin typeface="Comic Sans MS" panose="030F0702030302020204" pitchFamily="66" charset="0"/>
              </a:rPr>
              <a:t>George, JM </a:t>
            </a:r>
            <a:r>
              <a:rPr lang="en-AU" sz="1100" dirty="0" err="1">
                <a:latin typeface="Comic Sans MS" panose="030F0702030302020204" pitchFamily="66" charset="0"/>
              </a:rPr>
              <a:t>Beneciuk</a:t>
            </a:r>
            <a:r>
              <a:rPr lang="en-AU" sz="1100" dirty="0">
                <a:latin typeface="Comic Sans MS" panose="030F0702030302020204" pitchFamily="66" charset="0"/>
              </a:rPr>
              <a:t> MC Musculoskeletal Disorders 2015</a:t>
            </a:r>
          </a:p>
          <a:p>
            <a:pPr marL="0" indent="0">
              <a:buClr>
                <a:srgbClr val="FFC000"/>
              </a:buClr>
              <a:buNone/>
            </a:pPr>
            <a:endParaRPr lang="en-AU" sz="2000" dirty="0">
              <a:latin typeface="Comic Sans MS" panose="030F0702030302020204" pitchFamily="66" charset="0"/>
            </a:endParaRPr>
          </a:p>
        </p:txBody>
      </p:sp>
      <p:pic>
        <p:nvPicPr>
          <p:cNvPr id="7" name="Picture 8"/>
          <p:cNvPicPr>
            <a:picLocks noChangeAspect="1" noChangeArrowheads="1"/>
          </p:cNvPicPr>
          <p:nvPr/>
        </p:nvPicPr>
        <p:blipFill>
          <a:blip r:embed="rId2" cstate="print"/>
          <a:srcRect/>
          <a:stretch>
            <a:fillRect/>
          </a:stretch>
        </p:blipFill>
        <p:spPr bwMode="auto">
          <a:xfrm>
            <a:off x="1009650" y="351038"/>
            <a:ext cx="1286220" cy="1114277"/>
          </a:xfrm>
          <a:prstGeom prst="rect">
            <a:avLst/>
          </a:prstGeom>
          <a:noFill/>
          <a:ln w="9525">
            <a:noFill/>
            <a:miter lim="800000"/>
            <a:headEnd/>
            <a:tailEnd/>
          </a:ln>
        </p:spPr>
      </p:pic>
    </p:spTree>
    <p:extLst>
      <p:ext uri="{BB962C8B-B14F-4D97-AF65-F5344CB8AC3E}">
        <p14:creationId xmlns:p14="http://schemas.microsoft.com/office/powerpoint/2010/main" val="199668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endParaRPr lang="en-AU" dirty="0" smtClean="0"/>
          </a:p>
          <a:p>
            <a:endParaRPr lang="en-AU" dirty="0"/>
          </a:p>
          <a:p>
            <a:pPr marL="0" indent="0">
              <a:buNone/>
            </a:pPr>
            <a:r>
              <a:rPr lang="en-US" dirty="0" smtClean="0"/>
              <a:t>Principles:</a:t>
            </a:r>
            <a:endParaRPr lang="en-AU" dirty="0" smtClean="0"/>
          </a:p>
          <a:p>
            <a:pPr lvl="1"/>
            <a:r>
              <a:rPr lang="en-US" dirty="0" smtClean="0"/>
              <a:t>Education +++</a:t>
            </a:r>
            <a:endParaRPr lang="en-US" dirty="0"/>
          </a:p>
          <a:p>
            <a:pPr lvl="1"/>
            <a:r>
              <a:rPr lang="en-US" dirty="0" smtClean="0"/>
              <a:t>Multidisciplinary team ++</a:t>
            </a:r>
          </a:p>
          <a:p>
            <a:r>
              <a:rPr lang="en-US" dirty="0"/>
              <a:t>Be careful with </a:t>
            </a:r>
            <a:endParaRPr lang="en-AU" dirty="0" smtClean="0"/>
          </a:p>
          <a:p>
            <a:pPr lvl="1"/>
            <a:r>
              <a:rPr lang="en-AU" dirty="0" smtClean="0"/>
              <a:t>Imaging</a:t>
            </a:r>
            <a:endParaRPr lang="en-AU" dirty="0"/>
          </a:p>
          <a:p>
            <a:pPr lvl="1"/>
            <a:r>
              <a:rPr lang="en-US" dirty="0" smtClean="0"/>
              <a:t>Prescribing</a:t>
            </a:r>
            <a:endParaRPr lang="en-US" dirty="0"/>
          </a:p>
          <a:p>
            <a:pPr lvl="1"/>
            <a:endParaRPr lang="en-US" dirty="0"/>
          </a:p>
          <a:p>
            <a:pPr lvl="1"/>
            <a:endParaRPr lang="en-US" dirty="0" smtClean="0"/>
          </a:p>
          <a:p>
            <a:pPr lvl="1"/>
            <a:endParaRPr lang="en-US" dirty="0" smtClean="0"/>
          </a:p>
          <a:p>
            <a:r>
              <a:rPr lang="en-AU" dirty="0">
                <a:hlinkClick r:id="rId2"/>
              </a:rPr>
              <a:t>https://</a:t>
            </a:r>
            <a:r>
              <a:rPr lang="en-AU" dirty="0" smtClean="0">
                <a:hlinkClick r:id="rId2"/>
              </a:rPr>
              <a:t>www.youtube.com/watch?v=C_3phB93rvI</a:t>
            </a:r>
            <a:endParaRPr lang="en-AU" dirty="0" smtClean="0"/>
          </a:p>
          <a:p>
            <a:r>
              <a:rPr lang="en-AU" dirty="0">
                <a:hlinkClick r:id="rId3"/>
              </a:rPr>
              <a:t>https://www.aci.health.nsw.gov.au/chronic-pain/for-everyone/getting-help-from-your-healthcare-team</a:t>
            </a:r>
            <a:endParaRPr lang="en-US" dirty="0" smtClean="0"/>
          </a:p>
          <a:p>
            <a:endParaRPr lang="en-AU" dirty="0"/>
          </a:p>
        </p:txBody>
      </p:sp>
      <p:sp>
        <p:nvSpPr>
          <p:cNvPr id="4" name="Title 3"/>
          <p:cNvSpPr>
            <a:spLocks noGrp="1"/>
          </p:cNvSpPr>
          <p:nvPr>
            <p:ph type="title"/>
          </p:nvPr>
        </p:nvSpPr>
        <p:spPr/>
        <p:txBody>
          <a:bodyPr/>
          <a:lstStyle/>
          <a:p>
            <a:r>
              <a:rPr lang="en-US" dirty="0" smtClean="0"/>
              <a:t>Managing Chronic Low Back Pain in GP</a:t>
            </a:r>
            <a:endParaRPr lang="en-AU" dirty="0"/>
          </a:p>
        </p:txBody>
      </p:sp>
      <p:pic>
        <p:nvPicPr>
          <p:cNvPr id="5" name="Content Placeholder 1"/>
          <p:cNvPicPr>
            <a:picLocks noChangeAspect="1"/>
          </p:cNvPicPr>
          <p:nvPr/>
        </p:nvPicPr>
        <p:blipFill>
          <a:blip r:embed="rId4"/>
          <a:stretch>
            <a:fillRect/>
          </a:stretch>
        </p:blipFill>
        <p:spPr>
          <a:xfrm>
            <a:off x="7616133" y="1532771"/>
            <a:ext cx="3862655" cy="2943171"/>
          </a:xfrm>
          <a:prstGeom prst="rect">
            <a:avLst/>
          </a:prstGeom>
        </p:spPr>
      </p:pic>
      <p:sp>
        <p:nvSpPr>
          <p:cNvPr id="2" name="Rectangle 1"/>
          <p:cNvSpPr/>
          <p:nvPr/>
        </p:nvSpPr>
        <p:spPr>
          <a:xfrm>
            <a:off x="367139" y="4366914"/>
            <a:ext cx="2907463" cy="430887"/>
          </a:xfrm>
          <a:prstGeom prst="rect">
            <a:avLst/>
          </a:prstGeom>
        </p:spPr>
        <p:txBody>
          <a:bodyPr wrap="none">
            <a:spAutoFit/>
          </a:bodyPr>
          <a:lstStyle/>
          <a:p>
            <a:pPr lvl="1"/>
            <a:r>
              <a:rPr lang="en-US" sz="2200" dirty="0"/>
              <a:t>Know when to refer</a:t>
            </a:r>
          </a:p>
        </p:txBody>
      </p:sp>
    </p:spTree>
    <p:extLst>
      <p:ext uri="{BB962C8B-B14F-4D97-AF65-F5344CB8AC3E}">
        <p14:creationId xmlns:p14="http://schemas.microsoft.com/office/powerpoint/2010/main" val="17923381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93500" y="1690688"/>
            <a:ext cx="7858125" cy="3543300"/>
          </a:xfrm>
        </p:spPr>
      </p:pic>
    </p:spTree>
    <p:extLst>
      <p:ext uri="{BB962C8B-B14F-4D97-AF65-F5344CB8AC3E}">
        <p14:creationId xmlns:p14="http://schemas.microsoft.com/office/powerpoint/2010/main" val="24792172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0868" y="288953"/>
            <a:ext cx="10515600" cy="1105777"/>
          </a:xfrm>
        </p:spPr>
        <p:txBody>
          <a:bodyPr>
            <a:normAutofit/>
          </a:bodyPr>
          <a:lstStyle/>
          <a:p>
            <a:pPr algn="ctr"/>
            <a:r>
              <a:rPr lang="en-AU" dirty="0" smtClean="0">
                <a:latin typeface="Calibri" panose="020F0502020204030204" pitchFamily="34" charset="0"/>
              </a:rPr>
              <a:t>Classifying LBP</a:t>
            </a:r>
            <a:r>
              <a:rPr lang="en-AU" dirty="0">
                <a:latin typeface="Calibri" panose="020F0502020204030204" pitchFamily="34" charset="0"/>
              </a:rPr>
              <a:t/>
            </a:r>
            <a:br>
              <a:rPr lang="en-AU" dirty="0">
                <a:latin typeface="Calibri" panose="020F0502020204030204" pitchFamily="34" charset="0"/>
              </a:rPr>
            </a:br>
            <a:endParaRPr lang="en-AU" sz="2700" dirty="0">
              <a:latin typeface="Calibri" panose="020F0502020204030204" pitchFamily="34" charset="0"/>
            </a:endParaRPr>
          </a:p>
        </p:txBody>
      </p:sp>
      <p:sp>
        <p:nvSpPr>
          <p:cNvPr id="3" name="Content Placeholder 2"/>
          <p:cNvSpPr>
            <a:spLocks noGrp="1"/>
          </p:cNvSpPr>
          <p:nvPr>
            <p:ph idx="1"/>
          </p:nvPr>
        </p:nvSpPr>
        <p:spPr>
          <a:xfrm>
            <a:off x="526402" y="887672"/>
            <a:ext cx="11665598" cy="5583898"/>
          </a:xfrm>
        </p:spPr>
        <p:txBody>
          <a:bodyPr>
            <a:noAutofit/>
          </a:bodyPr>
          <a:lstStyle/>
          <a:p>
            <a:pPr marL="0" indent="0">
              <a:lnSpc>
                <a:spcPct val="150000"/>
              </a:lnSpc>
              <a:buNone/>
            </a:pPr>
            <a:r>
              <a:rPr lang="en-AU" b="1" dirty="0" smtClean="0">
                <a:latin typeface="Calibri" panose="020F0502020204030204" pitchFamily="34" charset="0"/>
              </a:rPr>
              <a:t>Timing?</a:t>
            </a:r>
          </a:p>
          <a:p>
            <a:pPr>
              <a:lnSpc>
                <a:spcPct val="150000"/>
              </a:lnSpc>
            </a:pPr>
            <a:r>
              <a:rPr lang="en-AU" sz="2400" dirty="0" smtClean="0">
                <a:latin typeface="Calibri" panose="020F0502020204030204" pitchFamily="34" charset="0"/>
              </a:rPr>
              <a:t> Acute or</a:t>
            </a:r>
            <a:r>
              <a:rPr lang="en-AU" sz="2400" b="1" dirty="0" smtClean="0">
                <a:latin typeface="Calibri" panose="020F0502020204030204" pitchFamily="34" charset="0"/>
              </a:rPr>
              <a:t> </a:t>
            </a:r>
            <a:r>
              <a:rPr lang="en-AU" sz="2400" dirty="0" smtClean="0">
                <a:latin typeface="Calibri" panose="020F0502020204030204" pitchFamily="34" charset="0"/>
              </a:rPr>
              <a:t>chronic LBP? (≥3M)</a:t>
            </a:r>
          </a:p>
          <a:p>
            <a:pPr marL="0" indent="0">
              <a:lnSpc>
                <a:spcPct val="150000"/>
              </a:lnSpc>
              <a:buNone/>
            </a:pPr>
            <a:r>
              <a:rPr lang="en-AU" b="1" dirty="0" smtClean="0">
                <a:latin typeface="Calibri" panose="020F0502020204030204" pitchFamily="34" charset="0"/>
              </a:rPr>
              <a:t>Can you identify a specific ‘’pain generator’’? </a:t>
            </a:r>
          </a:p>
          <a:p>
            <a:pPr>
              <a:lnSpc>
                <a:spcPct val="150000"/>
              </a:lnSpc>
            </a:pPr>
            <a:r>
              <a:rPr lang="en-AU" sz="2400" dirty="0" smtClean="0">
                <a:latin typeface="Calibri" panose="020F0502020204030204" pitchFamily="34" charset="0"/>
              </a:rPr>
              <a:t>Specific LBP? (e.g. vertebral fracture, facet joint OA) (20</a:t>
            </a:r>
            <a:r>
              <a:rPr lang="en-AU" sz="2400" dirty="0">
                <a:latin typeface="Calibri" panose="020F0502020204030204" pitchFamily="34" charset="0"/>
              </a:rPr>
              <a:t>%)   </a:t>
            </a:r>
          </a:p>
          <a:p>
            <a:pPr>
              <a:lnSpc>
                <a:spcPct val="150000"/>
              </a:lnSpc>
            </a:pPr>
            <a:r>
              <a:rPr lang="en-AU" sz="2400" b="1" dirty="0" smtClean="0">
                <a:latin typeface="Calibri" panose="020F0502020204030204" pitchFamily="34" charset="0"/>
              </a:rPr>
              <a:t>Non-specific LBP? </a:t>
            </a:r>
            <a:r>
              <a:rPr lang="en-AU" sz="2400" dirty="0" smtClean="0">
                <a:latin typeface="Calibri" panose="020F0502020204030204" pitchFamily="34" charset="0"/>
              </a:rPr>
              <a:t>(80%) </a:t>
            </a:r>
          </a:p>
          <a:p>
            <a:pPr marL="0" indent="0">
              <a:lnSpc>
                <a:spcPct val="150000"/>
              </a:lnSpc>
              <a:buNone/>
            </a:pPr>
            <a:r>
              <a:rPr lang="en-AU" b="1" dirty="0" smtClean="0">
                <a:latin typeface="Calibri" panose="020F0502020204030204" pitchFamily="34" charset="0"/>
              </a:rPr>
              <a:t>Leg pain present? </a:t>
            </a:r>
            <a:r>
              <a:rPr lang="en-AU" sz="2400" b="1" dirty="0" smtClean="0">
                <a:latin typeface="Calibri" panose="020F0502020204030204" pitchFamily="34" charset="0"/>
              </a:rPr>
              <a:t>(20</a:t>
            </a:r>
            <a:r>
              <a:rPr lang="en-AU" sz="2400" b="1" dirty="0">
                <a:latin typeface="Calibri" panose="020F0502020204030204" pitchFamily="34" charset="0"/>
              </a:rPr>
              <a:t>%) </a:t>
            </a:r>
            <a:endParaRPr lang="en-AU" sz="2400" b="1" dirty="0" smtClean="0">
              <a:latin typeface="Calibri" panose="020F0502020204030204" pitchFamily="34" charset="0"/>
            </a:endParaRPr>
          </a:p>
          <a:p>
            <a:pPr>
              <a:lnSpc>
                <a:spcPct val="150000"/>
              </a:lnSpc>
            </a:pPr>
            <a:r>
              <a:rPr lang="en-AU" sz="2400" i="1" dirty="0" smtClean="0">
                <a:latin typeface="Calibri" panose="020F0502020204030204" pitchFamily="34" charset="0"/>
              </a:rPr>
              <a:t>Referred</a:t>
            </a:r>
            <a:r>
              <a:rPr lang="en-AU" sz="2400" dirty="0" smtClean="0">
                <a:latin typeface="Calibri" panose="020F0502020204030204" pitchFamily="34" charset="0"/>
              </a:rPr>
              <a:t> leg pain? (from musculoskeletal structures) (2/3</a:t>
            </a:r>
            <a:r>
              <a:rPr lang="en-AU" sz="2400" baseline="30000" dirty="0" smtClean="0">
                <a:latin typeface="Calibri" panose="020F0502020204030204" pitchFamily="34" charset="0"/>
              </a:rPr>
              <a:t>rd</a:t>
            </a:r>
            <a:r>
              <a:rPr lang="en-AU" sz="2400" dirty="0" smtClean="0">
                <a:latin typeface="Calibri" panose="020F0502020204030204" pitchFamily="34" charset="0"/>
              </a:rPr>
              <a:t>) </a:t>
            </a:r>
          </a:p>
          <a:p>
            <a:pPr>
              <a:lnSpc>
                <a:spcPct val="150000"/>
              </a:lnSpc>
            </a:pPr>
            <a:r>
              <a:rPr lang="en-AU" sz="2400" i="1" dirty="0" smtClean="0">
                <a:latin typeface="Calibri" panose="020F0502020204030204" pitchFamily="34" charset="0"/>
              </a:rPr>
              <a:t>Radicular </a:t>
            </a:r>
            <a:r>
              <a:rPr lang="en-AU" sz="2400" dirty="0" smtClean="0">
                <a:latin typeface="Calibri" panose="020F0502020204030204" pitchFamily="34" charset="0"/>
              </a:rPr>
              <a:t>pain? (from spinal nerve root) (‘sciatica’) (1/3</a:t>
            </a:r>
            <a:r>
              <a:rPr lang="en-AU" sz="2400" baseline="30000" dirty="0" smtClean="0">
                <a:latin typeface="Calibri" panose="020F0502020204030204" pitchFamily="34" charset="0"/>
              </a:rPr>
              <a:t>rd</a:t>
            </a:r>
            <a:r>
              <a:rPr lang="en-AU" sz="2400" dirty="0" smtClean="0">
                <a:latin typeface="Calibri" panose="020F0502020204030204" pitchFamily="34" charset="0"/>
              </a:rPr>
              <a:t>)</a:t>
            </a:r>
          </a:p>
          <a:p>
            <a:pPr marL="0" indent="0">
              <a:lnSpc>
                <a:spcPct val="150000"/>
              </a:lnSpc>
              <a:buClr>
                <a:srgbClr val="FFC000"/>
              </a:buClr>
              <a:buNone/>
            </a:pPr>
            <a:endParaRPr lang="en-AU" sz="2000" dirty="0" smtClean="0">
              <a:latin typeface="Comic Sans MS" panose="030F0702030302020204" pitchFamily="66" charset="0"/>
            </a:endParaRPr>
          </a:p>
          <a:p>
            <a:pPr>
              <a:lnSpc>
                <a:spcPct val="150000"/>
              </a:lnSpc>
              <a:buClr>
                <a:srgbClr val="FFC000"/>
              </a:buClr>
              <a:buFont typeface="Wingdings" panose="05000000000000000000" pitchFamily="2" charset="2"/>
              <a:buChar char="§"/>
            </a:pPr>
            <a:endParaRPr lang="en-AU" dirty="0" smtClean="0">
              <a:latin typeface="Comic Sans MS" panose="030F0702030302020204" pitchFamily="66" charset="0"/>
            </a:endParaRPr>
          </a:p>
        </p:txBody>
      </p:sp>
      <p:pic>
        <p:nvPicPr>
          <p:cNvPr id="12" name="Picture 11" descr="C:\Users\ericv\Desktop\core_strength_18.jpg"/>
          <p:cNvPicPr/>
          <p:nvPr/>
        </p:nvPicPr>
        <p:blipFill>
          <a:blip r:embed="rId2" cstate="print"/>
          <a:srcRect/>
          <a:stretch>
            <a:fillRect/>
          </a:stretch>
        </p:blipFill>
        <p:spPr bwMode="auto">
          <a:xfrm>
            <a:off x="9425998" y="716222"/>
            <a:ext cx="2370325" cy="3687580"/>
          </a:xfrm>
          <a:prstGeom prst="rect">
            <a:avLst/>
          </a:prstGeom>
          <a:noFill/>
          <a:ln w="9525">
            <a:noFill/>
            <a:miter lim="800000"/>
            <a:headEnd/>
            <a:tailEnd/>
          </a:ln>
        </p:spPr>
      </p:pic>
    </p:spTree>
    <p:extLst>
      <p:ext uri="{BB962C8B-B14F-4D97-AF65-F5344CB8AC3E}">
        <p14:creationId xmlns:p14="http://schemas.microsoft.com/office/powerpoint/2010/main" val="703799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5869" y="511606"/>
            <a:ext cx="10515600" cy="1105777"/>
          </a:xfrm>
        </p:spPr>
        <p:txBody>
          <a:bodyPr>
            <a:normAutofit/>
          </a:bodyPr>
          <a:lstStyle/>
          <a:p>
            <a:pPr algn="ctr"/>
            <a:r>
              <a:rPr lang="en-AU" dirty="0" smtClean="0">
                <a:latin typeface="Calibri" panose="020F0502020204030204" pitchFamily="34" charset="0"/>
              </a:rPr>
              <a:t>Most common classification of LBP </a:t>
            </a:r>
            <a:r>
              <a:rPr lang="en-AU" dirty="0">
                <a:latin typeface="Calibri" panose="020F0502020204030204" pitchFamily="34" charset="0"/>
              </a:rPr>
              <a:t/>
            </a:r>
            <a:br>
              <a:rPr lang="en-AU" dirty="0">
                <a:latin typeface="Calibri" panose="020F0502020204030204" pitchFamily="34" charset="0"/>
              </a:rPr>
            </a:br>
            <a:endParaRPr lang="en-AU" sz="2700" dirty="0">
              <a:latin typeface="Calibri" panose="020F0502020204030204" pitchFamily="34" charset="0"/>
            </a:endParaRPr>
          </a:p>
        </p:txBody>
      </p:sp>
      <p:sp>
        <p:nvSpPr>
          <p:cNvPr id="3" name="Content Placeholder 2"/>
          <p:cNvSpPr>
            <a:spLocks noGrp="1"/>
          </p:cNvSpPr>
          <p:nvPr>
            <p:ph idx="1"/>
          </p:nvPr>
        </p:nvSpPr>
        <p:spPr>
          <a:xfrm>
            <a:off x="-59130" y="1064495"/>
            <a:ext cx="11665598" cy="5583898"/>
          </a:xfrm>
        </p:spPr>
        <p:txBody>
          <a:bodyPr>
            <a:noAutofit/>
          </a:bodyPr>
          <a:lstStyle/>
          <a:p>
            <a:pPr marL="0" indent="0">
              <a:lnSpc>
                <a:spcPct val="150000"/>
              </a:lnSpc>
              <a:buClr>
                <a:srgbClr val="FFC000"/>
              </a:buClr>
              <a:buNone/>
            </a:pPr>
            <a:endParaRPr lang="en-AU" sz="2000" dirty="0">
              <a:latin typeface="Comic Sans MS" panose="030F0702030302020204" pitchFamily="66" charset="0"/>
            </a:endParaRPr>
          </a:p>
          <a:p>
            <a:pPr marL="0" indent="0" algn="ctr">
              <a:lnSpc>
                <a:spcPct val="150000"/>
              </a:lnSpc>
              <a:buClr>
                <a:srgbClr val="FFC000"/>
              </a:buClr>
              <a:buNone/>
            </a:pPr>
            <a:r>
              <a:rPr lang="en-AU" dirty="0" smtClean="0">
                <a:latin typeface="Calibri" panose="020F0502020204030204" pitchFamily="34" charset="0"/>
              </a:rPr>
              <a:t>    </a:t>
            </a:r>
            <a:r>
              <a:rPr lang="en-AU" sz="4000" dirty="0" smtClean="0">
                <a:latin typeface="Calibri" panose="020F0502020204030204" pitchFamily="34" charset="0"/>
              </a:rPr>
              <a:t>Acute or chronic, </a:t>
            </a:r>
          </a:p>
          <a:p>
            <a:pPr marL="0" indent="0" algn="ctr">
              <a:lnSpc>
                <a:spcPct val="150000"/>
              </a:lnSpc>
              <a:buClr>
                <a:srgbClr val="FFC000"/>
              </a:buClr>
              <a:buNone/>
            </a:pPr>
            <a:r>
              <a:rPr lang="en-AU" sz="4000" dirty="0" smtClean="0">
                <a:latin typeface="Calibri" panose="020F0502020204030204" pitchFamily="34" charset="0"/>
              </a:rPr>
              <a:t>non-specific, </a:t>
            </a:r>
          </a:p>
          <a:p>
            <a:pPr marL="0" indent="0" algn="ctr">
              <a:lnSpc>
                <a:spcPct val="150000"/>
              </a:lnSpc>
              <a:buClr>
                <a:srgbClr val="FFC000"/>
              </a:buClr>
              <a:buNone/>
            </a:pPr>
            <a:r>
              <a:rPr lang="en-AU" sz="4000" dirty="0">
                <a:latin typeface="Calibri" panose="020F0502020204030204" pitchFamily="34" charset="0"/>
              </a:rPr>
              <a:t> </a:t>
            </a:r>
            <a:r>
              <a:rPr lang="en-AU" sz="4000" dirty="0" smtClean="0">
                <a:latin typeface="Calibri" panose="020F0502020204030204" pitchFamily="34" charset="0"/>
              </a:rPr>
              <a:t>   low back pain,</a:t>
            </a:r>
          </a:p>
          <a:p>
            <a:pPr marL="0" indent="0" algn="ctr">
              <a:lnSpc>
                <a:spcPct val="150000"/>
              </a:lnSpc>
              <a:buClr>
                <a:srgbClr val="FFC000"/>
              </a:buClr>
              <a:buNone/>
            </a:pPr>
            <a:r>
              <a:rPr lang="en-AU" sz="4000" dirty="0" smtClean="0">
                <a:latin typeface="Calibri" panose="020F0502020204030204" pitchFamily="34" charset="0"/>
              </a:rPr>
              <a:t> with (or without) leg pain</a:t>
            </a:r>
          </a:p>
          <a:p>
            <a:pPr algn="ctr">
              <a:lnSpc>
                <a:spcPct val="150000"/>
              </a:lnSpc>
              <a:buClr>
                <a:srgbClr val="FFC000"/>
              </a:buClr>
              <a:buFont typeface="Wingdings" panose="05000000000000000000" pitchFamily="2" charset="2"/>
              <a:buChar char="§"/>
            </a:pPr>
            <a:endParaRPr lang="en-AU" dirty="0" smtClean="0">
              <a:latin typeface="Comic Sans MS" panose="030F0702030302020204" pitchFamily="66" charset="0"/>
            </a:endParaRPr>
          </a:p>
        </p:txBody>
      </p:sp>
      <p:pic>
        <p:nvPicPr>
          <p:cNvPr id="5" name="Picture 4" descr="C:\Users\ericv\Desktop\core_strength_18.jpg"/>
          <p:cNvPicPr/>
          <p:nvPr/>
        </p:nvPicPr>
        <p:blipFill>
          <a:blip r:embed="rId2" cstate="print"/>
          <a:srcRect/>
          <a:stretch>
            <a:fillRect/>
          </a:stretch>
        </p:blipFill>
        <p:spPr bwMode="auto">
          <a:xfrm>
            <a:off x="9523642" y="1064494"/>
            <a:ext cx="2370325" cy="3687580"/>
          </a:xfrm>
          <a:prstGeom prst="rect">
            <a:avLst/>
          </a:prstGeom>
          <a:noFill/>
          <a:ln w="9525">
            <a:noFill/>
            <a:miter lim="800000"/>
            <a:headEnd/>
            <a:tailEnd/>
          </a:ln>
        </p:spPr>
      </p:pic>
    </p:spTree>
    <p:extLst>
      <p:ext uri="{BB962C8B-B14F-4D97-AF65-F5344CB8AC3E}">
        <p14:creationId xmlns:p14="http://schemas.microsoft.com/office/powerpoint/2010/main" val="3979959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Spinal jargon</a:t>
            </a:r>
            <a:endParaRPr lang="en-AU" dirty="0"/>
          </a:p>
        </p:txBody>
      </p:sp>
      <p:sp>
        <p:nvSpPr>
          <p:cNvPr id="3" name="Content Placeholder 2"/>
          <p:cNvSpPr>
            <a:spLocks noGrp="1"/>
          </p:cNvSpPr>
          <p:nvPr>
            <p:ph idx="1"/>
          </p:nvPr>
        </p:nvSpPr>
        <p:spPr>
          <a:xfrm>
            <a:off x="293649" y="1856105"/>
            <a:ext cx="11060151" cy="4351338"/>
          </a:xfrm>
        </p:spPr>
        <p:txBody>
          <a:bodyPr>
            <a:normAutofit fontScale="92500"/>
          </a:bodyPr>
          <a:lstStyle/>
          <a:p>
            <a:r>
              <a:rPr lang="en-US" dirty="0" smtClean="0"/>
              <a:t>Spondyl</a:t>
            </a:r>
            <a:r>
              <a:rPr lang="en-US" i="1" dirty="0" smtClean="0"/>
              <a:t>osis</a:t>
            </a:r>
            <a:r>
              <a:rPr lang="en-US" dirty="0" smtClean="0"/>
              <a:t>: ‘degenerative’, OA changes in the spine (e.g. facet joints, discs)</a:t>
            </a:r>
          </a:p>
          <a:p>
            <a:endParaRPr lang="en-US" dirty="0" smtClean="0"/>
          </a:p>
          <a:p>
            <a:r>
              <a:rPr lang="en-US" dirty="0" smtClean="0"/>
              <a:t>Spondyl</a:t>
            </a:r>
            <a:r>
              <a:rPr lang="en-US" i="1" dirty="0" smtClean="0"/>
              <a:t>itis:</a:t>
            </a:r>
            <a:r>
              <a:rPr lang="en-US" dirty="0" smtClean="0"/>
              <a:t> inflammation of the spine (e.g. seronegative </a:t>
            </a:r>
            <a:r>
              <a:rPr lang="en-US" dirty="0" err="1" smtClean="0"/>
              <a:t>arthropathy</a:t>
            </a:r>
            <a:r>
              <a:rPr lang="en-US" dirty="0" smtClean="0"/>
              <a:t>, AS)</a:t>
            </a:r>
          </a:p>
          <a:p>
            <a:pPr marL="0" indent="0">
              <a:buNone/>
            </a:pPr>
            <a:endParaRPr lang="en-US" dirty="0" smtClean="0"/>
          </a:p>
          <a:p>
            <a:r>
              <a:rPr lang="en-US" dirty="0" smtClean="0"/>
              <a:t>Spondylo</a:t>
            </a:r>
            <a:r>
              <a:rPr lang="en-US" i="1" dirty="0" smtClean="0"/>
              <a:t>listhesis</a:t>
            </a:r>
            <a:r>
              <a:rPr lang="en-US" dirty="0" smtClean="0"/>
              <a:t>: ‘slippage’ of one vertebral body on another</a:t>
            </a:r>
          </a:p>
          <a:p>
            <a:endParaRPr lang="en-US" dirty="0" smtClean="0"/>
          </a:p>
          <a:p>
            <a:r>
              <a:rPr lang="en-US" dirty="0" smtClean="0"/>
              <a:t>Radiculopathy</a:t>
            </a:r>
            <a:r>
              <a:rPr lang="en-US" dirty="0"/>
              <a:t>: nerve </a:t>
            </a:r>
            <a:r>
              <a:rPr lang="en-US" dirty="0" smtClean="0"/>
              <a:t>root </a:t>
            </a:r>
            <a:r>
              <a:rPr lang="en-US" dirty="0"/>
              <a:t>related pain </a:t>
            </a:r>
            <a:r>
              <a:rPr lang="en-US" dirty="0" smtClean="0"/>
              <a:t>or symptoms (limbs)</a:t>
            </a:r>
          </a:p>
          <a:p>
            <a:pPr marL="0" indent="0">
              <a:buNone/>
            </a:pPr>
            <a:endParaRPr lang="en-US" dirty="0" smtClean="0"/>
          </a:p>
          <a:p>
            <a:r>
              <a:rPr lang="en-US" dirty="0" smtClean="0"/>
              <a:t>Sciatica: not a technically correct term</a:t>
            </a:r>
            <a:endParaRPr lang="en-US" dirty="0"/>
          </a:p>
        </p:txBody>
      </p:sp>
    </p:spTree>
    <p:extLst>
      <p:ext uri="{BB962C8B-B14F-4D97-AF65-F5344CB8AC3E}">
        <p14:creationId xmlns:p14="http://schemas.microsoft.com/office/powerpoint/2010/main" val="3554934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i="1" dirty="0" smtClean="0">
                <a:latin typeface="Calibri" panose="020F0502020204030204" pitchFamily="34" charset="0"/>
              </a:rPr>
              <a:t>Chronic</a:t>
            </a:r>
            <a:r>
              <a:rPr lang="en-AU" dirty="0" smtClean="0">
                <a:latin typeface="Calibri" panose="020F0502020204030204" pitchFamily="34" charset="0"/>
              </a:rPr>
              <a:t> LBP is common &amp; consequential</a:t>
            </a:r>
            <a:endParaRPr lang="en-AU" dirty="0">
              <a:latin typeface="Calibri" panose="020F0502020204030204" pitchFamily="34" charset="0"/>
            </a:endParaRPr>
          </a:p>
        </p:txBody>
      </p:sp>
      <p:sp>
        <p:nvSpPr>
          <p:cNvPr id="3" name="Content Placeholder 2"/>
          <p:cNvSpPr>
            <a:spLocks noGrp="1"/>
          </p:cNvSpPr>
          <p:nvPr>
            <p:ph idx="1"/>
          </p:nvPr>
        </p:nvSpPr>
        <p:spPr>
          <a:xfrm>
            <a:off x="331688" y="1442620"/>
            <a:ext cx="11860312" cy="5105961"/>
          </a:xfrm>
        </p:spPr>
        <p:txBody>
          <a:bodyPr>
            <a:noAutofit/>
          </a:bodyPr>
          <a:lstStyle/>
          <a:p>
            <a:pPr>
              <a:lnSpc>
                <a:spcPct val="150000"/>
              </a:lnSpc>
            </a:pPr>
            <a:r>
              <a:rPr lang="en-AU" dirty="0" smtClean="0">
                <a:latin typeface="Calibri" panose="020F0502020204030204" pitchFamily="34" charset="0"/>
              </a:rPr>
              <a:t>10% of the population</a:t>
            </a:r>
          </a:p>
          <a:p>
            <a:pPr>
              <a:lnSpc>
                <a:spcPct val="150000"/>
              </a:lnSpc>
            </a:pPr>
            <a:r>
              <a:rPr lang="en-AU" dirty="0" smtClean="0">
                <a:latin typeface="Calibri" panose="020F0502020204030204" pitchFamily="34" charset="0"/>
              </a:rPr>
              <a:t>2.2 million Australians right now </a:t>
            </a:r>
          </a:p>
          <a:p>
            <a:pPr>
              <a:lnSpc>
                <a:spcPct val="150000"/>
              </a:lnSpc>
            </a:pPr>
            <a:r>
              <a:rPr lang="en-AU" dirty="0" smtClean="0">
                <a:latin typeface="Calibri" panose="020F0502020204030204" pitchFamily="34" charset="0"/>
              </a:rPr>
              <a:t>10% of GP visits</a:t>
            </a:r>
          </a:p>
          <a:p>
            <a:pPr>
              <a:lnSpc>
                <a:spcPct val="150000"/>
              </a:lnSpc>
            </a:pPr>
            <a:r>
              <a:rPr lang="en-AU" dirty="0" smtClean="0">
                <a:latin typeface="Calibri" panose="020F0502020204030204" pitchFamily="34" charset="0"/>
              </a:rPr>
              <a:t>50% of pain clinic visits (wait &gt;150 days)</a:t>
            </a:r>
          </a:p>
          <a:p>
            <a:pPr>
              <a:lnSpc>
                <a:spcPct val="150000"/>
              </a:lnSpc>
            </a:pPr>
            <a:r>
              <a:rPr lang="en-AU" dirty="0" smtClean="0">
                <a:latin typeface="Calibri" panose="020F0502020204030204" pitchFamily="34" charset="0"/>
              </a:rPr>
              <a:t>Top 10 health care burdens worldwide </a:t>
            </a:r>
          </a:p>
          <a:p>
            <a:pPr>
              <a:lnSpc>
                <a:spcPct val="150000"/>
              </a:lnSpc>
            </a:pPr>
            <a:r>
              <a:rPr lang="en-AU" dirty="0" smtClean="0">
                <a:latin typeface="Calibri" panose="020F0502020204030204" pitchFamily="34" charset="0"/>
              </a:rPr>
              <a:t>The leading cause of disability worldwide (mental health, depression, anxiety)</a:t>
            </a:r>
          </a:p>
          <a:p>
            <a:pPr>
              <a:lnSpc>
                <a:spcPct val="150000"/>
              </a:lnSpc>
            </a:pPr>
            <a:r>
              <a:rPr lang="en-AU" dirty="0"/>
              <a:t>Chronic pain costs </a:t>
            </a:r>
            <a:r>
              <a:rPr lang="en-AU" dirty="0" smtClean="0"/>
              <a:t>$A73.2 billion/year including lost productivity</a:t>
            </a:r>
            <a:endParaRPr lang="en-AU" dirty="0">
              <a:latin typeface="Calibri" panose="020F0502020204030204" pitchFamily="34" charset="0"/>
            </a:endParaRPr>
          </a:p>
        </p:txBody>
      </p:sp>
      <p:pic>
        <p:nvPicPr>
          <p:cNvPr id="6" name="Picture 5" descr="C:\Users\ericv\Desktop\core_strength_18.jpg"/>
          <p:cNvPicPr/>
          <p:nvPr/>
        </p:nvPicPr>
        <p:blipFill>
          <a:blip r:embed="rId2" cstate="print"/>
          <a:srcRect/>
          <a:stretch>
            <a:fillRect/>
          </a:stretch>
        </p:blipFill>
        <p:spPr bwMode="auto">
          <a:xfrm>
            <a:off x="9317625" y="1344872"/>
            <a:ext cx="2370325" cy="3687580"/>
          </a:xfrm>
          <a:prstGeom prst="rect">
            <a:avLst/>
          </a:prstGeom>
          <a:noFill/>
          <a:ln w="9525">
            <a:noFill/>
            <a:miter lim="800000"/>
            <a:headEnd/>
            <a:tailEnd/>
          </a:ln>
        </p:spPr>
      </p:pic>
    </p:spTree>
    <p:extLst>
      <p:ext uri="{BB962C8B-B14F-4D97-AF65-F5344CB8AC3E}">
        <p14:creationId xmlns:p14="http://schemas.microsoft.com/office/powerpoint/2010/main" val="2708268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8" y="10898"/>
            <a:ext cx="10515600" cy="1325563"/>
          </a:xfrm>
        </p:spPr>
        <p:txBody>
          <a:bodyPr>
            <a:normAutofit fontScale="90000"/>
          </a:bodyPr>
          <a:lstStyle/>
          <a:p>
            <a:pPr algn="ctr"/>
            <a:r>
              <a:rPr lang="en-AU" dirty="0" smtClean="0">
                <a:latin typeface="Comic Sans MS" panose="030F0702030302020204" pitchFamily="66" charset="0"/>
              </a:rPr>
              <a:t/>
            </a:r>
            <a:br>
              <a:rPr lang="en-AU" dirty="0" smtClean="0">
                <a:latin typeface="Comic Sans MS" panose="030F0702030302020204" pitchFamily="66" charset="0"/>
              </a:rPr>
            </a:br>
            <a:r>
              <a:rPr lang="en-AU" sz="4900" dirty="0" smtClean="0">
                <a:latin typeface="Calibri" panose="020F0502020204030204" pitchFamily="34" charset="0"/>
              </a:rPr>
              <a:t>Causes of LBP </a:t>
            </a:r>
            <a:br>
              <a:rPr lang="en-AU" sz="4900" dirty="0" smtClean="0">
                <a:latin typeface="Calibri" panose="020F0502020204030204" pitchFamily="34" charset="0"/>
              </a:rPr>
            </a:br>
            <a:endParaRPr lang="en-AU" sz="3100" dirty="0">
              <a:latin typeface="Calibri" panose="020F0502020204030204" pitchFamily="34" charset="0"/>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01378" y="1336461"/>
                <a:ext cx="11389241" cy="5521539"/>
              </a:xfrm>
            </p:spPr>
            <p:txBody>
              <a:bodyPr>
                <a:normAutofit fontScale="92500" lnSpcReduction="20000"/>
              </a:bodyPr>
              <a:lstStyle/>
              <a:p>
                <a:pPr>
                  <a:lnSpc>
                    <a:spcPct val="120000"/>
                  </a:lnSpc>
                </a:pPr>
                <a:r>
                  <a:rPr lang="en-AU" dirty="0">
                    <a:latin typeface="Comic Sans MS" panose="030F0702030302020204" pitchFamily="66" charset="0"/>
                  </a:rPr>
                  <a:t> </a:t>
                </a:r>
                <a:r>
                  <a:rPr lang="en-AU" dirty="0" smtClean="0">
                    <a:latin typeface="Calibri" panose="020F0502020204030204" pitchFamily="34" charset="0"/>
                  </a:rPr>
                  <a:t>Acute low back </a:t>
                </a:r>
                <a:r>
                  <a:rPr lang="en-AU" dirty="0">
                    <a:latin typeface="Calibri" panose="020F0502020204030204" pitchFamily="34" charset="0"/>
                  </a:rPr>
                  <a:t>pain </a:t>
                </a:r>
                <a:r>
                  <a:rPr lang="en-AU" dirty="0" smtClean="0">
                    <a:latin typeface="Calibri" panose="020F0502020204030204" pitchFamily="34" charset="0"/>
                  </a:rPr>
                  <a:t> (</a:t>
                </a:r>
                <a:r>
                  <a:rPr lang="en-AU" dirty="0" err="1" smtClean="0">
                    <a:latin typeface="Calibri" panose="020F0502020204030204" pitchFamily="34" charset="0"/>
                  </a:rPr>
                  <a:t>transititions</a:t>
                </a:r>
                <a:r>
                  <a:rPr lang="en-AU" dirty="0" smtClean="0">
                    <a:latin typeface="Calibri" panose="020F0502020204030204" pitchFamily="34" charset="0"/>
                  </a:rPr>
                  <a:t> to CLBP </a:t>
                </a:r>
                <a:r>
                  <a:rPr lang="en-AU" dirty="0">
                    <a:latin typeface="Calibri" panose="020F0502020204030204" pitchFamily="34" charset="0"/>
                  </a:rPr>
                  <a:t>in 20% of </a:t>
                </a:r>
                <a:r>
                  <a:rPr lang="en-AU" dirty="0" smtClean="0">
                    <a:latin typeface="Calibri" panose="020F0502020204030204" pitchFamily="34" charset="0"/>
                  </a:rPr>
                  <a:t>cases)</a:t>
                </a:r>
              </a:p>
              <a:p>
                <a:pPr>
                  <a:lnSpc>
                    <a:spcPct val="120000"/>
                  </a:lnSpc>
                </a:pPr>
                <a:r>
                  <a:rPr lang="en-AU" dirty="0" smtClean="0">
                    <a:latin typeface="Calibri" panose="020F0502020204030204" pitchFamily="34" charset="0"/>
                  </a:rPr>
                  <a:t> Injury (work, sports) </a:t>
                </a:r>
                <a:r>
                  <a:rPr lang="en-AU" sz="2000" dirty="0" smtClean="0">
                    <a:latin typeface="Calibri" panose="020F0502020204030204" pitchFamily="34" charset="0"/>
                  </a:rPr>
                  <a:t>(lifting, twisting, straining</a:t>
                </a:r>
                <a:r>
                  <a:rPr lang="en-AU" sz="2000" dirty="0">
                    <a:latin typeface="Calibri" panose="020F0502020204030204" pitchFamily="34" charset="0"/>
                  </a:rPr>
                  <a:t>, </a:t>
                </a:r>
                <a:r>
                  <a:rPr lang="en-AU" sz="2000" dirty="0" smtClean="0">
                    <a:latin typeface="Calibri" panose="020F0502020204030204" pitchFamily="34" charset="0"/>
                  </a:rPr>
                  <a:t>repetitive loading)</a:t>
                </a:r>
              </a:p>
              <a:p>
                <a:pPr>
                  <a:lnSpc>
                    <a:spcPct val="120000"/>
                  </a:lnSpc>
                </a:pPr>
                <a:r>
                  <a:rPr lang="en-AU" dirty="0" smtClean="0">
                    <a:latin typeface="Calibri" panose="020F0502020204030204" pitchFamily="34" charset="0"/>
                  </a:rPr>
                  <a:t> </a:t>
                </a:r>
                <a:r>
                  <a:rPr lang="en-AU" dirty="0">
                    <a:latin typeface="Calibri" panose="020F0502020204030204" pitchFamily="34" charset="0"/>
                  </a:rPr>
                  <a:t>Surgery (‘failed back surgery syndrome’)</a:t>
                </a:r>
              </a:p>
              <a:p>
                <a:pPr>
                  <a:lnSpc>
                    <a:spcPct val="120000"/>
                  </a:lnSpc>
                </a:pPr>
                <a:r>
                  <a:rPr lang="en-AU" i="1" dirty="0" smtClean="0">
                    <a:latin typeface="Calibri" panose="020F0502020204030204" pitchFamily="34" charset="0"/>
                  </a:rPr>
                  <a:t> Spondylosis</a:t>
                </a:r>
                <a:r>
                  <a:rPr lang="en-AU" dirty="0" smtClean="0">
                    <a:latin typeface="Calibri" panose="020F0502020204030204" pitchFamily="34" charset="0"/>
                  </a:rPr>
                  <a:t> </a:t>
                </a:r>
                <a:r>
                  <a:rPr lang="en-AU" sz="2000" dirty="0" smtClean="0">
                    <a:latin typeface="Calibri" panose="020F0502020204030204" pitchFamily="34" charset="0"/>
                  </a:rPr>
                  <a:t>(‘spinal’ ‘degeneration’) (discs, facets)</a:t>
                </a:r>
              </a:p>
              <a:p>
                <a:pPr>
                  <a:lnSpc>
                    <a:spcPct val="120000"/>
                  </a:lnSpc>
                </a:pPr>
                <a:r>
                  <a:rPr lang="en-AU" dirty="0" smtClean="0">
                    <a:latin typeface="Calibri" panose="020F0502020204030204" pitchFamily="34" charset="0"/>
                  </a:rPr>
                  <a:t> Pathology </a:t>
                </a:r>
                <a:r>
                  <a:rPr lang="en-AU" sz="2000" dirty="0">
                    <a:solidFill>
                      <a:srgbClr val="FF0000"/>
                    </a:solidFill>
                    <a:latin typeface="Calibri" panose="020F0502020204030204" pitchFamily="34" charset="0"/>
                  </a:rPr>
                  <a:t>(red flags) </a:t>
                </a:r>
                <a:endParaRPr lang="en-AU" sz="2000" dirty="0" smtClean="0">
                  <a:solidFill>
                    <a:srgbClr val="FF0000"/>
                  </a:solidFill>
                  <a:latin typeface="Calibri" panose="020F0502020204030204" pitchFamily="34" charset="0"/>
                </a:endParaRPr>
              </a:p>
              <a:p>
                <a:pPr>
                  <a:lnSpc>
                    <a:spcPct val="120000"/>
                  </a:lnSpc>
                </a:pPr>
                <a:r>
                  <a:rPr lang="en-AU" dirty="0" smtClean="0">
                    <a:latin typeface="Calibri" panose="020F0502020204030204" pitchFamily="34" charset="0"/>
                  </a:rPr>
                  <a:t> Pregnancy</a:t>
                </a:r>
              </a:p>
              <a:p>
                <a:pPr>
                  <a:lnSpc>
                    <a:spcPct val="120000"/>
                  </a:lnSpc>
                </a:pPr>
                <a:r>
                  <a:rPr lang="en-AU" dirty="0" smtClean="0">
                    <a:latin typeface="Calibri" panose="020F0502020204030204" pitchFamily="34" charset="0"/>
                  </a:rPr>
                  <a:t> Physical deconditioning </a:t>
                </a:r>
                <a:r>
                  <a:rPr lang="en-AU" sz="2000" dirty="0" smtClean="0">
                    <a:latin typeface="Calibri" panose="020F0502020204030204" pitchFamily="34" charset="0"/>
                  </a:rPr>
                  <a:t>(</a:t>
                </a:r>
                <a14:m>
                  <m:oMath xmlns:m="http://schemas.openxmlformats.org/officeDocument/2006/math">
                    <m:r>
                      <a:rPr lang="en-AU" sz="2000" i="1" smtClean="0">
                        <a:latin typeface="Cambria Math" panose="02040503050406030204" pitchFamily="18" charset="0"/>
                        <a:ea typeface="Cambria Math" panose="02040503050406030204" pitchFamily="18" charset="0"/>
                      </a:rPr>
                      <m:t>↑</m:t>
                    </m:r>
                  </m:oMath>
                </a14:m>
                <a:r>
                  <a:rPr lang="en-AU" sz="2000" dirty="0" smtClean="0">
                    <a:latin typeface="Calibri" panose="020F0502020204030204" pitchFamily="34" charset="0"/>
                  </a:rPr>
                  <a:t> BMI, poor fitness, lack of exercise)</a:t>
                </a:r>
              </a:p>
              <a:p>
                <a:pPr>
                  <a:lnSpc>
                    <a:spcPct val="120000"/>
                  </a:lnSpc>
                </a:pPr>
                <a:r>
                  <a:rPr lang="en-AU" sz="2000" dirty="0" smtClean="0">
                    <a:latin typeface="Calibri" panose="020F0502020204030204" pitchFamily="34" charset="0"/>
                  </a:rPr>
                  <a:t> </a:t>
                </a:r>
                <a:r>
                  <a:rPr lang="en-AU" sz="3000" dirty="0" smtClean="0">
                    <a:latin typeface="Calibri" panose="020F0502020204030204" pitchFamily="34" charset="0"/>
                  </a:rPr>
                  <a:t>Smoking </a:t>
                </a:r>
                <a:endParaRPr lang="en-AU" sz="3000" dirty="0">
                  <a:latin typeface="Calibri" panose="020F0502020204030204" pitchFamily="34" charset="0"/>
                </a:endParaRPr>
              </a:p>
              <a:p>
                <a:pPr>
                  <a:lnSpc>
                    <a:spcPct val="120000"/>
                  </a:lnSpc>
                </a:pPr>
                <a:r>
                  <a:rPr lang="en-AU" dirty="0" smtClean="0">
                    <a:latin typeface="Calibri" panose="020F0502020204030204" pitchFamily="34" charset="0"/>
                  </a:rPr>
                  <a:t> Genetics </a:t>
                </a:r>
                <a:r>
                  <a:rPr lang="en-AU" sz="2000" dirty="0" smtClean="0">
                    <a:latin typeface="Calibri" panose="020F0502020204030204" pitchFamily="34" charset="0"/>
                  </a:rPr>
                  <a:t>(disc pain, connective tissue/hypermobility)</a:t>
                </a:r>
              </a:p>
              <a:p>
                <a:pPr marL="0" indent="0" algn="r">
                  <a:buClr>
                    <a:srgbClr val="FFC000"/>
                  </a:buClr>
                  <a:buNone/>
                </a:pPr>
                <a:endParaRPr lang="en-AU" sz="1200" dirty="0" smtClean="0">
                  <a:latin typeface="Comic Sans MS" panose="030F0702030302020204" pitchFamily="66" charset="0"/>
                </a:endParaRPr>
              </a:p>
              <a:p>
                <a:pPr marL="0" indent="0" algn="r">
                  <a:buClr>
                    <a:srgbClr val="FFC000"/>
                  </a:buClr>
                  <a:buNone/>
                </a:pPr>
                <a:r>
                  <a:rPr lang="en-AU" sz="1200" dirty="0" smtClean="0">
                    <a:latin typeface="Comic Sans MS" panose="030F0702030302020204" pitchFamily="66" charset="0"/>
                  </a:rPr>
                  <a:t> </a:t>
                </a:r>
                <a:r>
                  <a:rPr lang="en-AU" sz="1200" dirty="0" err="1">
                    <a:latin typeface="Calibri" panose="020F0502020204030204" pitchFamily="34" charset="0"/>
                  </a:rPr>
                  <a:t>Parreira</a:t>
                </a:r>
                <a:r>
                  <a:rPr lang="en-AU" sz="1200" dirty="0">
                    <a:latin typeface="Calibri" panose="020F0502020204030204" pitchFamily="34" charset="0"/>
                  </a:rPr>
                  <a:t> P, Maher CG, Latimer J, Steffens D, Blyth F, Li Q, Ferreira ML. Can patients identify what triggers their back pain? Secondary analysis of a case-crossover study. Pain 2015 Jun </a:t>
                </a:r>
                <a:r>
                  <a:rPr lang="en-AU" sz="1200" dirty="0" smtClean="0">
                    <a:latin typeface="Calibri" panose="020F0502020204030204" pitchFamily="34" charset="0"/>
                  </a:rPr>
                  <a:t>1. </a:t>
                </a:r>
                <a:r>
                  <a:rPr lang="en-AU" sz="1200" dirty="0">
                    <a:latin typeface="Calibri" panose="020F0502020204030204" pitchFamily="34" charset="0"/>
                  </a:rPr>
                  <a:t>PMID: 26039901</a:t>
                </a:r>
              </a:p>
              <a:p>
                <a:pPr algn="r">
                  <a:buClr>
                    <a:srgbClr val="FFC000"/>
                  </a:buClr>
                  <a:buFont typeface="Wingdings" panose="05000000000000000000" pitchFamily="2" charset="2"/>
                  <a:buChar char="§"/>
                </a:pPr>
                <a:endParaRPr lang="en-AU" sz="3200" dirty="0">
                  <a:latin typeface="Comic Sans MS" panose="030F0702030302020204" pitchFamily="66" charset="0"/>
                </a:endParaRPr>
              </a:p>
              <a:p>
                <a:pPr>
                  <a:buClr>
                    <a:srgbClr val="FFC000"/>
                  </a:buClr>
                  <a:buFont typeface="Wingdings" panose="05000000000000000000" pitchFamily="2" charset="2"/>
                  <a:buChar char="§"/>
                </a:pPr>
                <a:endParaRPr lang="en-AU" sz="2000" dirty="0" smtClean="0">
                  <a:latin typeface="Comic Sans MS" panose="030F0702030302020204" pitchFamily="66"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01378" y="1336461"/>
                <a:ext cx="11389241" cy="5521539"/>
              </a:xfrm>
              <a:blipFill rotWithShape="0">
                <a:blip r:embed="rId2"/>
                <a:stretch>
                  <a:fillRect l="-857" t="-883" r="-214"/>
                </a:stretch>
              </a:blipFill>
            </p:spPr>
            <p:txBody>
              <a:bodyPr/>
              <a:lstStyle/>
              <a:p>
                <a:r>
                  <a:rPr lang="en-AU">
                    <a:noFill/>
                  </a:rPr>
                  <a:t> </a:t>
                </a:r>
              </a:p>
            </p:txBody>
          </p:sp>
        </mc:Fallback>
      </mc:AlternateContent>
    </p:spTree>
    <p:extLst>
      <p:ext uri="{BB962C8B-B14F-4D97-AF65-F5344CB8AC3E}">
        <p14:creationId xmlns:p14="http://schemas.microsoft.com/office/powerpoint/2010/main" val="623023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t>Spinal anatomy 101</a:t>
            </a:r>
            <a:endParaRPr lang="en-AU" b="1" dirty="0"/>
          </a:p>
        </p:txBody>
      </p:sp>
      <p:pic>
        <p:nvPicPr>
          <p:cNvPr id="4" name="Content Placeholder 3"/>
          <p:cNvPicPr>
            <a:picLocks noGrp="1" noChangeAspect="1"/>
          </p:cNvPicPr>
          <p:nvPr>
            <p:ph idx="1"/>
          </p:nvPr>
        </p:nvPicPr>
        <p:blipFill>
          <a:blip r:embed="rId2"/>
          <a:stretch>
            <a:fillRect/>
          </a:stretch>
        </p:blipFill>
        <p:spPr>
          <a:xfrm>
            <a:off x="1555579" y="1219200"/>
            <a:ext cx="8825549" cy="5417771"/>
          </a:xfrm>
          <a:prstGeom prst="rect">
            <a:avLst/>
          </a:prstGeom>
        </p:spPr>
      </p:pic>
    </p:spTree>
    <p:extLst>
      <p:ext uri="{BB962C8B-B14F-4D97-AF65-F5344CB8AC3E}">
        <p14:creationId xmlns:p14="http://schemas.microsoft.com/office/powerpoint/2010/main" val="237966892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495</TotalTime>
  <Words>1988</Words>
  <Application>Microsoft Office PowerPoint</Application>
  <PresentationFormat>Widescreen</PresentationFormat>
  <Paragraphs>320</Paragraphs>
  <Slides>39</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39</vt:i4>
      </vt:variant>
    </vt:vector>
  </HeadingPairs>
  <TitlesOfParts>
    <vt:vector size="47" baseType="lpstr">
      <vt:lpstr>Arial</vt:lpstr>
      <vt:lpstr>Calibri</vt:lpstr>
      <vt:lpstr>Calibri Light</vt:lpstr>
      <vt:lpstr>Cambria Math</vt:lpstr>
      <vt:lpstr>Comic Sans MS</vt:lpstr>
      <vt:lpstr>Open Sans</vt:lpstr>
      <vt:lpstr>Wingdings</vt:lpstr>
      <vt:lpstr>Office Theme</vt:lpstr>
      <vt:lpstr>Low Back Pain in General Practice</vt:lpstr>
      <vt:lpstr>Learning outcomes</vt:lpstr>
      <vt:lpstr>Definitions</vt:lpstr>
      <vt:lpstr>Classifying LBP </vt:lpstr>
      <vt:lpstr>Most common classification of LBP  </vt:lpstr>
      <vt:lpstr>Spinal jargon</vt:lpstr>
      <vt:lpstr>Chronic LBP is common &amp; consequential</vt:lpstr>
      <vt:lpstr> Causes of LBP  </vt:lpstr>
      <vt:lpstr>Spinal anatomy 101</vt:lpstr>
      <vt:lpstr>Specific causes of LBP  The search for pain generators </vt:lpstr>
      <vt:lpstr>Specific causes of LBP  The search for pain generators </vt:lpstr>
      <vt:lpstr>Specific causes of LBP  The search for pain generators </vt:lpstr>
      <vt:lpstr>Specific causes of LBP  The search for pain generators </vt:lpstr>
      <vt:lpstr>Spinal stenosis </vt:lpstr>
      <vt:lpstr>Not all back pain comes from the spine </vt:lpstr>
      <vt:lpstr> LBP with leg pain</vt:lpstr>
      <vt:lpstr>Red flags T.I.N.T </vt:lpstr>
      <vt:lpstr>Red flags T.I.N.T </vt:lpstr>
      <vt:lpstr>GP’s need to know how to diagnose and manage back pain.</vt:lpstr>
      <vt:lpstr>4 patients present to their GP</vt:lpstr>
      <vt:lpstr> A young man with back pain</vt:lpstr>
      <vt:lpstr>A young man with LBP</vt:lpstr>
      <vt:lpstr>A young man with LBP (this is unusual)</vt:lpstr>
      <vt:lpstr>Inflammatory vs non-inflammatory joint pain</vt:lpstr>
      <vt:lpstr>An 80 year old woman with Back Pain</vt:lpstr>
      <vt:lpstr>An 80 year old woman with Back Pain</vt:lpstr>
      <vt:lpstr>An 80 year old woman with Back Pain</vt:lpstr>
      <vt:lpstr>RED FLAGS (T.I.N.T)</vt:lpstr>
      <vt:lpstr>80 year male farmer with 20 years of LBP</vt:lpstr>
      <vt:lpstr>80 year male farmer with LBP</vt:lpstr>
      <vt:lpstr>80 year male farmer with chronic LBP</vt:lpstr>
      <vt:lpstr>45 year old mechanic with acute LBP &amp; leg pain</vt:lpstr>
      <vt:lpstr>45 year old mechanic with acute LBP &amp; leg pain</vt:lpstr>
      <vt:lpstr>45 year old mechanic with acute LBP &amp; leg pain</vt:lpstr>
      <vt:lpstr>PowerPoint Presentation</vt:lpstr>
      <vt:lpstr>The mechanic comes back 6 months later</vt:lpstr>
      <vt:lpstr> Yellow flags (CHAMPS)  Predicts chronic pain &amp; disability </vt:lpstr>
      <vt:lpstr>Managing Chronic Low Back Pain in GP</vt:lpstr>
      <vt:lpstr>PowerPoint Presentation</vt:lpstr>
    </vt:vector>
  </TitlesOfParts>
  <Company>The University of Notre Dame Australia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Back pain in General Practice</dc:title>
  <dc:creator>Lucy Gilkes</dc:creator>
  <cp:lastModifiedBy>Eric Visser</cp:lastModifiedBy>
  <cp:revision>62</cp:revision>
  <dcterms:created xsi:type="dcterms:W3CDTF">2020-08-06T03:29:39Z</dcterms:created>
  <dcterms:modified xsi:type="dcterms:W3CDTF">2020-09-07T00:09:23Z</dcterms:modified>
</cp:coreProperties>
</file>