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0" r:id="rId2"/>
  </p:sldMasterIdLst>
  <p:notesMasterIdLst>
    <p:notesMasterId r:id="rId41"/>
  </p:notesMasterIdLst>
  <p:sldIdLst>
    <p:sldId id="393" r:id="rId3"/>
    <p:sldId id="522" r:id="rId4"/>
    <p:sldId id="500" r:id="rId5"/>
    <p:sldId id="458" r:id="rId6"/>
    <p:sldId id="519" r:id="rId7"/>
    <p:sldId id="530" r:id="rId8"/>
    <p:sldId id="457" r:id="rId9"/>
    <p:sldId id="531" r:id="rId10"/>
    <p:sldId id="529" r:id="rId11"/>
    <p:sldId id="454" r:id="rId12"/>
    <p:sldId id="484" r:id="rId13"/>
    <p:sldId id="491" r:id="rId14"/>
    <p:sldId id="497" r:id="rId15"/>
    <p:sldId id="495" r:id="rId16"/>
    <p:sldId id="511" r:id="rId17"/>
    <p:sldId id="515" r:id="rId18"/>
    <p:sldId id="496" r:id="rId19"/>
    <p:sldId id="502" r:id="rId20"/>
    <p:sldId id="493" r:id="rId21"/>
    <p:sldId id="485" r:id="rId22"/>
    <p:sldId id="464" r:id="rId23"/>
    <p:sldId id="463" r:id="rId24"/>
    <p:sldId id="492" r:id="rId25"/>
    <p:sldId id="465" r:id="rId26"/>
    <p:sldId id="461" r:id="rId27"/>
    <p:sldId id="462" r:id="rId28"/>
    <p:sldId id="525" r:id="rId29"/>
    <p:sldId id="533" r:id="rId30"/>
    <p:sldId id="532" r:id="rId31"/>
    <p:sldId id="526" r:id="rId32"/>
    <p:sldId id="528" r:id="rId33"/>
    <p:sldId id="523" r:id="rId34"/>
    <p:sldId id="524" r:id="rId35"/>
    <p:sldId id="460" r:id="rId36"/>
    <p:sldId id="499" r:id="rId37"/>
    <p:sldId id="466" r:id="rId38"/>
    <p:sldId id="512" r:id="rId39"/>
    <p:sldId id="46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CC"/>
    <a:srgbClr val="00FFCC"/>
    <a:srgbClr val="00FFFF"/>
    <a:srgbClr val="B49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034" autoAdjust="0"/>
    <p:restoredTop sz="95397" autoAdjust="0"/>
  </p:normalViewPr>
  <p:slideViewPr>
    <p:cSldViewPr>
      <p:cViewPr varScale="1">
        <p:scale>
          <a:sx n="107" d="100"/>
          <a:sy n="107" d="100"/>
        </p:scale>
        <p:origin x="158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C9EF9-3B88-4534-B0D8-B6394FF08A38}" type="doc">
      <dgm:prSet loTypeId="urn:microsoft.com/office/officeart/2005/8/layout/venn1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864C8A3-7EAE-4B71-B4F9-F78AEFF75DCA}">
      <dgm:prSet phldrT="[Text]" custT="1"/>
      <dgm:spPr/>
      <dgm:t>
        <a:bodyPr/>
        <a:lstStyle/>
        <a:p>
          <a:r>
            <a:rPr lang="en-AU" sz="2000" dirty="0" smtClean="0">
              <a:latin typeface="Arial Narrow" pitchFamily="34" charset="0"/>
            </a:rPr>
            <a:t>Gut</a:t>
          </a:r>
          <a:endParaRPr lang="en-AU" sz="2000" dirty="0">
            <a:latin typeface="Arial Narrow" pitchFamily="34" charset="0"/>
          </a:endParaRPr>
        </a:p>
      </dgm:t>
    </dgm:pt>
    <dgm:pt modelId="{81B69647-DE39-4B2E-A71C-E5CFB89FF930}" type="parTrans" cxnId="{7C5A1D20-A3E8-4683-92AA-89DB5A2A6181}">
      <dgm:prSet/>
      <dgm:spPr/>
      <dgm:t>
        <a:bodyPr/>
        <a:lstStyle/>
        <a:p>
          <a:endParaRPr lang="en-AU"/>
        </a:p>
      </dgm:t>
    </dgm:pt>
    <dgm:pt modelId="{FE23FAC4-9B5C-4E93-9A88-09CE094B6CA0}" type="sibTrans" cxnId="{7C5A1D20-A3E8-4683-92AA-89DB5A2A6181}">
      <dgm:prSet/>
      <dgm:spPr/>
      <dgm:t>
        <a:bodyPr/>
        <a:lstStyle/>
        <a:p>
          <a:endParaRPr lang="en-AU"/>
        </a:p>
      </dgm:t>
    </dgm:pt>
    <dgm:pt modelId="{C79855F4-C409-4B69-A2A8-3DDA3FAA835B}">
      <dgm:prSet phldrT="[Text]" custT="1"/>
      <dgm:spPr/>
      <dgm:t>
        <a:bodyPr/>
        <a:lstStyle/>
        <a:p>
          <a:pPr algn="ctr"/>
          <a:r>
            <a:rPr lang="en-AU" sz="1600" dirty="0" smtClean="0">
              <a:latin typeface="Arial Narrow" pitchFamily="34" charset="0"/>
            </a:rPr>
            <a:t>Neuro-immune</a:t>
          </a:r>
          <a:endParaRPr lang="en-AU" sz="1600" dirty="0">
            <a:latin typeface="Arial Narrow" pitchFamily="34" charset="0"/>
          </a:endParaRPr>
        </a:p>
      </dgm:t>
    </dgm:pt>
    <dgm:pt modelId="{9AA8CBF4-37B8-4696-9960-74FBCA5A9952}" type="parTrans" cxnId="{BD961F8D-7526-4BD8-8612-554214533C4D}">
      <dgm:prSet/>
      <dgm:spPr/>
      <dgm:t>
        <a:bodyPr/>
        <a:lstStyle/>
        <a:p>
          <a:endParaRPr lang="en-AU"/>
        </a:p>
      </dgm:t>
    </dgm:pt>
    <dgm:pt modelId="{90A8F1E6-369F-4531-B37D-EA637EBF39B7}" type="sibTrans" cxnId="{BD961F8D-7526-4BD8-8612-554214533C4D}">
      <dgm:prSet/>
      <dgm:spPr/>
      <dgm:t>
        <a:bodyPr/>
        <a:lstStyle/>
        <a:p>
          <a:endParaRPr lang="en-AU"/>
        </a:p>
      </dgm:t>
    </dgm:pt>
    <dgm:pt modelId="{F029967D-7D30-49AC-8050-AE0A2FAFE6D9}">
      <dgm:prSet phldrT="[Text]" custT="1"/>
      <dgm:spPr/>
      <dgm:t>
        <a:bodyPr/>
        <a:lstStyle/>
        <a:p>
          <a:r>
            <a:rPr lang="en-AU" sz="1800" dirty="0" smtClean="0">
              <a:latin typeface="Arial Narrow" pitchFamily="34" charset="0"/>
            </a:rPr>
            <a:t>Brain</a:t>
          </a:r>
          <a:endParaRPr lang="en-AU" sz="1800" dirty="0">
            <a:latin typeface="Arial Narrow" pitchFamily="34" charset="0"/>
          </a:endParaRPr>
        </a:p>
      </dgm:t>
    </dgm:pt>
    <dgm:pt modelId="{8E861C26-9C03-470A-B49C-F36DA2F56BA9}" type="parTrans" cxnId="{6A6CFCE6-DEEF-4AF9-ACB3-3F2B49B96333}">
      <dgm:prSet/>
      <dgm:spPr/>
      <dgm:t>
        <a:bodyPr/>
        <a:lstStyle/>
        <a:p>
          <a:endParaRPr lang="en-AU"/>
        </a:p>
      </dgm:t>
    </dgm:pt>
    <dgm:pt modelId="{02A91867-DA5D-4875-A105-64A8ACCB1973}" type="sibTrans" cxnId="{6A6CFCE6-DEEF-4AF9-ACB3-3F2B49B96333}">
      <dgm:prSet/>
      <dgm:spPr/>
      <dgm:t>
        <a:bodyPr/>
        <a:lstStyle/>
        <a:p>
          <a:endParaRPr lang="en-AU"/>
        </a:p>
      </dgm:t>
    </dgm:pt>
    <dgm:pt modelId="{311770C5-3257-4687-8E4E-F50B0B1D473C}">
      <dgm:prSet custT="1"/>
      <dgm:spPr/>
      <dgm:t>
        <a:bodyPr/>
        <a:lstStyle/>
        <a:p>
          <a:r>
            <a:rPr lang="en-AU" sz="1600" dirty="0" smtClean="0">
              <a:latin typeface="Arial Narrow" pitchFamily="34" charset="0"/>
            </a:rPr>
            <a:t>Neuro-endocrine</a:t>
          </a:r>
          <a:endParaRPr lang="en-AU" sz="1600" dirty="0">
            <a:latin typeface="Arial Narrow" pitchFamily="34" charset="0"/>
          </a:endParaRPr>
        </a:p>
      </dgm:t>
    </dgm:pt>
    <dgm:pt modelId="{E1181A39-1562-49F3-BD12-863DD477B1B7}" type="parTrans" cxnId="{D61F09E4-8AC7-43A0-9961-F404759BBF57}">
      <dgm:prSet/>
      <dgm:spPr/>
      <dgm:t>
        <a:bodyPr/>
        <a:lstStyle/>
        <a:p>
          <a:endParaRPr lang="en-AU"/>
        </a:p>
      </dgm:t>
    </dgm:pt>
    <dgm:pt modelId="{561B5C52-3451-453A-80D1-F8A3ECB318D5}" type="sibTrans" cxnId="{D61F09E4-8AC7-43A0-9961-F404759BBF57}">
      <dgm:prSet/>
      <dgm:spPr/>
      <dgm:t>
        <a:bodyPr/>
        <a:lstStyle/>
        <a:p>
          <a:endParaRPr lang="en-AU"/>
        </a:p>
      </dgm:t>
    </dgm:pt>
    <dgm:pt modelId="{655062D1-9D31-49CC-9B33-6CD8177585BB}" type="pres">
      <dgm:prSet presAssocID="{C97C9EF9-3B88-4534-B0D8-B6394FF08A3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62C9D67-05D0-4ADC-9762-323D77FC23A8}" type="pres">
      <dgm:prSet presAssocID="{5864C8A3-7EAE-4B71-B4F9-F78AEFF75DCA}" presName="circ1" presStyleLbl="vennNode1" presStyleIdx="0" presStyleCnt="4"/>
      <dgm:spPr/>
      <dgm:t>
        <a:bodyPr/>
        <a:lstStyle/>
        <a:p>
          <a:endParaRPr lang="en-AU"/>
        </a:p>
      </dgm:t>
    </dgm:pt>
    <dgm:pt modelId="{9497C753-35C4-497C-BAE6-853B1CB62B8B}" type="pres">
      <dgm:prSet presAssocID="{5864C8A3-7EAE-4B71-B4F9-F78AEFF75DC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18D2B89-E149-45F5-A645-AB70E9B55678}" type="pres">
      <dgm:prSet presAssocID="{C79855F4-C409-4B69-A2A8-3DDA3FAA835B}" presName="circ2" presStyleLbl="vennNode1" presStyleIdx="1" presStyleCnt="4" custScaleX="119592"/>
      <dgm:spPr/>
      <dgm:t>
        <a:bodyPr/>
        <a:lstStyle/>
        <a:p>
          <a:endParaRPr lang="en-AU"/>
        </a:p>
      </dgm:t>
    </dgm:pt>
    <dgm:pt modelId="{FD234E47-12C1-460E-8BCD-FC684CACE850}" type="pres">
      <dgm:prSet presAssocID="{C79855F4-C409-4B69-A2A8-3DDA3FAA83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0A0C584-B901-45A2-9989-4B242605A5D8}" type="pres">
      <dgm:prSet presAssocID="{F029967D-7D30-49AC-8050-AE0A2FAFE6D9}" presName="circ3" presStyleLbl="vennNode1" presStyleIdx="2" presStyleCnt="4"/>
      <dgm:spPr/>
      <dgm:t>
        <a:bodyPr/>
        <a:lstStyle/>
        <a:p>
          <a:endParaRPr lang="en-AU"/>
        </a:p>
      </dgm:t>
    </dgm:pt>
    <dgm:pt modelId="{8E5B877F-D65B-4E31-8761-719A998E11FC}" type="pres">
      <dgm:prSet presAssocID="{F029967D-7D30-49AC-8050-AE0A2FAFE6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C942081-9221-4244-806A-186B4EE4082E}" type="pres">
      <dgm:prSet presAssocID="{311770C5-3257-4687-8E4E-F50B0B1D473C}" presName="circ4" presStyleLbl="vennNode1" presStyleIdx="3" presStyleCnt="4" custScaleX="123873" custLinFactNeighborX="5375" custLinFactNeighborY="4975"/>
      <dgm:spPr/>
      <dgm:t>
        <a:bodyPr/>
        <a:lstStyle/>
        <a:p>
          <a:endParaRPr lang="en-AU"/>
        </a:p>
      </dgm:t>
    </dgm:pt>
    <dgm:pt modelId="{62E8B6A4-4A1D-4D33-9629-715887A92D74}" type="pres">
      <dgm:prSet presAssocID="{311770C5-3257-4687-8E4E-F50B0B1D473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F4D701D-34F3-4013-8D1B-2609D851267B}" type="presOf" srcId="{C97C9EF9-3B88-4534-B0D8-B6394FF08A38}" destId="{655062D1-9D31-49CC-9B33-6CD8177585BB}" srcOrd="0" destOrd="0" presId="urn:microsoft.com/office/officeart/2005/8/layout/venn1"/>
    <dgm:cxn modelId="{281646F7-D52A-4931-A076-FD9028C86195}" type="presOf" srcId="{311770C5-3257-4687-8E4E-F50B0B1D473C}" destId="{3C942081-9221-4244-806A-186B4EE4082E}" srcOrd="0" destOrd="0" presId="urn:microsoft.com/office/officeart/2005/8/layout/venn1"/>
    <dgm:cxn modelId="{2336EBA4-AC63-4BD7-A032-EECB28D1FDDD}" type="presOf" srcId="{311770C5-3257-4687-8E4E-F50B0B1D473C}" destId="{62E8B6A4-4A1D-4D33-9629-715887A92D74}" srcOrd="1" destOrd="0" presId="urn:microsoft.com/office/officeart/2005/8/layout/venn1"/>
    <dgm:cxn modelId="{2833DC39-DCB2-4769-BB91-06C0B7B73403}" type="presOf" srcId="{F029967D-7D30-49AC-8050-AE0A2FAFE6D9}" destId="{8E5B877F-D65B-4E31-8761-719A998E11FC}" srcOrd="1" destOrd="0" presId="urn:microsoft.com/office/officeart/2005/8/layout/venn1"/>
    <dgm:cxn modelId="{FD28DBD4-3749-44E2-A3E2-968F1018A062}" type="presOf" srcId="{5864C8A3-7EAE-4B71-B4F9-F78AEFF75DCA}" destId="{9497C753-35C4-497C-BAE6-853B1CB62B8B}" srcOrd="1" destOrd="0" presId="urn:microsoft.com/office/officeart/2005/8/layout/venn1"/>
    <dgm:cxn modelId="{470C09D9-DFD5-42D1-8409-E77E3A5DBEAF}" type="presOf" srcId="{C79855F4-C409-4B69-A2A8-3DDA3FAA835B}" destId="{FD234E47-12C1-460E-8BCD-FC684CACE850}" srcOrd="1" destOrd="0" presId="urn:microsoft.com/office/officeart/2005/8/layout/venn1"/>
    <dgm:cxn modelId="{E3E384A5-C6B3-4B04-975A-695FCBAA8959}" type="presOf" srcId="{C79855F4-C409-4B69-A2A8-3DDA3FAA835B}" destId="{618D2B89-E149-45F5-A645-AB70E9B55678}" srcOrd="0" destOrd="0" presId="urn:microsoft.com/office/officeart/2005/8/layout/venn1"/>
    <dgm:cxn modelId="{BD961F8D-7526-4BD8-8612-554214533C4D}" srcId="{C97C9EF9-3B88-4534-B0D8-B6394FF08A38}" destId="{C79855F4-C409-4B69-A2A8-3DDA3FAA835B}" srcOrd="1" destOrd="0" parTransId="{9AA8CBF4-37B8-4696-9960-74FBCA5A9952}" sibTransId="{90A8F1E6-369F-4531-B37D-EA637EBF39B7}"/>
    <dgm:cxn modelId="{7C5A1D20-A3E8-4683-92AA-89DB5A2A6181}" srcId="{C97C9EF9-3B88-4534-B0D8-B6394FF08A38}" destId="{5864C8A3-7EAE-4B71-B4F9-F78AEFF75DCA}" srcOrd="0" destOrd="0" parTransId="{81B69647-DE39-4B2E-A71C-E5CFB89FF930}" sibTransId="{FE23FAC4-9B5C-4E93-9A88-09CE094B6CA0}"/>
    <dgm:cxn modelId="{2BC63BDC-7229-4EE5-9DC4-E3BF7ED10202}" type="presOf" srcId="{5864C8A3-7EAE-4B71-B4F9-F78AEFF75DCA}" destId="{762C9D67-05D0-4ADC-9762-323D77FC23A8}" srcOrd="0" destOrd="0" presId="urn:microsoft.com/office/officeart/2005/8/layout/venn1"/>
    <dgm:cxn modelId="{F8F9C402-2934-4E36-AEB8-2BAD4F16B9D2}" type="presOf" srcId="{F029967D-7D30-49AC-8050-AE0A2FAFE6D9}" destId="{B0A0C584-B901-45A2-9989-4B242605A5D8}" srcOrd="0" destOrd="0" presId="urn:microsoft.com/office/officeart/2005/8/layout/venn1"/>
    <dgm:cxn modelId="{6A6CFCE6-DEEF-4AF9-ACB3-3F2B49B96333}" srcId="{C97C9EF9-3B88-4534-B0D8-B6394FF08A38}" destId="{F029967D-7D30-49AC-8050-AE0A2FAFE6D9}" srcOrd="2" destOrd="0" parTransId="{8E861C26-9C03-470A-B49C-F36DA2F56BA9}" sibTransId="{02A91867-DA5D-4875-A105-64A8ACCB1973}"/>
    <dgm:cxn modelId="{D61F09E4-8AC7-43A0-9961-F404759BBF57}" srcId="{C97C9EF9-3B88-4534-B0D8-B6394FF08A38}" destId="{311770C5-3257-4687-8E4E-F50B0B1D473C}" srcOrd="3" destOrd="0" parTransId="{E1181A39-1562-49F3-BD12-863DD477B1B7}" sibTransId="{561B5C52-3451-453A-80D1-F8A3ECB318D5}"/>
    <dgm:cxn modelId="{1D46A697-637D-4D8F-BA16-E113669425B3}" type="presParOf" srcId="{655062D1-9D31-49CC-9B33-6CD8177585BB}" destId="{762C9D67-05D0-4ADC-9762-323D77FC23A8}" srcOrd="0" destOrd="0" presId="urn:microsoft.com/office/officeart/2005/8/layout/venn1"/>
    <dgm:cxn modelId="{6818F556-599E-46C4-8D9B-FDC68FB5213C}" type="presParOf" srcId="{655062D1-9D31-49CC-9B33-6CD8177585BB}" destId="{9497C753-35C4-497C-BAE6-853B1CB62B8B}" srcOrd="1" destOrd="0" presId="urn:microsoft.com/office/officeart/2005/8/layout/venn1"/>
    <dgm:cxn modelId="{626C66E5-0B7E-41B1-8CF5-87BE77FA038E}" type="presParOf" srcId="{655062D1-9D31-49CC-9B33-6CD8177585BB}" destId="{618D2B89-E149-45F5-A645-AB70E9B55678}" srcOrd="2" destOrd="0" presId="urn:microsoft.com/office/officeart/2005/8/layout/venn1"/>
    <dgm:cxn modelId="{A0EAC02B-46C1-4A3F-AC91-310301529797}" type="presParOf" srcId="{655062D1-9D31-49CC-9B33-6CD8177585BB}" destId="{FD234E47-12C1-460E-8BCD-FC684CACE850}" srcOrd="3" destOrd="0" presId="urn:microsoft.com/office/officeart/2005/8/layout/venn1"/>
    <dgm:cxn modelId="{523EFA84-5D06-4C74-9B32-6B11F06E33DF}" type="presParOf" srcId="{655062D1-9D31-49CC-9B33-6CD8177585BB}" destId="{B0A0C584-B901-45A2-9989-4B242605A5D8}" srcOrd="4" destOrd="0" presId="urn:microsoft.com/office/officeart/2005/8/layout/venn1"/>
    <dgm:cxn modelId="{2EA7DD7A-F142-4004-9C79-09B1C779FF3D}" type="presParOf" srcId="{655062D1-9D31-49CC-9B33-6CD8177585BB}" destId="{8E5B877F-D65B-4E31-8761-719A998E11FC}" srcOrd="5" destOrd="0" presId="urn:microsoft.com/office/officeart/2005/8/layout/venn1"/>
    <dgm:cxn modelId="{F52781A4-4580-4CE6-AF8D-FB7BDF4967DC}" type="presParOf" srcId="{655062D1-9D31-49CC-9B33-6CD8177585BB}" destId="{3C942081-9221-4244-806A-186B4EE4082E}" srcOrd="6" destOrd="0" presId="urn:microsoft.com/office/officeart/2005/8/layout/venn1"/>
    <dgm:cxn modelId="{6A1D2B36-4BBB-4F77-A4F2-74E2A8528784}" type="presParOf" srcId="{655062D1-9D31-49CC-9B33-6CD8177585BB}" destId="{62E8B6A4-4A1D-4D33-9629-715887A92D7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620BF-4821-4C5B-940A-BEF58024FFB8}" type="datetimeFigureOut">
              <a:rPr lang="en-AU" smtClean="0"/>
              <a:pPr/>
              <a:t>19/05/2021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950A7-6047-40BA-9C56-2E1D45224C3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14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AA922-1BFF-4511-9744-A9413824C9CD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50A7-6047-40BA-9C56-2E1D45224C31}" type="slidenum">
              <a:rPr lang="en-AU" smtClean="0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006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50A7-6047-40BA-9C56-2E1D45224C31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343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50A7-6047-40BA-9C56-2E1D45224C31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483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50A7-6047-40BA-9C56-2E1D45224C31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69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50A7-6047-40BA-9C56-2E1D45224C31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249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50A7-6047-40BA-9C56-2E1D45224C31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8339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50A7-6047-40BA-9C56-2E1D45224C31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991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50A7-6047-40BA-9C56-2E1D45224C31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03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50A7-6047-40BA-9C56-2E1D45224C31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34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Eric J. Visser 2021 V4.0 UNDA. All rights reserved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1578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Eric J. Visser 2021 V4.0 UNDA. All rights reserved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4661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Eric J. Visser 2021 V4.0 UNDA. All rights reserved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9261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AU" smtClean="0"/>
              <a:t>© Eric J. Visser 2021 V4.0 UNDA.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C7A7683E-DBE2-420D-833E-0D84664C9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60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AU" smtClean="0"/>
              <a:t>© Eric J. Visser 2021 V4.0 UNDA.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EF5FF3B-2F76-4805-B259-046B2298D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7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AU" smtClean="0"/>
              <a:t>© Eric J. Visser 2021 V4.0 UNDA.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486DAF39-F88F-4367-85E6-BF4298B29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56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AU" smtClean="0"/>
              <a:t>© Eric J. Visser 2021 V4.0 UNDA. All rights reserved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4C357FA-DF43-4E6C-AC48-A4F118E6A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1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AU" smtClean="0"/>
              <a:t>© Eric J. Visser 2021 V4.0 UNDA. All rights reserved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C63BF9B3-894A-4571-9F2C-AA98806B9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51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AU" smtClean="0"/>
              <a:t>© Eric J. Visser 2021 V4.0 UNDA.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0E2569F-69B3-434B-A9D4-DA7F35E61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995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AU" smtClean="0"/>
              <a:t>© Eric J. Visser 2021 V4.0 UNDA.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E944BD54-4FA4-4305-A452-77B99A41C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989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AU" smtClean="0"/>
              <a:t>© Eric J. Visser 2021 V4.0 UNDA. All rights reserved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95E9BCD-5ED2-44C1-BA4E-F90B43DCC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39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Eric J. Visser 2021 V4.0 UNDA. All rights reserved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84903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prstClr val="white">
                    <a:shade val="50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AU" smtClean="0"/>
              <a:t>© Eric J. Visser 2021 V4.0 UNDA. All rights reserved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2245A2C-8522-4400-BCDD-92AE2D83C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38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AU" smtClean="0"/>
              <a:t>© Eric J. Visser 2021 V4.0 UNDA.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65C31754-061B-4D50-A391-E3A8A1E17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639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AU" smtClean="0"/>
              <a:t>© Eric J. Visser 2021 V4.0 UNDA.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D243E4F0-B411-49D4-8791-A6CAC806A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20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Eric J. Visser 2021 V4.0 UNDA. All rights reserved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6786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Eric J. Visser 2021 V4.0 UNDA. All rights reserved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2719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Eric J. Visser 2021 V4.0 UNDA. All rights reserved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4231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Eric J. Visser 2021 V4.0 UNDA. All rights reserved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4233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Eric J. Visser 2021 V4.0 UNDA. All rights reserved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471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Eric J. Visser 2021 V4.0 UNDA. All rights reserved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8804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Eric J. Visser 2021 V4.0 UNDA. All rights reserved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0809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© Eric J. Visser 2021 V4.0 UNDA. All rights reserved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© Eric J. Visser 2021 V4.0 UNDA.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498FC-98A9-49A2-9197-C1D1D4789E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2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5899150"/>
            <a:ext cx="43688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0" y="178904"/>
            <a:ext cx="8768416" cy="5364501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6424075" y="6264110"/>
            <a:ext cx="2522141" cy="292100"/>
            <a:chOff x="6424075" y="6187910"/>
            <a:chExt cx="2522141" cy="292100"/>
          </a:xfrm>
          <a:solidFill>
            <a:srgbClr val="0057A5"/>
          </a:solidFill>
        </p:grpSpPr>
        <p:sp>
          <p:nvSpPr>
            <p:cNvPr id="58" name="Rectangle 57"/>
            <p:cNvSpPr/>
            <p:nvPr/>
          </p:nvSpPr>
          <p:spPr>
            <a:xfrm>
              <a:off x="8170551" y="6187910"/>
              <a:ext cx="775665" cy="2921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9A81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rgbClr val="9A8146"/>
                  </a:solidFill>
                  <a:latin typeface="Arial"/>
                  <a:cs typeface="Arial"/>
                </a:rPr>
                <a:t>Sydney</a:t>
              </a:r>
              <a:endParaRPr lang="en-GB" sz="900" dirty="0">
                <a:solidFill>
                  <a:srgbClr val="9A8146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294025" y="6187910"/>
              <a:ext cx="775665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81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rgbClr val="9A8146"/>
                  </a:solidFill>
                  <a:latin typeface="Arial"/>
                  <a:cs typeface="Arial"/>
                </a:rPr>
                <a:t>Broome</a:t>
              </a:r>
              <a:endParaRPr lang="en-GB" sz="900" dirty="0">
                <a:solidFill>
                  <a:srgbClr val="9A8146"/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24075" y="6187910"/>
              <a:ext cx="775665" cy="292100"/>
            </a:xfrm>
            <a:prstGeom prst="rect">
              <a:avLst/>
            </a:prstGeom>
            <a:solidFill>
              <a:srgbClr val="9A8146"/>
            </a:solidFill>
            <a:ln>
              <a:solidFill>
                <a:srgbClr val="9A81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Fremantle</a:t>
              </a:r>
              <a:endParaRPr lang="en-GB" sz="9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9262" b="223"/>
          <a:stretch/>
        </p:blipFill>
        <p:spPr>
          <a:xfrm>
            <a:off x="395535" y="0"/>
            <a:ext cx="3187700" cy="2563422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11560" y="3277374"/>
            <a:ext cx="2527301" cy="1938992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/>
            <a:endParaRPr lang="en-GB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Abdominal &amp; Visceral pain</a:t>
            </a: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Medi6100</a:t>
            </a:r>
          </a:p>
          <a:p>
            <a:pPr marL="120650" algn="ctr">
              <a:lnSpc>
                <a:spcPts val="304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xmlns:p14="http://schemas.microsoft.com/office/powerpoint/2010/main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200329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Visceral </a:t>
            </a:r>
          </a:p>
          <a:p>
            <a:pPr marL="120650"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n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ociceptors found in </a:t>
            </a:r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72974" y="1629116"/>
            <a:ext cx="866504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‘Smooth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muscle ‘tubes’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(stretch)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gastrointestinal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genitourinary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vasculature </a:t>
            </a: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(heart)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Covering membranes </a:t>
            </a:r>
            <a:r>
              <a:rPr lang="en-AU" alt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(peritoneum</a:t>
            </a:r>
            <a:r>
              <a:rPr lang="en-AU" alt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, pleura, pericardium</a:t>
            </a:r>
            <a:r>
              <a:rPr lang="en-AU" alt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Parenchyma-solid organs </a:t>
            </a:r>
            <a:r>
              <a:rPr lang="en-AU" alt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(liver, pancreas, thyroid</a:t>
            </a:r>
            <a:r>
              <a:rPr lang="en-AU" alt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Not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much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“</a:t>
            </a:r>
            <a:r>
              <a:rPr lang="en-AU" altLang="en-US" sz="20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interoception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/nociception’’ from solid organs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May have minimal pain with liver metastases</a:t>
            </a:r>
          </a:p>
          <a:p>
            <a:pPr marL="119062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None/>
            </a:pP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55777"/>
            <a:ext cx="1728192" cy="20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10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98488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Visceral</a:t>
            </a:r>
          </a:p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nociceptors</a:t>
            </a:r>
            <a:endParaRPr lang="en-GB" sz="30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1694" y="1700808"/>
            <a:ext cx="866504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Mechanoreceptors</a:t>
            </a:r>
            <a:r>
              <a:rPr lang="en-AU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(‘stretch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&amp; strain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’) </a:t>
            </a:r>
          </a:p>
          <a:p>
            <a:pPr marL="119062" indent="0">
              <a:lnSpc>
                <a:spcPct val="80000"/>
              </a:lnSpc>
              <a:spcAft>
                <a:spcPts val="600"/>
              </a:spcAft>
              <a:buClr>
                <a:srgbClr val="B4975B"/>
              </a:buClr>
              <a:buNone/>
            </a:pPr>
            <a:r>
              <a:rPr lang="en-AU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-full bladder, bowel </a:t>
            </a: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spcAft>
                <a:spcPts val="600"/>
              </a:spcAft>
              <a:buClr>
                <a:srgbClr val="B4975B"/>
              </a:buClr>
              <a:buNone/>
            </a:pP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Chemoreceptors </a:t>
            </a:r>
          </a:p>
          <a:p>
            <a:pPr marL="119062" indent="0" defTabSz="804863">
              <a:lnSpc>
                <a:spcPct val="80000"/>
              </a:lnSpc>
              <a:spcAft>
                <a:spcPts val="600"/>
              </a:spcAft>
              <a:buClr>
                <a:srgbClr val="B4975B"/>
              </a:buClr>
              <a:buNone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-Protects </a:t>
            </a: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body from ingested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toxins e.g. </a:t>
            </a: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plants </a:t>
            </a:r>
            <a:endParaRPr lang="en-AU" altLang="en-US" sz="16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119062" indent="0" defTabSz="804863">
              <a:lnSpc>
                <a:spcPct val="80000"/>
              </a:lnSpc>
              <a:spcAft>
                <a:spcPts val="600"/>
              </a:spcAft>
              <a:buClr>
                <a:srgbClr val="B4975B"/>
              </a:buClr>
              <a:buNone/>
            </a:pP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   </a:t>
            </a:r>
            <a:endParaRPr lang="en-AU" altLang="en-US" sz="16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  -TRPV ion channels (H</a:t>
            </a:r>
            <a:r>
              <a:rPr lang="en-AU" altLang="en-US" sz="16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+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, capsaicin, chilli, menthol) </a:t>
            </a:r>
          </a:p>
          <a:p>
            <a:pPr marL="119062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 </a:t>
            </a:r>
          </a:p>
          <a:p>
            <a:pPr marL="119062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-Triggers  </a:t>
            </a:r>
          </a:p>
          <a:p>
            <a:pPr marL="119062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   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-Chemical (plant alkaloids e.g. opioids) </a:t>
            </a:r>
          </a:p>
          <a:p>
            <a:pPr marL="119062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       -Inflammation (inflammatory bowel disease)</a:t>
            </a:r>
            <a:endParaRPr lang="en-AU" altLang="en-US" sz="16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-Neuro-immune   </a:t>
            </a:r>
            <a:endParaRPr lang="en-AU" altLang="en-US" sz="16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        -Ischemia (myocardial infarction)</a:t>
            </a:r>
            <a:endParaRPr lang="en-AU" altLang="en-US" sz="16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</a:t>
            </a: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947580"/>
            <a:ext cx="2199329" cy="2681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9417"/>
            <a:ext cx="3501029" cy="32493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67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369606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Afferent &amp; efferent</a:t>
            </a:r>
          </a:p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nerve pathways</a:t>
            </a: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259632" y="5733256"/>
            <a:ext cx="866504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75" y="1767632"/>
            <a:ext cx="6429375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8319" y="1056596"/>
            <a:ext cx="447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b="1" u="sng" dirty="0">
                <a:latin typeface="Comic Sans MS" panose="030F0702030302020204" pitchFamily="66" charset="0"/>
              </a:rPr>
              <a:t>A</a:t>
            </a:r>
            <a:r>
              <a:rPr lang="en-AU" dirty="0">
                <a:latin typeface="Comic Sans MS" panose="030F0702030302020204" pitchFamily="66" charset="0"/>
              </a:rPr>
              <a:t>fferents </a:t>
            </a:r>
            <a:r>
              <a:rPr lang="en-AU" b="1" u="sng" dirty="0">
                <a:latin typeface="Comic Sans MS" panose="030F0702030302020204" pitchFamily="66" charset="0"/>
              </a:rPr>
              <a:t>A</a:t>
            </a:r>
            <a:r>
              <a:rPr lang="en-AU" dirty="0">
                <a:latin typeface="Comic Sans MS" panose="030F0702030302020204" pitchFamily="66" charset="0"/>
              </a:rPr>
              <a:t>rrive</a:t>
            </a:r>
          </a:p>
          <a:p>
            <a:pPr marL="285750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dirty="0" smtClean="0">
                <a:latin typeface="Comic Sans MS" panose="030F0702030302020204" pitchFamily="66" charset="0"/>
              </a:rPr>
              <a:t>Afferents carry CNS </a:t>
            </a:r>
            <a:r>
              <a:rPr lang="en-AU" u="sng" dirty="0" smtClean="0">
                <a:latin typeface="Comic Sans MS" panose="030F0702030302020204" pitchFamily="66" charset="0"/>
              </a:rPr>
              <a:t>inputs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0061" y="5854099"/>
            <a:ext cx="533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b="1" u="sng" dirty="0" err="1">
                <a:latin typeface="Comic Sans MS" panose="030F0702030302020204" pitchFamily="66" charset="0"/>
              </a:rPr>
              <a:t>E</a:t>
            </a:r>
            <a:r>
              <a:rPr lang="en-AU" dirty="0" err="1">
                <a:latin typeface="Comic Sans MS" panose="030F0702030302020204" pitchFamily="66" charset="0"/>
              </a:rPr>
              <a:t>fferents</a:t>
            </a:r>
            <a:r>
              <a:rPr lang="en-AU" dirty="0">
                <a:latin typeface="Comic Sans MS" panose="030F0702030302020204" pitchFamily="66" charset="0"/>
              </a:rPr>
              <a:t>  </a:t>
            </a:r>
            <a:r>
              <a:rPr lang="en-AU" b="1" u="sng" dirty="0">
                <a:latin typeface="Comic Sans MS" panose="030F0702030302020204" pitchFamily="66" charset="0"/>
              </a:rPr>
              <a:t>E</a:t>
            </a:r>
            <a:r>
              <a:rPr lang="en-AU" dirty="0">
                <a:latin typeface="Comic Sans MS" panose="030F0702030302020204" pitchFamily="66" charset="0"/>
              </a:rPr>
              <a:t>xit</a:t>
            </a:r>
          </a:p>
          <a:p>
            <a:pPr marL="285750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dirty="0" err="1" smtClean="0">
                <a:latin typeface="Comic Sans MS" panose="030F0702030302020204" pitchFamily="66" charset="0"/>
              </a:rPr>
              <a:t>Efferents</a:t>
            </a:r>
            <a:r>
              <a:rPr lang="en-AU" dirty="0" smtClean="0">
                <a:latin typeface="Comic Sans MS" panose="030F0702030302020204" pitchFamily="66" charset="0"/>
              </a:rPr>
              <a:t> carry CNS </a:t>
            </a:r>
            <a:r>
              <a:rPr lang="en-AU" u="sng" dirty="0" smtClean="0">
                <a:latin typeface="Comic Sans MS" panose="030F0702030302020204" pitchFamily="66" charset="0"/>
              </a:rPr>
              <a:t>outputs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1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7296" y="1975956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13" y="38839"/>
            <a:ext cx="2527301" cy="124649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Visceral afferents</a:t>
            </a:r>
          </a:p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neurons</a:t>
            </a:r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386" y="908720"/>
            <a:ext cx="539884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</a:t>
            </a: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10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1000" dirty="0">
              <a:latin typeface="Comic Sans MS" panose="030F0702030302020204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30" y="1275864"/>
            <a:ext cx="4376395" cy="30763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7857" y="1859171"/>
            <a:ext cx="554461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lvl="1" indent="-285750"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Mainly C fibres</a:t>
            </a:r>
            <a:r>
              <a:rPr lang="en-AU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</a:t>
            </a:r>
            <a:r>
              <a:rPr lang="en-AU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“</a:t>
            </a:r>
            <a:r>
              <a:rPr lang="en-AU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Dull </a:t>
            </a:r>
            <a:r>
              <a:rPr lang="en-AU" alt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old pain</a:t>
            </a:r>
            <a:r>
              <a:rPr lang="en-AU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” </a:t>
            </a:r>
          </a:p>
          <a:p>
            <a:pPr marL="466725" lvl="1" indent="-285750"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</a:t>
            </a:r>
            <a:r>
              <a:rPr lang="el-GR" altLang="en-US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δ</a:t>
            </a:r>
            <a:r>
              <a:rPr lang="en-AU" altLang="en-US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fibres: </a:t>
            </a:r>
            <a:r>
              <a:rPr lang="en-AU" altLang="en-US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“Sharp </a:t>
            </a:r>
            <a:r>
              <a:rPr lang="en-AU" altLang="en-US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young pain</a:t>
            </a:r>
            <a:r>
              <a:rPr lang="en-AU" altLang="en-US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”         (peritoneum)</a:t>
            </a:r>
            <a:endParaRPr lang="en-AU" altLang="en-US" sz="1600" i="1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285750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dirty="0" smtClean="0">
              <a:latin typeface="Comic Sans MS" panose="030F0702030302020204" pitchFamily="66" charset="0"/>
            </a:endParaRPr>
          </a:p>
          <a:p>
            <a:pPr marL="466725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dirty="0" smtClean="0">
                <a:latin typeface="Comic Sans MS" panose="030F0702030302020204" pitchFamily="66" charset="0"/>
              </a:rPr>
              <a:t>Visceral afferents (mainly C-fibres) run </a:t>
            </a:r>
            <a:r>
              <a:rPr lang="en-AU" i="1" dirty="0" smtClean="0">
                <a:latin typeface="Comic Sans MS" panose="030F0702030302020204" pitchFamily="66" charset="0"/>
              </a:rPr>
              <a:t>along-side</a:t>
            </a:r>
            <a:r>
              <a:rPr lang="en-AU" dirty="0" smtClean="0">
                <a:latin typeface="Comic Sans MS" panose="030F0702030302020204" pitchFamily="66" charset="0"/>
              </a:rPr>
              <a:t> sympathetic nerves</a:t>
            </a:r>
          </a:p>
          <a:p>
            <a:pPr marL="466725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dirty="0">
              <a:latin typeface="Comic Sans MS" panose="030F0702030302020204" pitchFamily="66" charset="0"/>
            </a:endParaRPr>
          </a:p>
          <a:p>
            <a:pPr marL="466725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dirty="0">
              <a:latin typeface="Comic Sans MS" panose="030F0702030302020204" pitchFamily="66" charset="0"/>
            </a:endParaRPr>
          </a:p>
          <a:p>
            <a:pPr marL="466725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dirty="0">
                <a:latin typeface="Comic Sans MS" panose="030F0702030302020204" pitchFamily="66" charset="0"/>
              </a:rPr>
              <a:t>Don’t get confused: </a:t>
            </a:r>
            <a:r>
              <a:rPr lang="en-AU" dirty="0" smtClean="0">
                <a:latin typeface="Comic Sans MS" panose="030F0702030302020204" pitchFamily="66" charset="0"/>
              </a:rPr>
              <a:t>visceral nociception </a:t>
            </a:r>
            <a:r>
              <a:rPr lang="en-AU" dirty="0">
                <a:latin typeface="Comic Sans MS" panose="030F0702030302020204" pitchFamily="66" charset="0"/>
              </a:rPr>
              <a:t>(pain) is NOT actually transmitted by sympathetic </a:t>
            </a:r>
            <a:r>
              <a:rPr lang="en-AU" dirty="0" smtClean="0">
                <a:latin typeface="Comic Sans MS" panose="030F0702030302020204" pitchFamily="66" charset="0"/>
              </a:rPr>
              <a:t>nerves</a:t>
            </a:r>
          </a:p>
          <a:p>
            <a:pPr marL="466725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dirty="0" smtClean="0">
              <a:latin typeface="Comic Sans MS" panose="030F0702030302020204" pitchFamily="66" charset="0"/>
            </a:endParaRPr>
          </a:p>
          <a:p>
            <a:pPr marL="466725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dirty="0" smtClean="0">
                <a:latin typeface="Comic Sans MS" panose="030F0702030302020204" pitchFamily="66" charset="0"/>
              </a:rPr>
              <a:t>Embryology: organs need autonomic &amp; sensory innervation, so both types of nerves run together </a:t>
            </a:r>
            <a:endParaRPr lang="en-AU" dirty="0">
              <a:latin typeface="Comic Sans MS" panose="030F0702030302020204" pitchFamily="66" charset="0"/>
            </a:endParaRPr>
          </a:p>
          <a:p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09" y="508298"/>
            <a:ext cx="4777898" cy="6080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2527301" cy="1631216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Visceral </a:t>
            </a:r>
          </a:p>
          <a:p>
            <a:pPr marL="120650" algn="ctr">
              <a:lnSpc>
                <a:spcPts val="3040"/>
              </a:lnSpc>
            </a:pP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afferents run with sympathetic nerves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2960" y="5597423"/>
            <a:ext cx="2952328" cy="1175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394325" y="553608"/>
            <a:ext cx="2638431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6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99099" y="5801399"/>
            <a:ext cx="2664296" cy="1045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069421" y="548680"/>
            <a:ext cx="3074579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789067"/>
            <a:ext cx="7083517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113" y="38839"/>
            <a:ext cx="2527301" cy="122610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Transmission of visceral sensation</a:t>
            </a:r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132845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Limbic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6177" y="2255231"/>
            <a:ext cx="12961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3323112" y="5464038"/>
            <a:ext cx="225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Visceral afferents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9632" y="447776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Viscera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43059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Dorsal horn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76256" y="2630573"/>
            <a:ext cx="1008111" cy="79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6727351" y="273568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Visceral </a:t>
            </a:r>
          </a:p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spinal cord pathways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90469" y="5108568"/>
            <a:ext cx="1280678" cy="685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1219859" y="5962471"/>
            <a:ext cx="1280678" cy="685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10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5" y="0"/>
            <a:ext cx="2527301" cy="1369606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pinal cord sensory pathways</a:t>
            </a: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669" r="55285" b="3896"/>
          <a:stretch/>
        </p:blipFill>
        <p:spPr>
          <a:xfrm>
            <a:off x="3289922" y="649801"/>
            <a:ext cx="2448272" cy="58901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6623" y="3090831"/>
            <a:ext cx="108779" cy="50405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5633019" y="4154456"/>
            <a:ext cx="108779" cy="50405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5565574" y="5124860"/>
            <a:ext cx="179828" cy="50405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5269375" y="1076252"/>
            <a:ext cx="468819" cy="268277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5364088" y="134140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Thalamo</a:t>
            </a:r>
            <a:r>
              <a:rPr lang="en-AU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-cortical system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2254" y="1689333"/>
            <a:ext cx="257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Limbic system</a:t>
            </a:r>
          </a:p>
          <a:p>
            <a:pPr algn="ctr"/>
            <a:r>
              <a:rPr lang="en-AU" sz="800" dirty="0">
                <a:solidFill>
                  <a:srgbClr val="00B0F0"/>
                </a:solidFill>
                <a:latin typeface="Comic Sans MS" panose="030F0702030302020204" pitchFamily="66" charset="0"/>
              </a:rPr>
              <a:t>Primitive </a:t>
            </a:r>
            <a:r>
              <a:rPr lang="en-AU" sz="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emotional brain</a:t>
            </a:r>
            <a:endParaRPr lang="en-AU" sz="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16487" y="3522066"/>
            <a:ext cx="4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Spino</a:t>
            </a:r>
            <a:r>
              <a:rPr lang="en-AU" sz="1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-parabrachial-limbic pathway</a:t>
            </a:r>
          </a:p>
          <a:p>
            <a:pPr algn="ctr"/>
            <a:r>
              <a:rPr lang="en-AU" sz="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Earliest evolutionary pathway</a:t>
            </a:r>
          </a:p>
          <a:p>
            <a:pPr algn="ctr"/>
            <a:r>
              <a:rPr lang="en-AU" sz="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Primitive</a:t>
            </a:r>
          </a:p>
          <a:p>
            <a:pPr algn="ctr"/>
            <a:endParaRPr lang="en-AU" sz="1000" b="1" u="sng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AU" sz="10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SLOW, POORLY LOCALISED TRANSMISSION</a:t>
            </a:r>
          </a:p>
          <a:p>
            <a:endParaRPr lang="en-AU" b="1" u="sng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3872" y="3477348"/>
            <a:ext cx="4032448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Spino</a:t>
            </a:r>
            <a:r>
              <a:rPr lang="en-AU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-thalamic pathway </a:t>
            </a:r>
          </a:p>
          <a:p>
            <a:pPr algn="ctr"/>
            <a:r>
              <a:rPr lang="en-AU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Later evolutionary pathway</a:t>
            </a:r>
          </a:p>
          <a:p>
            <a:pPr algn="ctr"/>
            <a:endParaRPr lang="en-AU" sz="1050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AU" sz="105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AU" sz="105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FAST, WELL LOCALIZED TRANSMISSION</a:t>
            </a:r>
          </a:p>
          <a:p>
            <a:pPr algn="ctr"/>
            <a:endParaRPr lang="en-AU" sz="1400" b="1" u="sng" dirty="0" smtClean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33019" y="3694307"/>
            <a:ext cx="73632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788024" y="1518606"/>
            <a:ext cx="1364784" cy="45770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35414" y="3748576"/>
            <a:ext cx="974298" cy="18448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55776" y="2097935"/>
            <a:ext cx="2232248" cy="53063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004048" y="1369607"/>
            <a:ext cx="1148760" cy="148999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35883" y="463070"/>
            <a:ext cx="13548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© Future </a:t>
            </a:r>
            <a:r>
              <a:rPr lang="en-AU" sz="1000" dirty="0" err="1" smtClean="0"/>
              <a:t>Neurol</a:t>
            </a:r>
            <a:r>
              <a:rPr lang="en-AU" sz="1000" dirty="0" smtClean="0"/>
              <a:t> 2007</a:t>
            </a:r>
            <a:endParaRPr lang="en-AU" sz="1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9" y="5391668"/>
            <a:ext cx="805569" cy="107485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V="1">
            <a:off x="977458" y="5644234"/>
            <a:ext cx="3090486" cy="13334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571588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altLang="en-US" sz="1000" dirty="0">
                <a:latin typeface="Comic Sans MS" panose="030F0702030302020204" pitchFamily="66" charset="0"/>
              </a:rPr>
              <a:t>Visceral afferent </a:t>
            </a:r>
            <a:r>
              <a:rPr lang="en-AU" altLang="en-US" sz="1000" dirty="0" smtClean="0">
                <a:latin typeface="Comic Sans MS" panose="030F0702030302020204" pitchFamily="66" charset="0"/>
              </a:rPr>
              <a:t>nociceptive</a:t>
            </a:r>
            <a:endParaRPr lang="en-AU" altLang="en-US" sz="1000" dirty="0">
              <a:latin typeface="Comic Sans MS" panose="030F0702030302020204" pitchFamily="66" charset="0"/>
            </a:endParaRPr>
          </a:p>
          <a:p>
            <a:pPr algn="ctr"/>
            <a:r>
              <a:rPr lang="en-AU" altLang="en-US" sz="1000" dirty="0">
                <a:latin typeface="Comic Sans MS" panose="030F0702030302020204" pitchFamily="66" charset="0"/>
              </a:rPr>
              <a:t>C-fibre</a:t>
            </a:r>
            <a:endParaRPr lang="en-AU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2170" y="276512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 smtClean="0">
                <a:latin typeface="Comic Sans MS" panose="030F0702030302020204" pitchFamily="66" charset="0"/>
              </a:rPr>
              <a:t>IN-BOARD pain pathways </a:t>
            </a:r>
            <a:endParaRPr lang="en-AU" b="1" u="sng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0006" y="274603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 smtClean="0">
                <a:latin typeface="Comic Sans MS" panose="030F0702030302020204" pitchFamily="66" charset="0"/>
              </a:rPr>
              <a:t>OUT-BOARD pain pathways </a:t>
            </a:r>
            <a:endParaRPr lang="en-AU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5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24649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Visceral pathways end in limbic brain</a:t>
            </a:r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>
          <a:xfrm>
            <a:off x="3442747" y="1678199"/>
            <a:ext cx="5139435" cy="3748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8974" y="2180399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0070C0"/>
                </a:solidFill>
              </a:rPr>
              <a:t>Autonomic </a:t>
            </a:r>
            <a:endParaRPr lang="en-AU" sz="1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7710" y="4421100"/>
            <a:ext cx="151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rgbClr val="0070C0"/>
                </a:solidFill>
              </a:rPr>
              <a:t>Fear &amp; anxiety </a:t>
            </a:r>
          </a:p>
          <a:p>
            <a:pPr algn="ctr"/>
            <a:r>
              <a:rPr lang="en-AU" sz="1600" b="1" dirty="0" smtClean="0">
                <a:solidFill>
                  <a:srgbClr val="0070C0"/>
                </a:solidFill>
              </a:rPr>
              <a:t>panic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0072" y="4947008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0070C0"/>
                </a:solidFill>
              </a:rPr>
              <a:t>Memory of pain</a:t>
            </a:r>
            <a:endParaRPr lang="en-A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4692" y="2011122"/>
            <a:ext cx="1874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0070C0"/>
                </a:solidFill>
              </a:rPr>
              <a:t>Pain ‘relay station’</a:t>
            </a:r>
            <a:endParaRPr lang="en-AU" sz="16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80399"/>
            <a:ext cx="3923928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5400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Visceral spinal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pathways </a:t>
            </a:r>
          </a:p>
          <a:p>
            <a:pPr marL="8890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end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 </a:t>
            </a:r>
            <a:r>
              <a:rPr lang="en-AU" altLang="en-US" sz="20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limbic system</a:t>
            </a:r>
          </a:p>
          <a:p>
            <a:pPr marL="342900" indent="-25400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b="1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342900" indent="-25400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‘Primitive’ midbrain</a:t>
            </a:r>
          </a:p>
          <a:p>
            <a:pPr marL="342900" indent="-25400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358775" indent="-269875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Explains emotional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, behavioural,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autonomic, motor &amp; memory responses common in visceral pain vs somatic pain</a:t>
            </a: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4" name="Down Arrow 3"/>
          <p:cNvSpPr/>
          <p:nvPr/>
        </p:nvSpPr>
        <p:spPr>
          <a:xfrm rot="9443605">
            <a:off x="6888275" y="4108691"/>
            <a:ext cx="484632" cy="17381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B4975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5873211"/>
            <a:ext cx="23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B4975B"/>
                </a:solidFill>
              </a:rPr>
              <a:t>Visceral nociception &amp;</a:t>
            </a:r>
          </a:p>
          <a:p>
            <a:r>
              <a:rPr lang="en-AU" b="1" dirty="0" smtClean="0">
                <a:solidFill>
                  <a:srgbClr val="B4975B"/>
                </a:solidFill>
              </a:rPr>
              <a:t> sensory information </a:t>
            </a:r>
            <a:endParaRPr lang="en-AU" b="1" dirty="0">
              <a:solidFill>
                <a:srgbClr val="B4975B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44723" y="2308235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b="1" dirty="0" smtClean="0"/>
              <a:t>Cingulate gyrus</a:t>
            </a:r>
            <a:endParaRPr lang="en-AU" sz="1600" b="1" i="1" dirty="0"/>
          </a:p>
        </p:txBody>
      </p:sp>
    </p:spTree>
    <p:extLst>
      <p:ext uri="{BB962C8B-B14F-4D97-AF65-F5344CB8AC3E}">
        <p14:creationId xmlns:p14="http://schemas.microsoft.com/office/powerpoint/2010/main" val="1789716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2047392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569660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Visceral pain, panic &amp; limbic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activation </a:t>
            </a:r>
            <a:endParaRPr lang="en-GB" sz="24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120650" algn="ctr"/>
            <a:r>
              <a:rPr lang="en-GB" sz="2400" i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Angor animi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07504" y="1910433"/>
            <a:ext cx="91440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Most chest pain presentations have a </a:t>
            </a:r>
            <a:r>
              <a:rPr lang="en-A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‘panic’ </a:t>
            </a:r>
            <a:r>
              <a:rPr lang="en-AU" sz="2000" dirty="0" smtClean="0">
                <a:latin typeface="Comic Sans MS" panose="030F0702030302020204" pitchFamily="66" charset="0"/>
              </a:rPr>
              <a:t>component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Acute coronary syndrome activates the </a:t>
            </a:r>
            <a:r>
              <a:rPr lang="en-AU" sz="2000" b="1" dirty="0" smtClean="0">
                <a:latin typeface="Comic Sans MS" panose="030F0702030302020204" pitchFamily="66" charset="0"/>
              </a:rPr>
              <a:t>limbic system </a:t>
            </a:r>
            <a:r>
              <a:rPr lang="en-AU" sz="2000" dirty="0" smtClean="0">
                <a:latin typeface="Comic Sans MS" panose="030F0702030302020204" pitchFamily="66" charset="0"/>
              </a:rPr>
              <a:t>(anxiety)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A panic attack can trigger chest pain </a:t>
            </a:r>
            <a:r>
              <a:rPr lang="en-AU" sz="1400" dirty="0" smtClean="0">
                <a:latin typeface="Comic Sans MS" panose="030F0702030302020204" pitchFamily="66" charset="0"/>
              </a:rPr>
              <a:t>(very common in the ED)</a:t>
            </a:r>
            <a:endParaRPr lang="en-AU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Many patients having heart attack feel sense of ‘</a:t>
            </a:r>
            <a:r>
              <a:rPr lang="en-AU" sz="2000" dirty="0">
                <a:latin typeface="Comic Sans MS" panose="030F0702030302020204" pitchFamily="66" charset="0"/>
              </a:rPr>
              <a:t>impending doom’ </a:t>
            </a:r>
            <a:endParaRPr lang="en-AU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i="1" dirty="0" smtClean="0">
                <a:latin typeface="Comic Sans MS" panose="030F0702030302020204" pitchFamily="66" charset="0"/>
              </a:rPr>
              <a:t>Angor animi: </a:t>
            </a:r>
            <a:r>
              <a:rPr lang="en-AU" sz="2000" dirty="0" smtClean="0">
                <a:latin typeface="Comic Sans MS" panose="030F0702030302020204" pitchFamily="66" charset="0"/>
              </a:rPr>
              <a:t>panic attack variant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Linked to limbic system activation </a:t>
            </a:r>
            <a:r>
              <a:rPr lang="en-AU" sz="1400" dirty="0" smtClean="0">
                <a:latin typeface="Comic Sans MS" panose="030F0702030302020204" pitchFamily="66" charset="0"/>
              </a:rPr>
              <a:t>(anxiety, autonomic responses)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Need to treat visceral </a:t>
            </a:r>
            <a:r>
              <a:rPr lang="en-AU" sz="2000" b="1" dirty="0" smtClean="0">
                <a:latin typeface="Comic Sans MS" panose="030F0702030302020204" pitchFamily="66" charset="0"/>
              </a:rPr>
              <a:t>anxiety</a:t>
            </a:r>
            <a:r>
              <a:rPr lang="en-AU" sz="2000" dirty="0" smtClean="0">
                <a:latin typeface="Comic Sans MS" panose="030F0702030302020204" pitchFamily="66" charset="0"/>
              </a:rPr>
              <a:t> as well as pain</a:t>
            </a:r>
          </a:p>
          <a:p>
            <a:pPr>
              <a:lnSpc>
                <a:spcPct val="150000"/>
              </a:lnSpc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14" name="Picture 5" descr="http://search.aol.com.au/aol/redir?src=image&amp;clickedItemURN=http%3A%2F%2Fwww.phc.org.au%2Fwp-content%2Fuploads%2F2010%2F04%2Fperson-suffering-from-chest-pain-287x300-150x150.jpg&amp;moduleId=image_details.jsp.M&amp;clickedItemDescription=Image%20De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80" y="183233"/>
            <a:ext cx="19081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http://search.aol.com.au/aol/redir?src=image&amp;clickedItemURN=http%3A%2F%2Fwww.askgeorgeyeo.com%2Fpanic.jpg&amp;moduleId=image_details.jsp.M&amp;clickedItemDescription=Image%20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22" y="-5680"/>
            <a:ext cx="19081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30502" y="6538682"/>
            <a:ext cx="5508625" cy="274638"/>
          </a:xfrm>
        </p:spPr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04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09"/>
            <a:ext cx="2527301" cy="861774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Somatosensory</a:t>
            </a:r>
          </a:p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cortex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252" y="1952683"/>
            <a:ext cx="366231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Visceral organs are </a:t>
            </a:r>
            <a:r>
              <a:rPr lang="en-AU" altLang="en-US" sz="20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poorly </a:t>
            </a:r>
            <a:r>
              <a:rPr lang="en-AU" altLang="en-US" sz="20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represented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 the somatosensory cortex </a:t>
            </a:r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That’s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why it’s difficult to </a:t>
            </a:r>
            <a:r>
              <a:rPr lang="en-AU" altLang="en-US" sz="20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localise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visceral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pain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 our body</a:t>
            </a:r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Lack of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cortical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representation of visceral organs helps explain </a:t>
            </a:r>
            <a:r>
              <a:rPr lang="en-AU" altLang="en-US" sz="20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referred pain</a:t>
            </a:r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b="1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44" y="742181"/>
            <a:ext cx="4853908" cy="47082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1920" y="4905266"/>
            <a:ext cx="3336170" cy="316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altLang="en-US" dirty="0">
                <a:solidFill>
                  <a:srgbClr val="B4975B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Sensory homunculus </a:t>
            </a:r>
            <a:r>
              <a:rPr lang="en-AU" altLang="en-US" sz="1400" dirty="0">
                <a:solidFill>
                  <a:srgbClr val="B4975B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(body-map)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3568" y="5768261"/>
            <a:ext cx="7708451" cy="773546"/>
            <a:chOff x="395535" y="5949280"/>
            <a:chExt cx="7708451" cy="773546"/>
          </a:xfrm>
        </p:grpSpPr>
        <p:pic>
          <p:nvPicPr>
            <p:cNvPr id="10" name="Picture 9"/>
            <p:cNvPicPr preferRelativeResize="0">
              <a:picLocks noChangeArrowheads="1"/>
            </p:cNvPicPr>
            <p:nvPr/>
          </p:nvPicPr>
          <p:blipFill rotWithShape="1">
            <a:blip r:embed="rId3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3707904" y="3814731"/>
            <a:ext cx="2154885" cy="419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91880" y="2342826"/>
            <a:ext cx="783542" cy="1471905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37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Student Learning Outcomes</a:t>
            </a:r>
            <a:endParaRPr lang="en-AU" sz="32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4012"/>
            <a:ext cx="8229600" cy="4525963"/>
          </a:xfrm>
        </p:spPr>
        <p:txBody>
          <a:bodyPr>
            <a:normAutofit fontScale="92500"/>
          </a:bodyPr>
          <a:lstStyle/>
          <a:p>
            <a:pPr algn="just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200" dirty="0">
                <a:latin typeface="Comic Sans MS" panose="030F0702030302020204" pitchFamily="66" charset="0"/>
                <a:cs typeface="Arial" panose="020B0604020202020204" pitchFamily="34" charset="0"/>
              </a:rPr>
              <a:t>Describe the basic pathophysiological mechanisms underlying conditions causing </a:t>
            </a:r>
            <a:r>
              <a:rPr lang="en-AU" sz="2200" u="sng" dirty="0">
                <a:latin typeface="Comic Sans MS" panose="030F0702030302020204" pitchFamily="66" charset="0"/>
                <a:cs typeface="Arial" panose="020B0604020202020204" pitchFamily="34" charset="0"/>
              </a:rPr>
              <a:t>acute lower abdominal pain</a:t>
            </a:r>
            <a:r>
              <a:rPr lang="en-AU" sz="2200" dirty="0">
                <a:latin typeface="Comic Sans MS" panose="030F0702030302020204" pitchFamily="66" charset="0"/>
                <a:cs typeface="Arial" panose="020B0604020202020204" pitchFamily="34" charset="0"/>
              </a:rPr>
              <a:t>, giving an example of a clinical condition from each category</a:t>
            </a:r>
            <a:r>
              <a:rPr lang="en-AU" sz="22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2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B4975B"/>
              </a:buClr>
              <a:buNone/>
            </a:pPr>
            <a:r>
              <a:rPr lang="en-AU" sz="22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 -Labour pain</a:t>
            </a:r>
          </a:p>
          <a:p>
            <a:pPr marL="0" indent="0" algn="just">
              <a:buClr>
                <a:srgbClr val="B4975B"/>
              </a:buClr>
              <a:buNone/>
            </a:pPr>
            <a:r>
              <a:rPr lang="en-AU" sz="22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 -Dysmenorrhoea</a:t>
            </a:r>
          </a:p>
          <a:p>
            <a:pPr marL="0" indent="0" algn="just">
              <a:buClr>
                <a:srgbClr val="B4975B"/>
              </a:buClr>
              <a:buNone/>
            </a:pPr>
            <a:r>
              <a:rPr lang="en-AU" sz="22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 -Appendicitis</a:t>
            </a:r>
          </a:p>
          <a:p>
            <a:pPr marL="0" indent="0" algn="just">
              <a:buClr>
                <a:srgbClr val="B4975B"/>
              </a:buClr>
              <a:buNone/>
            </a:pPr>
            <a:r>
              <a:rPr lang="en-AU" sz="22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 -Irritable bowel syndrome</a:t>
            </a:r>
          </a:p>
          <a:p>
            <a:pPr marL="0" indent="0" algn="just">
              <a:buClr>
                <a:srgbClr val="B4975B"/>
              </a:buClr>
              <a:buNone/>
            </a:pPr>
            <a:r>
              <a:rPr lang="en-AU" sz="22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 -Renal colic</a:t>
            </a:r>
          </a:p>
          <a:p>
            <a:pPr algn="just"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2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2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Apply the physiology of visceral pain to other organ systems e.g. ischaemic chest pain.</a:t>
            </a:r>
          </a:p>
          <a:p>
            <a:pPr marL="0" indent="0">
              <a:buClr>
                <a:srgbClr val="B4975B"/>
              </a:buClr>
              <a:buNone/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9992-7A4C-4AFA-A857-8A07DE374F0F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56350"/>
            <a:ext cx="4112096" cy="365125"/>
          </a:xfrm>
        </p:spPr>
        <p:txBody>
          <a:bodyPr/>
          <a:lstStyle/>
          <a:p>
            <a:r>
              <a:rPr lang="en-AU" sz="900" dirty="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AU" sz="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1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98488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Referred </a:t>
            </a:r>
          </a:p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pain</a:t>
            </a: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00" y="2020908"/>
            <a:ext cx="4680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</a:rPr>
              <a:t>Sensory afferents from visceral</a:t>
            </a:r>
          </a:p>
          <a:p>
            <a:pPr>
              <a:buClr>
                <a:srgbClr val="B4975B"/>
              </a:buClr>
            </a:pPr>
            <a:r>
              <a:rPr lang="en-AU" sz="2000" dirty="0">
                <a:latin typeface="Comic Sans MS" panose="030F0702030302020204" pitchFamily="66" charset="0"/>
              </a:rPr>
              <a:t> </a:t>
            </a:r>
            <a:r>
              <a:rPr lang="en-AU" sz="2000" dirty="0" smtClean="0">
                <a:latin typeface="Comic Sans MS" panose="030F0702030302020204" pitchFamily="66" charset="0"/>
              </a:rPr>
              <a:t>   &amp; somatic tissues share a common </a:t>
            </a:r>
          </a:p>
          <a:p>
            <a:pPr>
              <a:buClr>
                <a:srgbClr val="B4975B"/>
              </a:buClr>
            </a:pPr>
            <a:r>
              <a:rPr lang="en-AU" sz="2000" dirty="0">
                <a:latin typeface="Comic Sans MS" panose="030F0702030302020204" pitchFamily="66" charset="0"/>
              </a:rPr>
              <a:t> </a:t>
            </a:r>
            <a:r>
              <a:rPr lang="en-AU" sz="2000" dirty="0" smtClean="0">
                <a:latin typeface="Comic Sans MS" panose="030F0702030302020204" pitchFamily="66" charset="0"/>
              </a:rPr>
              <a:t>   connection in spinal dorsal horn </a:t>
            </a:r>
          </a:p>
          <a:p>
            <a:pPr>
              <a:buClr>
                <a:srgbClr val="B4975B"/>
              </a:buClr>
            </a:pPr>
            <a:endParaRPr lang="en-AU" sz="2000" b="1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b="1" dirty="0" smtClean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b="1" dirty="0" smtClean="0">
                <a:latin typeface="Comic Sans MS" panose="030F0702030302020204" pitchFamily="66" charset="0"/>
              </a:rPr>
              <a:t>Dorsal </a:t>
            </a:r>
            <a:r>
              <a:rPr lang="en-AU" sz="2000" b="1" dirty="0">
                <a:latin typeface="Comic Sans MS" panose="030F0702030302020204" pitchFamily="66" charset="0"/>
              </a:rPr>
              <a:t>horn </a:t>
            </a:r>
            <a:r>
              <a:rPr lang="en-AU" sz="2000" b="1" dirty="0" smtClean="0">
                <a:latin typeface="Comic Sans MS" panose="030F0702030302020204" pitchFamily="66" charset="0"/>
              </a:rPr>
              <a:t>convergence</a:t>
            </a:r>
            <a:endParaRPr lang="en-AU" sz="2000" dirty="0" smtClean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b="1" dirty="0">
              <a:latin typeface="Comic Sans MS" panose="030F0702030302020204" pitchFamily="66" charset="0"/>
            </a:endParaRPr>
          </a:p>
          <a:p>
            <a:endParaRPr lang="en-AU" sz="2000" dirty="0">
              <a:latin typeface="Comic Sans MS" panose="030F0702030302020204" pitchFamily="66" charset="0"/>
            </a:endParaRPr>
          </a:p>
          <a:p>
            <a:endParaRPr lang="en-AU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09" y="2175670"/>
            <a:ext cx="4408490" cy="316835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9565" y="1144300"/>
            <a:ext cx="5917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sz="2000" dirty="0" smtClean="0">
                <a:latin typeface="Comic Sans MS" panose="030F0702030302020204" pitchFamily="66" charset="0"/>
              </a:rPr>
              <a:t>Definition: </a:t>
            </a:r>
            <a:r>
              <a:rPr lang="en-AU" altLang="en-US" sz="2000" i="1" dirty="0" smtClean="0">
                <a:latin typeface="Comic Sans MS" panose="030F0702030302020204" pitchFamily="66" charset="0"/>
              </a:rPr>
              <a:t>Pain experienced </a:t>
            </a:r>
            <a:r>
              <a:rPr lang="en-AU" altLang="en-US" sz="2000" i="1" dirty="0">
                <a:latin typeface="Comic Sans MS" panose="030F0702030302020204" pitchFamily="66" charset="0"/>
              </a:rPr>
              <a:t>in a different </a:t>
            </a:r>
            <a:r>
              <a:rPr lang="en-AU" altLang="en-US" sz="2000" i="1" dirty="0" smtClean="0">
                <a:latin typeface="Comic Sans MS" panose="030F0702030302020204" pitchFamily="66" charset="0"/>
              </a:rPr>
              <a:t>part of the body to the site </a:t>
            </a:r>
            <a:r>
              <a:rPr lang="en-AU" altLang="en-US" sz="2000" i="1" dirty="0">
                <a:latin typeface="Comic Sans MS" panose="030F0702030302020204" pitchFamily="66" charset="0"/>
              </a:rPr>
              <a:t>of nociception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3568" y="5768261"/>
            <a:ext cx="7708451" cy="773546"/>
            <a:chOff x="395535" y="5949280"/>
            <a:chExt cx="7708451" cy="773546"/>
          </a:xfrm>
        </p:grpSpPr>
        <p:pic>
          <p:nvPicPr>
            <p:cNvPr id="10" name="Picture 9"/>
            <p:cNvPicPr preferRelativeResize="0">
              <a:picLocks noChangeArrowheads="1"/>
            </p:cNvPicPr>
            <p:nvPr/>
          </p:nvPicPr>
          <p:blipFill rotWithShape="1">
            <a:blip r:embed="rId3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953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None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27584" y="4869160"/>
            <a:ext cx="866504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endParaRPr lang="en-AU" altLang="en-US" sz="2000" dirty="0" smtClean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AU" altLang="en-US" sz="20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AU" altLang="en-US" sz="2000" dirty="0" smtClean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AU" altLang="en-US" sz="20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2" descr="http://img.medscape.com/pi/features/slideshow-slide/pain-management/fi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6308137" cy="42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2581255"/>
            <a:ext cx="1640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/>
              <a:t>T2/3</a:t>
            </a:r>
          </a:p>
          <a:p>
            <a:r>
              <a:rPr lang="en-AU" sz="1600" b="1" dirty="0" smtClean="0"/>
              <a:t>dorsal horn level</a:t>
            </a:r>
            <a:endParaRPr lang="en-A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4365104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/>
              <a:t>T2/3</a:t>
            </a:r>
          </a:p>
          <a:p>
            <a:r>
              <a:rPr lang="en-AU" sz="1600" b="1" dirty="0" smtClean="0"/>
              <a:t>dermatome</a:t>
            </a:r>
            <a:endParaRPr lang="en-A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5" y="0"/>
            <a:ext cx="2527301" cy="98488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Dorsal horn convergence </a:t>
            </a: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3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98488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Referred pain</a:t>
            </a:r>
          </a:p>
          <a:p>
            <a:pPr marL="120650" algn="ctr">
              <a:lnSpc>
                <a:spcPts val="3040"/>
              </a:lnSpc>
            </a:pPr>
            <a:r>
              <a:rPr lang="en-GB" sz="2400" i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‘</a:t>
            </a:r>
            <a:r>
              <a:rPr lang="en-GB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viscerotomes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’</a:t>
            </a: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23528" y="1583525"/>
            <a:ext cx="866504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endParaRPr lang="en-AU" altLang="en-US" sz="2000" dirty="0" smtClean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AU" altLang="en-US" sz="20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AU" altLang="en-US" sz="2000" dirty="0" smtClean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AU" altLang="en-US" sz="20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6319570" cy="420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17951" y="4725144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/>
              <a:t>appendix</a:t>
            </a:r>
            <a:endParaRPr lang="en-AU" sz="1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27779" y="6136227"/>
            <a:ext cx="49423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>
                <a:latin typeface="Comic Sans MS" panose="030F0702030302020204" pitchFamily="66" charset="0"/>
              </a:rPr>
              <a:t>Originally from Cousins </a:t>
            </a:r>
            <a:r>
              <a:rPr lang="en-AU" sz="800" dirty="0">
                <a:latin typeface="Comic Sans MS" panose="030F0702030302020204" pitchFamily="66" charset="0"/>
              </a:rPr>
              <a:t>and </a:t>
            </a:r>
            <a:r>
              <a:rPr lang="en-AU" sz="800" dirty="0" err="1">
                <a:latin typeface="Comic Sans MS" panose="030F0702030302020204" pitchFamily="66" charset="0"/>
              </a:rPr>
              <a:t>Bridenbaugh's</a:t>
            </a:r>
            <a:r>
              <a:rPr lang="en-AU" sz="800" dirty="0">
                <a:latin typeface="Comic Sans MS" panose="030F0702030302020204" pitchFamily="66" charset="0"/>
              </a:rPr>
              <a:t> Neural Blockade in Clinical </a:t>
            </a:r>
            <a:r>
              <a:rPr lang="en-AU" sz="800" dirty="0" err="1">
                <a:latin typeface="Comic Sans MS" panose="030F0702030302020204" pitchFamily="66" charset="0"/>
              </a:rPr>
              <a:t>Anesthesia</a:t>
            </a:r>
            <a:r>
              <a:rPr lang="en-AU" sz="800" dirty="0">
                <a:latin typeface="Comic Sans MS" panose="030F0702030302020204" pitchFamily="66" charset="0"/>
              </a:rPr>
              <a:t> and Pain Medicine</a:t>
            </a:r>
            <a:endParaRPr lang="en-AU" sz="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24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24649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Referred</a:t>
            </a:r>
          </a:p>
          <a:p>
            <a:pPr marL="120650" algn="ctr">
              <a:lnSpc>
                <a:spcPts val="3040"/>
              </a:lnSpc>
            </a:pP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visceral-somatic </a:t>
            </a:r>
          </a:p>
          <a:p>
            <a:pPr marL="120650" algn="ctr">
              <a:lnSpc>
                <a:spcPts val="3040"/>
              </a:lnSpc>
            </a:pP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pain (allodynia)</a:t>
            </a:r>
          </a:p>
        </p:txBody>
      </p:sp>
      <p:pic>
        <p:nvPicPr>
          <p:cNvPr id="8" name="Picture 7" descr="391_Pain%20pathways%2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4" t="7946"/>
          <a:stretch/>
        </p:blipFill>
        <p:spPr bwMode="auto">
          <a:xfrm>
            <a:off x="4899084" y="3014893"/>
            <a:ext cx="4136523" cy="325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135" y="4528529"/>
            <a:ext cx="1483184" cy="15372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96552" y="3136757"/>
            <a:ext cx="652928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3263" indent="-342900">
              <a:lnSpc>
                <a:spcPct val="80000"/>
              </a:lnSpc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Reverse direction of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nerve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activation</a:t>
            </a:r>
          </a:p>
          <a:p>
            <a:pPr marL="360363">
              <a:lnSpc>
                <a:spcPct val="80000"/>
              </a:lnSpc>
              <a:buClr>
                <a:srgbClr val="B4975B"/>
              </a:buClr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(‘’</a:t>
            </a:r>
            <a:r>
              <a:rPr lang="en-AU" altLang="en-US" sz="20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antidromal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’’)</a:t>
            </a: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703263" indent="-3429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Muscle tenderness, trigger points</a:t>
            </a:r>
          </a:p>
          <a:p>
            <a:pPr marL="703263" indent="-3429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Cutaneous allodynia</a:t>
            </a:r>
          </a:p>
          <a:p>
            <a:pPr marL="703263" indent="-3429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Neurogenic inflammation in tissues</a:t>
            </a: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703263" indent="-3429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Tissue oedema </a:t>
            </a:r>
          </a:p>
          <a:p>
            <a:pPr marL="703263" indent="-3429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Sympathetic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&amp; vascular changes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-50085" y="2489363"/>
            <a:ext cx="842493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B4975B"/>
              </a:buClr>
            </a:pPr>
            <a:r>
              <a:rPr lang="en-AU" altLang="en-US" dirty="0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Cardiac ischemia (angina) produces </a:t>
            </a:r>
            <a:r>
              <a:rPr lang="en-AU" altLang="en-US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</a:t>
            </a:r>
            <a:r>
              <a:rPr lang="en-AU" altLang="en-US" dirty="0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hest </a:t>
            </a:r>
            <a:r>
              <a:rPr lang="en-AU" altLang="en-US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wall muscle </a:t>
            </a:r>
            <a:r>
              <a:rPr lang="en-AU" altLang="en-US" dirty="0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pain and </a:t>
            </a:r>
            <a:r>
              <a:rPr lang="en-AU" altLang="en-US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sensitivity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53651" y="507831"/>
            <a:ext cx="6484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088">
              <a:lnSpc>
                <a:spcPct val="150000"/>
              </a:lnSpc>
              <a:buClr>
                <a:srgbClr val="B4975B"/>
              </a:buClr>
            </a:pPr>
            <a:r>
              <a:rPr lang="en-AU" altLang="en-US" sz="20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‘’Pain’’ (nociception) in a viscus (organ) produces pain (allodynia) in </a:t>
            </a:r>
            <a:r>
              <a:rPr lang="en-AU" altLang="en-US" sz="2000" i="1" u="sng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somatic tissues </a:t>
            </a:r>
            <a:r>
              <a:rPr lang="en-AU" altLang="en-US" sz="20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sharing the same </a:t>
            </a:r>
            <a:r>
              <a:rPr lang="en-AU" altLang="en-US" sz="2000" i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dorsal horn level </a:t>
            </a:r>
            <a:r>
              <a:rPr lang="en-AU" altLang="en-US" sz="20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 the spinal cord </a:t>
            </a:r>
            <a:r>
              <a:rPr lang="en-AU" altLang="en-US" sz="12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(convergence</a:t>
            </a:r>
            <a:r>
              <a:rPr lang="en-AU" altLang="en-US" sz="1200" i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98161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24649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Referred </a:t>
            </a:r>
          </a:p>
          <a:p>
            <a:pPr marL="120650" algn="ctr">
              <a:lnSpc>
                <a:spcPts val="3040"/>
              </a:lnSpc>
            </a:pP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visceral-visceral  pain (hyperalgesia)</a:t>
            </a:r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2497" y="1628800"/>
            <a:ext cx="89565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endParaRPr lang="en-AU" altLang="en-US" sz="2000" dirty="0" smtClean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 marL="319088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319088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</a:t>
            </a: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AU" altLang="en-US" sz="20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2" descr="http://images.slideplayer.com/14/4445620/slides/slide_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29439" r="943" b="17731"/>
          <a:stretch/>
        </p:blipFill>
        <p:spPr bwMode="auto">
          <a:xfrm>
            <a:off x="2186211" y="2276872"/>
            <a:ext cx="5191587" cy="22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8895" y="4526258"/>
            <a:ext cx="864531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altLang="en-US" dirty="0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Bowel pain (e.g. inflammatory bowel disease) triggers bladder pain, sensitivity </a:t>
            </a:r>
          </a:p>
          <a:p>
            <a:pPr>
              <a:lnSpc>
                <a:spcPct val="150000"/>
              </a:lnSpc>
            </a:pPr>
            <a:r>
              <a:rPr lang="en-AU" altLang="en-US" dirty="0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and smooth muscle reflexes </a:t>
            </a:r>
          </a:p>
          <a:p>
            <a:pPr>
              <a:lnSpc>
                <a:spcPct val="150000"/>
              </a:lnSpc>
            </a:pPr>
            <a:r>
              <a:rPr lang="en-AU" altLang="en-US" sz="1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</a:t>
            </a:r>
            <a:endParaRPr lang="en-AU" altLang="en-US" sz="1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3568" y="5768261"/>
            <a:ext cx="7708451" cy="773546"/>
            <a:chOff x="395535" y="5949280"/>
            <a:chExt cx="7708451" cy="773546"/>
          </a:xfrm>
        </p:grpSpPr>
        <p:pic>
          <p:nvPicPr>
            <p:cNvPr id="11" name="Picture 10"/>
            <p:cNvPicPr preferRelativeResize="0">
              <a:picLocks noChangeArrowheads="1"/>
            </p:cNvPicPr>
            <p:nvPr/>
          </p:nvPicPr>
          <p:blipFill rotWithShape="1">
            <a:blip r:embed="rId3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817449" y="462968"/>
            <a:ext cx="6326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088">
              <a:lnSpc>
                <a:spcPct val="150000"/>
              </a:lnSpc>
              <a:buClr>
                <a:srgbClr val="B4975B"/>
              </a:buClr>
            </a:pPr>
            <a:r>
              <a:rPr lang="en-AU" altLang="en-US" sz="2000" i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’Pain’’ (nociception) in a viscus (organ) produces pain (allodynia) in </a:t>
            </a:r>
            <a:r>
              <a:rPr lang="en-AU" altLang="en-US" sz="20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another </a:t>
            </a:r>
            <a:r>
              <a:rPr lang="en-AU" altLang="en-US" sz="2000" i="1" u="sng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viscus</a:t>
            </a:r>
            <a:r>
              <a:rPr lang="en-AU" altLang="en-US" sz="20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sharing the </a:t>
            </a:r>
            <a:r>
              <a:rPr lang="en-AU" altLang="en-US" sz="2000" i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same dorsal horn level </a:t>
            </a:r>
            <a:r>
              <a:rPr lang="en-AU" altLang="en-US" sz="12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(</a:t>
            </a:r>
            <a:r>
              <a:rPr lang="en-AU" altLang="en-US" sz="1200" i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convergence) </a:t>
            </a:r>
          </a:p>
        </p:txBody>
      </p:sp>
    </p:spTree>
    <p:extLst>
      <p:ext uri="{BB962C8B-B14F-4D97-AF65-F5344CB8AC3E}">
        <p14:creationId xmlns:p14="http://schemas.microsoft.com/office/powerpoint/2010/main" val="774432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83512" y="1508105"/>
            <a:ext cx="866504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endParaRPr lang="en-AU" altLang="en-US" sz="2000" dirty="0" smtClean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AU" altLang="en-US" sz="20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AU" altLang="en-US" sz="2000" dirty="0" smtClean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AU" altLang="en-US" sz="20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4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120649"/>
              </p:ext>
            </p:extLst>
          </p:nvPr>
        </p:nvGraphicFramePr>
        <p:xfrm>
          <a:off x="-34959" y="1988839"/>
          <a:ext cx="9144000" cy="4432936"/>
        </p:xfrm>
        <a:graphic>
          <a:graphicData uri="http://schemas.openxmlformats.org/drawingml/2006/table">
            <a:tbl>
              <a:tblPr/>
              <a:tblGrid>
                <a:gridCol w="4643438"/>
                <a:gridCol w="4500562"/>
              </a:tblGrid>
              <a:tr h="1735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Visceral 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Somatic 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Few nociceptors (15%)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C-fibres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Many nociceptors (75%)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A-</a:t>
                      </a: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δ</a:t>
                      </a: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fibres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Function: homeostasis &gt; </a:t>
                      </a: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nociception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omic Sans MS" panose="030F0702030302020204" pitchFamily="66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Function: </a:t>
                      </a: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nociception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&gt; homeostasis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Transmission with</a:t>
                      </a: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autonomic nerves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Transmission</a:t>
                      </a: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in somatic nerves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Terminates in superficial dorsal horn </a:t>
                      </a: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(I,II,V)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Terminates in deeper dorsal horn </a:t>
                      </a: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(II,V,X)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Medial (slow) spinal cord pathways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Spino</a:t>
                      </a: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-parabrachial-limbic, dorsal columns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Lateral (fast) spinal cord pathway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Spinothalamic</a:t>
                      </a:r>
                      <a:endParaRPr kumimoji="0" lang="en-A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omic Sans MS" panose="030F0702030302020204" pitchFamily="66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Terminates in limbic brain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‘Primitive’ mid-brain        Limbic-hypothalamic-autonomic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Termination in thalamus &amp; cortex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Neocortex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Pain: slow onset &amp; offset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burning, aching, gripping, colicky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Pain: fast onset &amp; offset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sharp, throbbing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480661"/>
              </p:ext>
            </p:extLst>
          </p:nvPr>
        </p:nvGraphicFramePr>
        <p:xfrm>
          <a:off x="-56699" y="5895848"/>
          <a:ext cx="9187480" cy="504335"/>
        </p:xfrm>
        <a:graphic>
          <a:graphicData uri="http://schemas.openxmlformats.org/drawingml/2006/table">
            <a:tbl>
              <a:tblPr/>
              <a:tblGrid>
                <a:gridCol w="4665518"/>
                <a:gridCol w="4521962"/>
              </a:tblGrid>
              <a:tr h="50433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Pain ≠ tissue damage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Pain ≈ tissue damage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528502"/>
            <a:ext cx="5508625" cy="274638"/>
          </a:xfrm>
        </p:spPr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5" y="0"/>
            <a:ext cx="2527301" cy="150810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Comparing visceral &amp;  </a:t>
            </a:r>
          </a:p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somatic pain</a:t>
            </a:r>
          </a:p>
          <a:p>
            <a:pPr marL="120650" algn="ctr"/>
            <a:r>
              <a:rPr lang="en-GB" sz="16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(must-know)</a:t>
            </a:r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en-GB" sz="2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486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23528" y="1583525"/>
            <a:ext cx="866504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endParaRPr lang="en-AU" altLang="en-US" sz="2000" dirty="0" smtClean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AU" altLang="en-US" sz="20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AU" altLang="en-US" sz="2000" dirty="0" smtClean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AU" altLang="en-US" sz="20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267821"/>
              </p:ext>
            </p:extLst>
          </p:nvPr>
        </p:nvGraphicFramePr>
        <p:xfrm>
          <a:off x="2239" y="1984914"/>
          <a:ext cx="9144000" cy="410249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25445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Visceral pain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Somatic pain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</a:tr>
              <a:tr h="5321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Pain is </a:t>
                      </a: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poorly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localised (midline, torso)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Localised with flat of hand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Pain is </a:t>
                      </a: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well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localised (‘lateralized’)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Localised with tip of finger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Referred pain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Minimal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referred pain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1573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↑ Emotion &amp; pain behaviour (distress)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(Limbic system)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  <a:cs typeface="Arial"/>
                        </a:rPr>
                        <a:t>↓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Emotion &amp; pain behaviour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Pain </a:t>
                      </a: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more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likely to be remembered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Pain </a:t>
                      </a: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less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likely to be remembered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↑ Autonomic response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Sympathetic &amp; parasympathetic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  <a:cs typeface="Arial"/>
                        </a:rPr>
                        <a:t>↓ A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utonomic response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‘Vegetative’ motor response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‘Rest &amp; recover’  (rest &amp; digest)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‘Reactive’ motor response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Flight, run away from danger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7817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omic Sans MS" panose="030F0702030302020204" pitchFamily="66" charset="0"/>
                        </a:rPr>
                        <a:t>Evolutionary primitive pain system </a:t>
                      </a:r>
                      <a:endParaRPr lang="en-AU" sz="1600" dirty="0">
                        <a:latin typeface="Comic Sans MS" panose="030F0702030302020204" pitchFamily="66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omic Sans MS" panose="030F0702030302020204" pitchFamily="66" charset="0"/>
                        </a:rPr>
                        <a:t>Evolutionary advanced pain system </a:t>
                      </a:r>
                      <a:endParaRPr lang="en-AU" sz="1600" dirty="0">
                        <a:latin typeface="Comic Sans MS" panose="030F0702030302020204" pitchFamily="66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5" y="0"/>
            <a:ext cx="2527301" cy="150810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Comparing visceral &amp;  </a:t>
            </a:r>
          </a:p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somatic pain</a:t>
            </a:r>
          </a:p>
          <a:p>
            <a:pPr marL="120650" algn="ctr"/>
            <a:r>
              <a:rPr lang="en-GB" sz="16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(must-know)</a:t>
            </a:r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en-GB" sz="2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50803"/>
              </p:ext>
            </p:extLst>
          </p:nvPr>
        </p:nvGraphicFramePr>
        <p:xfrm>
          <a:off x="0" y="6057575"/>
          <a:ext cx="9144000" cy="401270"/>
        </p:xfrm>
        <a:graphic>
          <a:graphicData uri="http://schemas.openxmlformats.org/drawingml/2006/table">
            <a:tbl>
              <a:tblPr/>
              <a:tblGrid>
                <a:gridCol w="4643438"/>
                <a:gridCol w="4500562"/>
              </a:tblGrid>
              <a:tr h="401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Monitors </a:t>
                      </a: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internal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environment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Monitors </a:t>
                      </a: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external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Comic Sans MS" panose="030F0702030302020204" pitchFamily="66" charset="0"/>
                          <a:ea typeface="ＭＳ Ｐゴシック" pitchFamily="34" charset="-128"/>
                        </a:rPr>
                        <a:t> environment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838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27</a:t>
            </a:fld>
            <a:endParaRPr lang="en-US" dirty="0"/>
          </a:p>
        </p:txBody>
      </p:sp>
      <p:sp>
        <p:nvSpPr>
          <p:cNvPr id="148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600200" y="0"/>
            <a:ext cx="7543800" cy="1450975"/>
          </a:xfrm>
        </p:spPr>
        <p:txBody>
          <a:bodyPr>
            <a:normAutofit/>
          </a:bodyPr>
          <a:lstStyle/>
          <a:p>
            <a:pPr algn="ctr"/>
            <a:r>
              <a:rPr lang="en-US" altLang="en-US" sz="4219" dirty="0">
                <a:latin typeface="Comic Sans MS" panose="030F0702030302020204" pitchFamily="66" charset="0"/>
              </a:rPr>
              <a:t> </a:t>
            </a:r>
            <a:r>
              <a:rPr lang="en-US" altLang="en-US" sz="4219" dirty="0" smtClean="0">
                <a:latin typeface="Comic Sans MS" panose="030F0702030302020204" pitchFamily="66" charset="0"/>
              </a:rPr>
              <a:t>  </a:t>
            </a:r>
            <a:endParaRPr lang="en-US" altLang="en-US" sz="4219" dirty="0">
              <a:latin typeface="Comic Sans MS" panose="030F0702030302020204" pitchFamily="66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268760"/>
            <a:ext cx="8928992" cy="5328592"/>
          </a:xfrm>
        </p:spPr>
        <p:txBody>
          <a:bodyPr>
            <a:normAutofit/>
          </a:bodyPr>
          <a:lstStyle/>
          <a:p>
            <a:pPr marL="431800" indent="-342900">
              <a:lnSpc>
                <a:spcPct val="15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US" altLang="en-US" sz="1900" dirty="0" smtClean="0">
                <a:latin typeface="Comic Sans MS" panose="030F0702030302020204" pitchFamily="66" charset="0"/>
              </a:rPr>
              <a:t>Visceral </a:t>
            </a:r>
            <a:r>
              <a:rPr lang="en-US" altLang="en-US" sz="1900" dirty="0" err="1">
                <a:latin typeface="Comic Sans MS" panose="030F0702030302020204" pitchFamily="66" charset="0"/>
              </a:rPr>
              <a:t>i</a:t>
            </a:r>
            <a:r>
              <a:rPr lang="en-US" altLang="en-US" sz="1900" dirty="0" err="1" smtClean="0">
                <a:latin typeface="Comic Sans MS" panose="030F0702030302020204" pitchFamily="66" charset="0"/>
              </a:rPr>
              <a:t>nteroception</a:t>
            </a:r>
            <a:r>
              <a:rPr lang="en-US" altLang="en-US" sz="1900" dirty="0" smtClean="0">
                <a:latin typeface="Comic Sans MS" panose="030F0702030302020204" pitchFamily="66" charset="0"/>
              </a:rPr>
              <a:t> &amp; nociception monitors internal bodily environment</a:t>
            </a:r>
          </a:p>
          <a:p>
            <a:pPr marL="431800" indent="-342900">
              <a:lnSpc>
                <a:spcPct val="15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US" altLang="en-US" sz="1900" dirty="0" smtClean="0">
                <a:latin typeface="Comic Sans MS" panose="030F0702030302020204" pitchFamily="66" charset="0"/>
              </a:rPr>
              <a:t>Transmitted by C </a:t>
            </a:r>
            <a:r>
              <a:rPr lang="en-US" altLang="en-US" sz="1900" dirty="0" err="1" smtClean="0">
                <a:latin typeface="Comic Sans MS" panose="030F0702030302020204" pitchFamily="66" charset="0"/>
              </a:rPr>
              <a:t>fibres</a:t>
            </a:r>
            <a:r>
              <a:rPr lang="en-US" altLang="en-US" sz="1900" dirty="0" smtClean="0">
                <a:latin typeface="Comic Sans MS" panose="030F0702030302020204" pitchFamily="66" charset="0"/>
              </a:rPr>
              <a:t> &amp; midline spinal pathways </a:t>
            </a:r>
            <a:r>
              <a:rPr lang="en-US" altLang="en-US" sz="1400" dirty="0" smtClean="0">
                <a:latin typeface="Comic Sans MS" panose="030F0702030302020204" pitchFamily="66" charset="0"/>
              </a:rPr>
              <a:t>(slow transmission)</a:t>
            </a:r>
          </a:p>
          <a:p>
            <a:pPr marL="431800" indent="-342900">
              <a:lnSpc>
                <a:spcPct val="15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latin typeface="Comic Sans MS" panose="030F0702030302020204" pitchFamily="66" charset="0"/>
              </a:rPr>
              <a:t>Poorly-localized </a:t>
            </a:r>
            <a:r>
              <a:rPr lang="en-US" altLang="en-US" sz="2000" dirty="0">
                <a:latin typeface="Comic Sans MS" panose="030F0702030302020204" pitchFamily="66" charset="0"/>
              </a:rPr>
              <a:t>pain </a:t>
            </a:r>
            <a:r>
              <a:rPr lang="en-US" altLang="en-US" sz="1400" dirty="0">
                <a:latin typeface="Comic Sans MS" panose="030F0702030302020204" pitchFamily="66" charset="0"/>
              </a:rPr>
              <a:t>(midline, diffuse, deep, dull, aching, ‘colicky’)</a:t>
            </a:r>
          </a:p>
          <a:p>
            <a:pPr marL="431800" indent="-342900">
              <a:lnSpc>
                <a:spcPct val="15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US" altLang="en-US" sz="1900" dirty="0" smtClean="0">
                <a:latin typeface="Comic Sans MS" panose="030F0702030302020204" pitchFamily="66" charset="0"/>
              </a:rPr>
              <a:t>Projects to limbic system </a:t>
            </a:r>
            <a:r>
              <a:rPr lang="en-US" altLang="en-US" sz="1400" dirty="0" smtClean="0">
                <a:latin typeface="Comic Sans MS" panose="030F0702030302020204" pitchFamily="66" charset="0"/>
              </a:rPr>
              <a:t>(emotional &amp; autonomic brain)</a:t>
            </a:r>
          </a:p>
          <a:p>
            <a:pPr marL="431800" indent="-342900">
              <a:lnSpc>
                <a:spcPct val="15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latin typeface="Comic Sans MS" panose="030F0702030302020204" pitchFamily="66" charset="0"/>
              </a:rPr>
              <a:t>Emotional </a:t>
            </a:r>
            <a:r>
              <a:rPr lang="en-US" altLang="en-US" sz="2000" dirty="0">
                <a:latin typeface="Comic Sans MS" panose="030F0702030302020204" pitchFamily="66" charset="0"/>
              </a:rPr>
              <a:t>&amp; behavioral distress </a:t>
            </a:r>
            <a:r>
              <a:rPr lang="en-US" alt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(PANIC)</a:t>
            </a:r>
          </a:p>
          <a:p>
            <a:pPr marL="431800" indent="-342900">
              <a:lnSpc>
                <a:spcPct val="15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latin typeface="Comic Sans MS" panose="030F0702030302020204" pitchFamily="66" charset="0"/>
              </a:rPr>
              <a:t>Autonomic </a:t>
            </a:r>
            <a:r>
              <a:rPr lang="en-US" altLang="en-US" sz="2000" dirty="0">
                <a:latin typeface="Comic Sans MS" panose="030F0702030302020204" pitchFamily="66" charset="0"/>
              </a:rPr>
              <a:t>responses </a:t>
            </a:r>
            <a:r>
              <a:rPr lang="en-US" altLang="en-US" sz="1400" dirty="0">
                <a:latin typeface="Comic Sans MS" panose="030F0702030302020204" pitchFamily="66" charset="0"/>
              </a:rPr>
              <a:t>(nausea, sweating, vasovagal, diarrhea) </a:t>
            </a:r>
            <a:endParaRPr lang="en-US" altLang="en-US" sz="1400" dirty="0" smtClean="0">
              <a:latin typeface="Comic Sans MS" panose="030F0702030302020204" pitchFamily="66" charset="0"/>
            </a:endParaRPr>
          </a:p>
          <a:p>
            <a:pPr marL="431800" indent="-342900">
              <a:lnSpc>
                <a:spcPct val="15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latin typeface="Comic Sans MS" panose="030F0702030302020204" pitchFamily="66" charset="0"/>
              </a:rPr>
              <a:t>Referred pain </a:t>
            </a:r>
            <a:r>
              <a:rPr lang="en-US" altLang="en-US" sz="1400" dirty="0" smtClean="0">
                <a:latin typeface="Comic Sans MS" panose="030F0702030302020204" pitchFamily="66" charset="0"/>
              </a:rPr>
              <a:t>(dorsal horn convergence)</a:t>
            </a:r>
          </a:p>
          <a:p>
            <a:pPr marL="431800" indent="-342900">
              <a:lnSpc>
                <a:spcPct val="15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latin typeface="Comic Sans MS" panose="030F0702030302020204" pitchFamily="66" charset="0"/>
              </a:rPr>
              <a:t>Visceral-somatic &amp; visceral-visceral referred pain </a:t>
            </a:r>
            <a:r>
              <a:rPr lang="en-US" altLang="en-US" sz="1400" dirty="0" smtClean="0">
                <a:latin typeface="Comic Sans MS" panose="030F0702030302020204" pitchFamily="66" charset="0"/>
              </a:rPr>
              <a:t>(convergence)</a:t>
            </a:r>
          </a:p>
          <a:p>
            <a:pPr marL="4318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altLang="en-US" sz="225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5" y="0"/>
            <a:ext cx="2527301" cy="98488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Summary </a:t>
            </a:r>
          </a:p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key messages</a:t>
            </a: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9354" y="548680"/>
            <a:ext cx="2531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B4975B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Visceral pain </a:t>
            </a:r>
            <a:endParaRPr lang="en-AU" sz="2800" dirty="0">
              <a:solidFill>
                <a:srgbClr val="B4975B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21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900" dirty="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9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447"/>
            <a:ext cx="9144000" cy="56511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7544" y="4941168"/>
            <a:ext cx="2172469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6418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© Eric J. Visser 2021 V4.0 UNDA. All rights reserved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7704" y="2492896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Comic Sans MS" panose="030F0702030302020204" pitchFamily="66" charset="0"/>
              </a:rPr>
              <a:t>End of lecture additional slides follow </a:t>
            </a:r>
            <a:endParaRPr lang="en-A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83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17365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endParaRPr lang="en-GB" sz="24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Key issues</a:t>
            </a:r>
          </a:p>
          <a:p>
            <a:pPr marL="120650" algn="ctr">
              <a:lnSpc>
                <a:spcPts val="3040"/>
              </a:lnSpc>
            </a:pPr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3928" y="660557"/>
            <a:ext cx="2531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B4975B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Visceral pain </a:t>
            </a:r>
            <a:endParaRPr lang="en-AU" sz="2800" dirty="0">
              <a:solidFill>
                <a:srgbClr val="B4975B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79512" y="1412776"/>
            <a:ext cx="866504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Major health care problem &amp; disease burden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Under-recognised compared with musculoskeletal pain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GIT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diseases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(appendicitis, IBS</a:t>
            </a: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, inflammatory bowel disease, GORD)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Dysmenorrhoea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Labour pain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Pelvic pain syndromes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Renal colic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Ischaemic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chest pain</a:t>
            </a:r>
          </a:p>
          <a:p>
            <a:pPr marL="119062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z="1000" smtClean="0">
                <a:latin typeface="Comic Sans MS" panose="030F0702030302020204" pitchFamily="66" charset="0"/>
              </a:rPr>
              <a:pPr>
                <a:defRPr/>
              </a:pPr>
              <a:t>3</a:t>
            </a:fld>
            <a:endParaRPr lang="en-US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76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376265" cy="1200329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Key</a:t>
            </a:r>
          </a:p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learning outcomes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353366"/>
            <a:ext cx="93245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Recall the definition of visceral pain.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18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1800" dirty="0" smtClean="0">
                <a:latin typeface="Comic Sans MS" panose="030F0702030302020204" pitchFamily="66" charset="0"/>
              </a:rPr>
              <a:t>List the major differences </a:t>
            </a:r>
            <a:r>
              <a:rPr lang="en-AU" sz="1800" dirty="0">
                <a:latin typeface="Comic Sans MS" panose="030F0702030302020204" pitchFamily="66" charset="0"/>
              </a:rPr>
              <a:t>between visceral &amp; somatic pain </a:t>
            </a:r>
            <a:r>
              <a:rPr lang="en-AU" sz="1800" dirty="0" smtClean="0">
                <a:latin typeface="Comic Sans MS" panose="030F0702030302020204" pitchFamily="66" charset="0"/>
              </a:rPr>
              <a:t>(see table).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800" dirty="0" smtClean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1800" dirty="0" smtClean="0">
                <a:latin typeface="Comic Sans MS" panose="030F0702030302020204" pitchFamily="66" charset="0"/>
              </a:rPr>
              <a:t>Understand the difference between an afferent &amp; efferent pathway. </a:t>
            </a:r>
            <a:endParaRPr lang="en-AU" sz="18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800" dirty="0" smtClean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1800" dirty="0" smtClean="0">
                <a:latin typeface="Comic Sans MS" panose="030F0702030302020204" pitchFamily="66" charset="0"/>
              </a:rPr>
              <a:t>Recall that visceral afferents travel </a:t>
            </a:r>
            <a:r>
              <a:rPr lang="en-AU" sz="1800" b="1" dirty="0" smtClean="0">
                <a:latin typeface="Comic Sans MS" panose="030F0702030302020204" pitchFamily="66" charset="0"/>
              </a:rPr>
              <a:t>with</a:t>
            </a:r>
            <a:r>
              <a:rPr lang="en-AU" sz="1800" dirty="0" smtClean="0">
                <a:latin typeface="Comic Sans MS" panose="030F0702030302020204" pitchFamily="66" charset="0"/>
              </a:rPr>
              <a:t> sympathetic nerves in the periphery.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800" dirty="0" smtClean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1800" dirty="0" smtClean="0">
                <a:latin typeface="Comic Sans MS" panose="030F0702030302020204" pitchFamily="66" charset="0"/>
              </a:rPr>
              <a:t>Understand that visceral sensation is transmitted via ‘slow’ midline spinal cord pathways that terminate in the limbic system (midbrain).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800" dirty="0" smtClean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1800" dirty="0" smtClean="0">
                <a:latin typeface="Comic Sans MS" panose="030F0702030302020204" pitchFamily="66" charset="0"/>
              </a:rPr>
              <a:t>Recall that the limbic system controls emotional &amp; autonomic responses that</a:t>
            </a:r>
          </a:p>
          <a:p>
            <a:pPr marL="119062" indent="0">
              <a:buClr>
                <a:srgbClr val="B4975B"/>
              </a:buClr>
              <a:buNone/>
            </a:pPr>
            <a:r>
              <a:rPr lang="en-AU" sz="1800" dirty="0">
                <a:latin typeface="Comic Sans MS" panose="030F0702030302020204" pitchFamily="66" charset="0"/>
              </a:rPr>
              <a:t> </a:t>
            </a:r>
            <a:r>
              <a:rPr lang="en-AU" sz="1800" dirty="0" smtClean="0">
                <a:latin typeface="Comic Sans MS" panose="030F0702030302020204" pitchFamily="66" charset="0"/>
              </a:rPr>
              <a:t>    are common in patient with visceral pain.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8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1800" dirty="0" smtClean="0">
                <a:latin typeface="Comic Sans MS" panose="030F0702030302020204" pitchFamily="66" charset="0"/>
              </a:rPr>
              <a:t>Understand that anxiety, panic &amp; distress are </a:t>
            </a:r>
            <a:r>
              <a:rPr lang="en-AU" sz="1800" b="1" dirty="0" smtClean="0">
                <a:latin typeface="Comic Sans MS" panose="030F0702030302020204" pitchFamily="66" charset="0"/>
              </a:rPr>
              <a:t>common </a:t>
            </a:r>
            <a:r>
              <a:rPr lang="en-AU" sz="1800" dirty="0" smtClean="0">
                <a:latin typeface="Comic Sans MS" panose="030F0702030302020204" pitchFamily="66" charset="0"/>
              </a:rPr>
              <a:t>in visceral pain. 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800" dirty="0" smtClean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1800" dirty="0">
                <a:latin typeface="Comic Sans MS" panose="030F0702030302020204" pitchFamily="66" charset="0"/>
              </a:rPr>
              <a:t>Recall that visceral &amp; somatic afferents </a:t>
            </a:r>
            <a:r>
              <a:rPr lang="en-AU" sz="1800" b="1" dirty="0">
                <a:latin typeface="Comic Sans MS" panose="030F0702030302020204" pitchFamily="66" charset="0"/>
              </a:rPr>
              <a:t>converge in the spinal dorsal horn. 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8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800" dirty="0" smtClean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6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9354" y="548680"/>
            <a:ext cx="2531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B4975B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Visceral pain </a:t>
            </a:r>
            <a:endParaRPr lang="en-AU" sz="2800" dirty="0">
              <a:solidFill>
                <a:srgbClr val="B4975B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353366"/>
            <a:ext cx="899046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1800" dirty="0" smtClean="0">
                <a:latin typeface="Comic Sans MS" panose="030F0702030302020204" pitchFamily="66" charset="0"/>
              </a:rPr>
              <a:t>Recall referred pain as, ‘(pain) </a:t>
            </a:r>
            <a:r>
              <a:rPr lang="en-AU" altLang="en-US" sz="1800" dirty="0" smtClean="0">
                <a:latin typeface="Comic Sans MS" panose="030F0702030302020204" pitchFamily="66" charset="0"/>
              </a:rPr>
              <a:t>experienced </a:t>
            </a:r>
            <a:r>
              <a:rPr lang="en-AU" altLang="en-US" sz="1800" dirty="0">
                <a:latin typeface="Comic Sans MS" panose="030F0702030302020204" pitchFamily="66" charset="0"/>
              </a:rPr>
              <a:t>in a different part of the body to the site of </a:t>
            </a:r>
            <a:r>
              <a:rPr lang="en-AU" altLang="en-US" sz="1800" dirty="0" smtClean="0">
                <a:latin typeface="Comic Sans MS" panose="030F0702030302020204" pitchFamily="66" charset="0"/>
              </a:rPr>
              <a:t>nociception’.  </a:t>
            </a:r>
            <a:endParaRPr lang="en-AU" altLang="en-US" sz="18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8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1800" dirty="0" smtClean="0">
                <a:latin typeface="Comic Sans MS" panose="030F0702030302020204" pitchFamily="66" charset="0"/>
              </a:rPr>
              <a:t>Understand mechanism &amp; features of referred pain &amp; concept of </a:t>
            </a:r>
            <a:r>
              <a:rPr lang="en-AU" sz="1800" b="1" dirty="0" smtClean="0">
                <a:latin typeface="Comic Sans MS" panose="030F0702030302020204" pitchFamily="66" charset="0"/>
              </a:rPr>
              <a:t>dorsal horn convergence.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8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1800" dirty="0" smtClean="0">
                <a:latin typeface="Comic Sans MS" panose="030F0702030302020204" pitchFamily="66" charset="0"/>
              </a:rPr>
              <a:t>Understand that pain (nociception) in one organ increases pain sensitization in nearby organs or tissues due to dorsal horn convergence (</a:t>
            </a:r>
            <a:r>
              <a:rPr lang="en-AU" sz="1800" b="1" dirty="0" smtClean="0">
                <a:latin typeface="Comic Sans MS" panose="030F0702030302020204" pitchFamily="66" charset="0"/>
              </a:rPr>
              <a:t>referred </a:t>
            </a:r>
            <a:r>
              <a:rPr lang="en-AU" sz="1800" b="1" dirty="0">
                <a:latin typeface="Comic Sans MS" panose="030F0702030302020204" pitchFamily="66" charset="0"/>
              </a:rPr>
              <a:t>visceral </a:t>
            </a:r>
            <a:r>
              <a:rPr lang="en-AU" sz="1800" b="1" dirty="0" smtClean="0">
                <a:latin typeface="Comic Sans MS" panose="030F0702030302020204" pitchFamily="66" charset="0"/>
              </a:rPr>
              <a:t>hyperalgesia)</a:t>
            </a:r>
            <a:r>
              <a:rPr lang="en-AU" sz="1800" dirty="0" smtClean="0">
                <a:latin typeface="Comic Sans MS" panose="030F0702030302020204" pitchFamily="66" charset="0"/>
              </a:rPr>
              <a:t>. 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8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1800" dirty="0" smtClean="0">
                <a:latin typeface="Comic Sans MS" panose="030F0702030302020204" pitchFamily="66" charset="0"/>
              </a:rPr>
              <a:t>Understand basic pathophysiology &amp; anatomy of common visceral pain syndromes: appendicitis, </a:t>
            </a:r>
            <a:r>
              <a:rPr lang="en-AU" sz="1800" dirty="0">
                <a:latin typeface="Comic Sans MS" panose="030F0702030302020204" pitchFamily="66" charset="0"/>
              </a:rPr>
              <a:t>irritable bowel </a:t>
            </a:r>
            <a:r>
              <a:rPr lang="en-AU" sz="1800" dirty="0" smtClean="0">
                <a:latin typeface="Comic Sans MS" panose="030F0702030302020204" pitchFamily="66" charset="0"/>
              </a:rPr>
              <a:t>syndrome, renal colic, </a:t>
            </a:r>
            <a:r>
              <a:rPr lang="en-AU" sz="1800" dirty="0">
                <a:latin typeface="Comic Sans MS" panose="030F0702030302020204" pitchFamily="66" charset="0"/>
              </a:rPr>
              <a:t>labour </a:t>
            </a:r>
            <a:r>
              <a:rPr lang="en-AU" sz="1800" dirty="0" smtClean="0">
                <a:latin typeface="Comic Sans MS" panose="030F0702030302020204" pitchFamily="66" charset="0"/>
              </a:rPr>
              <a:t>pain, dysmenorrhoea, pancreatic cancer pain, </a:t>
            </a:r>
            <a:r>
              <a:rPr lang="en-AU" sz="1800" dirty="0">
                <a:latin typeface="Comic Sans MS" panose="030F0702030302020204" pitchFamily="66" charset="0"/>
              </a:rPr>
              <a:t>ischaemic chest </a:t>
            </a:r>
            <a:r>
              <a:rPr lang="en-AU" sz="1800" dirty="0" smtClean="0">
                <a:latin typeface="Comic Sans MS" panose="030F0702030302020204" pitchFamily="66" charset="0"/>
              </a:rPr>
              <a:t>pain. 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8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1800" dirty="0" smtClean="0">
                <a:latin typeface="Comic Sans MS" panose="030F0702030302020204" pitchFamily="66" charset="0"/>
              </a:rPr>
              <a:t>Understand basic concepts of the </a:t>
            </a:r>
            <a:r>
              <a:rPr lang="en-AU" sz="1800" b="1" dirty="0" smtClean="0">
                <a:latin typeface="Comic Sans MS" panose="030F0702030302020204" pitchFamily="66" charset="0"/>
              </a:rPr>
              <a:t>gut-brain axis </a:t>
            </a:r>
            <a:r>
              <a:rPr lang="en-AU" sz="1800" dirty="0" smtClean="0">
                <a:latin typeface="Comic Sans MS" panose="030F0702030302020204" pitchFamily="66" charset="0"/>
              </a:rPr>
              <a:t>&amp; gut microbiome. 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18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1800" dirty="0" smtClean="0">
                <a:latin typeface="Comic Sans MS" panose="030F0702030302020204" pitchFamily="66" charset="0"/>
              </a:rPr>
              <a:t>Understand that abdominal pain can come from structures in the abdominal wall, spine, chest, or due to medical condition such as porphyria or DKA.</a:t>
            </a:r>
          </a:p>
          <a:p>
            <a:pPr marL="119062" indent="0">
              <a:buClr>
                <a:srgbClr val="B4975B"/>
              </a:buClr>
              <a:buNone/>
            </a:pPr>
            <a:r>
              <a:rPr lang="en-AU" sz="1600" dirty="0" smtClean="0">
                <a:latin typeface="Comic Sans MS" panose="030F0702030302020204" pitchFamily="66" charset="0"/>
              </a:rPr>
              <a:t>                 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9354" y="548680"/>
            <a:ext cx="2531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B4975B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Visceral pain </a:t>
            </a:r>
            <a:endParaRPr lang="en-AU" sz="2800" dirty="0">
              <a:solidFill>
                <a:srgbClr val="B4975B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5" y="0"/>
            <a:ext cx="2376265" cy="1200329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Key</a:t>
            </a:r>
          </a:p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learning outcomes </a:t>
            </a:r>
          </a:p>
        </p:txBody>
      </p:sp>
    </p:spTree>
    <p:extLst>
      <p:ext uri="{BB962C8B-B14F-4D97-AF65-F5344CB8AC3E}">
        <p14:creationId xmlns:p14="http://schemas.microsoft.com/office/powerpoint/2010/main" val="1705180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32</a:t>
            </a:fld>
            <a:endParaRPr lang="en-US" dirty="0"/>
          </a:p>
        </p:txBody>
      </p:sp>
      <p:sp>
        <p:nvSpPr>
          <p:cNvPr id="148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600200" y="0"/>
            <a:ext cx="7543800" cy="1450975"/>
          </a:xfrm>
        </p:spPr>
        <p:txBody>
          <a:bodyPr>
            <a:normAutofit/>
          </a:bodyPr>
          <a:lstStyle/>
          <a:p>
            <a:pPr algn="ctr"/>
            <a:r>
              <a:rPr lang="en-US" altLang="en-US" sz="4219" dirty="0">
                <a:latin typeface="Comic Sans MS" panose="030F0702030302020204" pitchFamily="66" charset="0"/>
              </a:rPr>
              <a:t> </a:t>
            </a:r>
            <a:r>
              <a:rPr lang="en-US" altLang="en-US" sz="4219" dirty="0" smtClean="0">
                <a:latin typeface="Comic Sans MS" panose="030F0702030302020204" pitchFamily="66" charset="0"/>
              </a:rPr>
              <a:t>  </a:t>
            </a:r>
            <a:endParaRPr lang="en-US" altLang="en-US" sz="4219" dirty="0">
              <a:latin typeface="Comic Sans MS" panose="030F0702030302020204" pitchFamily="66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305161"/>
            <a:ext cx="9217024" cy="5171839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</a:rPr>
              <a:t>Trace the basic pathways for transmission of nociception to the </a:t>
            </a:r>
          </a:p>
          <a:p>
            <a:pPr marL="119062" indent="0" algn="just">
              <a:spcBef>
                <a:spcPts val="600"/>
              </a:spcBef>
              <a:buClr>
                <a:srgbClr val="B4975B"/>
              </a:buClr>
              <a:buNone/>
            </a:pPr>
            <a:r>
              <a:rPr lang="en-AU" sz="2000" dirty="0">
                <a:latin typeface="Comic Sans MS" panose="030F0702030302020204" pitchFamily="66" charset="0"/>
              </a:rPr>
              <a:t> </a:t>
            </a:r>
            <a:r>
              <a:rPr lang="en-AU" sz="2000" dirty="0" smtClean="0">
                <a:latin typeface="Comic Sans MS" panose="030F0702030302020204" pitchFamily="66" charset="0"/>
              </a:rPr>
              <a:t>    brain from the:</a:t>
            </a:r>
          </a:p>
          <a:p>
            <a:pPr algn="just"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</a:endParaRPr>
          </a:p>
          <a:p>
            <a:pPr marL="119062" indent="0" algn="just">
              <a:spcBef>
                <a:spcPts val="600"/>
              </a:spcBef>
              <a:buClr>
                <a:srgbClr val="B4975B"/>
              </a:buClr>
              <a:buNone/>
            </a:pPr>
            <a:r>
              <a:rPr lang="en-AU" sz="2000" dirty="0" smtClean="0">
                <a:latin typeface="Comic Sans MS" panose="030F0702030302020204" pitchFamily="66" charset="0"/>
              </a:rPr>
              <a:t>       -uterus </a:t>
            </a:r>
          </a:p>
          <a:p>
            <a:pPr marL="119062" indent="0" algn="just">
              <a:spcBef>
                <a:spcPts val="600"/>
              </a:spcBef>
              <a:buClr>
                <a:srgbClr val="B4975B"/>
              </a:buClr>
              <a:buNone/>
            </a:pPr>
            <a:r>
              <a:rPr lang="en-AU" sz="2000" dirty="0" smtClean="0">
                <a:latin typeface="Comic Sans MS" panose="030F0702030302020204" pitchFamily="66" charset="0"/>
              </a:rPr>
              <a:t>       -descending colon </a:t>
            </a:r>
          </a:p>
          <a:p>
            <a:pPr marL="119062" indent="0" algn="just">
              <a:spcBef>
                <a:spcPts val="600"/>
              </a:spcBef>
              <a:buClr>
                <a:srgbClr val="B4975B"/>
              </a:buClr>
              <a:buNone/>
            </a:pPr>
            <a:r>
              <a:rPr lang="en-AU" sz="2000" dirty="0" smtClean="0">
                <a:latin typeface="Comic Sans MS" panose="030F0702030302020204" pitchFamily="66" charset="0"/>
              </a:rPr>
              <a:t>       -vermiform appendix </a:t>
            </a:r>
          </a:p>
          <a:p>
            <a:pPr marL="119062" indent="0" algn="just">
              <a:spcBef>
                <a:spcPts val="600"/>
              </a:spcBef>
              <a:buClr>
                <a:srgbClr val="B4975B"/>
              </a:buClr>
              <a:buNone/>
            </a:pPr>
            <a:r>
              <a:rPr lang="en-AU" sz="2000" dirty="0" smtClean="0">
                <a:latin typeface="Comic Sans MS" panose="030F0702030302020204" pitchFamily="66" charset="0"/>
              </a:rPr>
              <a:t>       -ureter</a:t>
            </a:r>
          </a:p>
          <a:p>
            <a:pPr algn="just"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</a:endParaRPr>
          </a:p>
          <a:p>
            <a:pPr algn="just"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>
                <a:latin typeface="Comic Sans MS" panose="030F0702030302020204" pitchFamily="66" charset="0"/>
              </a:rPr>
              <a:t>List the </a:t>
            </a:r>
            <a:r>
              <a:rPr lang="en-AU" sz="2000" dirty="0" smtClean="0">
                <a:latin typeface="Comic Sans MS" panose="030F0702030302020204" pitchFamily="66" charset="0"/>
              </a:rPr>
              <a:t>‘</a:t>
            </a:r>
            <a:r>
              <a:rPr lang="en-AU" sz="2000" dirty="0" err="1" smtClean="0">
                <a:latin typeface="Comic Sans MS" panose="030F0702030302020204" pitchFamily="66" charset="0"/>
              </a:rPr>
              <a:t>viscerotomes</a:t>
            </a:r>
            <a:r>
              <a:rPr lang="en-AU" sz="2000" dirty="0" smtClean="0">
                <a:latin typeface="Comic Sans MS" panose="030F0702030302020204" pitchFamily="66" charset="0"/>
              </a:rPr>
              <a:t>’ </a:t>
            </a:r>
            <a:r>
              <a:rPr lang="en-AU" sz="2000" dirty="0">
                <a:latin typeface="Comic Sans MS" panose="030F0702030302020204" pitchFamily="66" charset="0"/>
              </a:rPr>
              <a:t>for these </a:t>
            </a:r>
            <a:r>
              <a:rPr lang="en-AU" sz="2000" dirty="0" smtClean="0">
                <a:latin typeface="Comic Sans MS" panose="030F0702030302020204" pitchFamily="66" charset="0"/>
              </a:rPr>
              <a:t>structures</a:t>
            </a:r>
          </a:p>
          <a:p>
            <a:pPr algn="just"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</a:endParaRPr>
          </a:p>
          <a:p>
            <a:pPr algn="just"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</a:rPr>
              <a:t>How does an epidural block reduce labour pain?</a:t>
            </a:r>
          </a:p>
          <a:p>
            <a:pPr algn="just"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</a:endParaRPr>
          </a:p>
          <a:p>
            <a:pPr algn="just"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</a:rPr>
              <a:t>Explain why appendicitis is often ‘felt’ around the umbilicus early on</a:t>
            </a:r>
          </a:p>
          <a:p>
            <a:pPr marL="119062" indent="0" algn="just">
              <a:spcBef>
                <a:spcPts val="600"/>
              </a:spcBef>
              <a:buClr>
                <a:srgbClr val="B4975B"/>
              </a:buClr>
              <a:buNone/>
            </a:pPr>
            <a:r>
              <a:rPr lang="en-AU" sz="2000" dirty="0">
                <a:latin typeface="Comic Sans MS" panose="030F0702030302020204" pitchFamily="66" charset="0"/>
              </a:rPr>
              <a:t> </a:t>
            </a:r>
            <a:r>
              <a:rPr lang="en-AU" sz="2000" dirty="0" smtClean="0">
                <a:latin typeface="Comic Sans MS" panose="030F0702030302020204" pitchFamily="66" charset="0"/>
              </a:rPr>
              <a:t>   and later moves to Mc Burney’s point? </a:t>
            </a:r>
          </a:p>
          <a:p>
            <a:pPr algn="just"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5" y="0"/>
            <a:ext cx="2527301" cy="98488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Self-direct study</a:t>
            </a: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9354" y="548680"/>
            <a:ext cx="2531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B4975B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Visceral pain </a:t>
            </a:r>
            <a:endParaRPr lang="en-AU" sz="2800" dirty="0">
              <a:solidFill>
                <a:srgbClr val="B4975B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82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33</a:t>
            </a:fld>
            <a:endParaRPr lang="en-US" dirty="0"/>
          </a:p>
        </p:txBody>
      </p:sp>
      <p:sp>
        <p:nvSpPr>
          <p:cNvPr id="148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600200" y="0"/>
            <a:ext cx="7543800" cy="1450975"/>
          </a:xfrm>
        </p:spPr>
        <p:txBody>
          <a:bodyPr>
            <a:normAutofit/>
          </a:bodyPr>
          <a:lstStyle/>
          <a:p>
            <a:pPr algn="ctr"/>
            <a:r>
              <a:rPr lang="en-US" altLang="en-US" sz="4219" dirty="0">
                <a:latin typeface="Comic Sans MS" panose="030F0702030302020204" pitchFamily="66" charset="0"/>
              </a:rPr>
              <a:t> </a:t>
            </a:r>
            <a:r>
              <a:rPr lang="en-US" altLang="en-US" sz="4219" dirty="0" smtClean="0">
                <a:latin typeface="Comic Sans MS" panose="030F0702030302020204" pitchFamily="66" charset="0"/>
              </a:rPr>
              <a:t>  </a:t>
            </a:r>
            <a:endParaRPr lang="en-US" altLang="en-US" sz="4219" dirty="0">
              <a:latin typeface="Comic Sans MS" panose="030F0702030302020204" pitchFamily="66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556792"/>
            <a:ext cx="9217024" cy="5171839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>
                <a:latin typeface="Comic Sans MS" panose="030F0702030302020204" pitchFamily="66" charset="0"/>
              </a:rPr>
              <a:t>Explain why a women with irritable bowel syndrome is more likely to </a:t>
            </a:r>
          </a:p>
          <a:p>
            <a:pPr marL="0" indent="0" algn="just">
              <a:spcBef>
                <a:spcPts val="600"/>
              </a:spcBef>
              <a:buClr>
                <a:srgbClr val="B4975B"/>
              </a:buClr>
              <a:buNone/>
            </a:pPr>
            <a:r>
              <a:rPr lang="en-AU" sz="2000" dirty="0" smtClean="0">
                <a:latin typeface="Comic Sans MS" panose="030F0702030302020204" pitchFamily="66" charset="0"/>
              </a:rPr>
              <a:t>      </a:t>
            </a:r>
            <a:r>
              <a:rPr lang="en-AU" sz="2000" dirty="0">
                <a:latin typeface="Comic Sans MS" panose="030F0702030302020204" pitchFamily="66" charset="0"/>
              </a:rPr>
              <a:t>suffer with severe dysmenorrhoea? </a:t>
            </a:r>
            <a:endParaRPr lang="en-AU" sz="2000" dirty="0" smtClean="0">
              <a:latin typeface="Comic Sans MS" panose="030F0702030302020204" pitchFamily="66" charset="0"/>
            </a:endParaRPr>
          </a:p>
          <a:p>
            <a:pPr marL="0" indent="0" algn="just">
              <a:spcBef>
                <a:spcPts val="600"/>
              </a:spcBef>
              <a:buClr>
                <a:srgbClr val="B4975B"/>
              </a:buClr>
              <a:buNone/>
            </a:pPr>
            <a:endParaRPr lang="en-AU" sz="2000" dirty="0">
              <a:latin typeface="Comic Sans MS" panose="030F0702030302020204" pitchFamily="66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</a:rPr>
              <a:t>  Explain why a man treated for renal colic reports exquisite </a:t>
            </a:r>
          </a:p>
          <a:p>
            <a:pPr marL="0" indent="0" algn="just">
              <a:spcBef>
                <a:spcPts val="600"/>
              </a:spcBef>
              <a:buClr>
                <a:srgbClr val="B4975B"/>
              </a:buClr>
              <a:buNone/>
            </a:pPr>
            <a:r>
              <a:rPr lang="en-AU" sz="2000" dirty="0">
                <a:latin typeface="Comic Sans MS" panose="030F0702030302020204" pitchFamily="66" charset="0"/>
              </a:rPr>
              <a:t> </a:t>
            </a:r>
            <a:r>
              <a:rPr lang="en-AU" sz="2000" dirty="0" smtClean="0">
                <a:latin typeface="Comic Sans MS" panose="030F0702030302020204" pitchFamily="66" charset="0"/>
              </a:rPr>
              <a:t>      tenderness to gentle massage over the flank muscles on same side?</a:t>
            </a:r>
          </a:p>
          <a:p>
            <a:pPr marL="0" indent="0" algn="just">
              <a:spcBef>
                <a:spcPts val="600"/>
              </a:spcBef>
              <a:buClr>
                <a:srgbClr val="B4975B"/>
              </a:buClr>
              <a:buNone/>
            </a:pPr>
            <a:endParaRPr lang="en-AU" sz="2000" dirty="0">
              <a:latin typeface="Comic Sans MS" panose="030F0702030302020204" pitchFamily="66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AU" altLang="en-US" sz="2000" dirty="0" smtClean="0">
                <a:latin typeface="Comic Sans MS" panose="030F0702030302020204" pitchFamily="66" charset="0"/>
              </a:rPr>
              <a:t>List </a:t>
            </a:r>
            <a:r>
              <a:rPr lang="en-AU" altLang="en-US" sz="2000" dirty="0">
                <a:latin typeface="Comic Sans MS" panose="030F0702030302020204" pitchFamily="66" charset="0"/>
              </a:rPr>
              <a:t>the </a:t>
            </a:r>
            <a:r>
              <a:rPr lang="en-AU" altLang="en-US" sz="2000" dirty="0" smtClean="0">
                <a:latin typeface="Comic Sans MS" panose="030F0702030302020204" pitchFamily="66" charset="0"/>
              </a:rPr>
              <a:t>clinical pain features which distinguish a </a:t>
            </a:r>
            <a:r>
              <a:rPr lang="en-AU" altLang="en-US" sz="2000" dirty="0">
                <a:latin typeface="Comic Sans MS" panose="030F0702030302020204" pitchFamily="66" charset="0"/>
              </a:rPr>
              <a:t>man </a:t>
            </a:r>
            <a:r>
              <a:rPr lang="en-AU" altLang="en-US" sz="2000" dirty="0" smtClean="0">
                <a:latin typeface="Comic Sans MS" panose="030F0702030302020204" pitchFamily="66" charset="0"/>
              </a:rPr>
              <a:t>in the </a:t>
            </a:r>
            <a:r>
              <a:rPr lang="en-AU" altLang="en-US" sz="2000" dirty="0">
                <a:latin typeface="Comic Sans MS" panose="030F0702030302020204" pitchFamily="66" charset="0"/>
              </a:rPr>
              <a:t>ED </a:t>
            </a:r>
            <a:r>
              <a:rPr lang="en-AU" altLang="en-US" sz="2000" dirty="0" smtClean="0">
                <a:latin typeface="Comic Sans MS" panose="030F0702030302020204" pitchFamily="66" charset="0"/>
              </a:rPr>
              <a:t>with </a:t>
            </a:r>
          </a:p>
          <a:p>
            <a:pPr marL="0" indent="0" algn="just">
              <a:spcBef>
                <a:spcPts val="600"/>
              </a:spcBef>
              <a:buClr>
                <a:srgbClr val="B4975B"/>
              </a:buClr>
              <a:buNone/>
            </a:pPr>
            <a:r>
              <a:rPr lang="en-AU" altLang="en-US" sz="2000" dirty="0" smtClean="0">
                <a:latin typeface="Comic Sans MS" panose="030F0702030302020204" pitchFamily="66" charset="0"/>
              </a:rPr>
              <a:t>      renal colic, </a:t>
            </a:r>
            <a:r>
              <a:rPr lang="en-AU" altLang="en-US" sz="2000" dirty="0">
                <a:latin typeface="Comic Sans MS" panose="030F0702030302020204" pitchFamily="66" charset="0"/>
              </a:rPr>
              <a:t>from </a:t>
            </a:r>
            <a:r>
              <a:rPr lang="en-AU" altLang="en-US" sz="2000" dirty="0" smtClean="0">
                <a:latin typeface="Comic Sans MS" panose="030F0702030302020204" pitchFamily="66" charset="0"/>
              </a:rPr>
              <a:t>man with acute flank pain after lifting a </a:t>
            </a:r>
            <a:r>
              <a:rPr lang="en-AU" altLang="en-US" sz="2000" dirty="0">
                <a:latin typeface="Comic Sans MS" panose="030F0702030302020204" pitchFamily="66" charset="0"/>
              </a:rPr>
              <a:t>heavy </a:t>
            </a:r>
            <a:r>
              <a:rPr lang="en-AU" altLang="en-US" sz="2000" dirty="0" smtClean="0">
                <a:latin typeface="Comic Sans MS" panose="030F0702030302020204" pitchFamily="66" charset="0"/>
              </a:rPr>
              <a:t>box </a:t>
            </a:r>
          </a:p>
          <a:p>
            <a:pPr marL="0" indent="0" algn="just">
              <a:spcBef>
                <a:spcPts val="600"/>
              </a:spcBef>
              <a:buClr>
                <a:srgbClr val="B4975B"/>
              </a:buClr>
              <a:buNone/>
            </a:pPr>
            <a:r>
              <a:rPr lang="en-AU" altLang="en-US" sz="2000" dirty="0">
                <a:latin typeface="Comic Sans MS" panose="030F0702030302020204" pitchFamily="66" charset="0"/>
              </a:rPr>
              <a:t> </a:t>
            </a:r>
            <a:r>
              <a:rPr lang="en-AU" altLang="en-US" sz="2000" dirty="0" smtClean="0">
                <a:latin typeface="Comic Sans MS" panose="030F0702030302020204" pitchFamily="66" charset="0"/>
              </a:rPr>
              <a:t>     at work?  </a:t>
            </a:r>
            <a:endParaRPr lang="en-US" altLang="en-US" sz="2250" dirty="0">
              <a:latin typeface="Comic Sans MS" panose="030F0702030302020204" pitchFamily="66" charset="0"/>
            </a:endParaRPr>
          </a:p>
          <a:p>
            <a:pPr algn="just"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5" y="0"/>
            <a:ext cx="2527301" cy="98488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Self-direct study</a:t>
            </a: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9354" y="548680"/>
            <a:ext cx="2531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B4975B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Visceral pain </a:t>
            </a:r>
            <a:endParaRPr lang="en-AU" sz="2800" dirty="0">
              <a:solidFill>
                <a:srgbClr val="B4975B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369606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Visceral </a:t>
            </a:r>
          </a:p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spinal cord pathways</a:t>
            </a: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5039" y="1556792"/>
            <a:ext cx="889248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Spinal-parabrachial-limbic </a:t>
            </a:r>
            <a:r>
              <a:rPr lang="en-AU" altLang="en-US" sz="20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pathway &amp; dorsal columns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Midline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of spinal cord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Transmits nociception, pressure, stretch, chemical ‘information’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‘Primitive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’,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slowly-responsive system </a:t>
            </a: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Midline s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pinal cord pathways:  first to develop in evolution</a:t>
            </a:r>
          </a:p>
          <a:p>
            <a:pPr marL="119062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None/>
            </a:pPr>
            <a:r>
              <a:rPr lang="en-AU" altLang="en-US" sz="1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  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-major sensory &amp; nociceptive pathway in lower vertebrates &amp; crustaceans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Lateral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spinothalamic pathway evolved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later,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transmits ‘fast’ </a:t>
            </a:r>
          </a:p>
          <a:p>
            <a:pPr marL="119062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None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easy-to-localise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sensory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information from body’s outer surface </a:t>
            </a: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AU" altLang="en-US" sz="22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AU" altLang="en-US" sz="22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87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9552" y="1340767"/>
            <a:ext cx="5477627" cy="21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50000"/>
              </a:lnSpc>
              <a:buNone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Visceral-somatic pain (allodynia)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-loin muscle tenderness &amp; trigger points in renal colic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-chest wall tenderness &amp; swelling in angina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-epigastric muscle tenderness in peptic ulcer pain </a:t>
            </a:r>
          </a:p>
          <a:p>
            <a:pPr marL="319088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319088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altLang="en-US" sz="1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endParaRPr lang="en-AU" altLang="en-US" sz="20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3573016"/>
            <a:ext cx="506275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>
              <a:lnSpc>
                <a:spcPct val="150000"/>
              </a:lnSpc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Visceral-visceral pain (hyperalgesia) </a:t>
            </a: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AU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-peptic </a:t>
            </a: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ulcer pain &amp; biliary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colic</a:t>
            </a:r>
          </a:p>
          <a:p>
            <a:pPr>
              <a:lnSpc>
                <a:spcPct val="150000"/>
              </a:lnSpc>
            </a:pP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-irritable </a:t>
            </a: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bowel &amp; irritable bladder</a:t>
            </a:r>
          </a:p>
          <a:p>
            <a:pPr>
              <a:lnSpc>
                <a:spcPct val="150000"/>
              </a:lnSpc>
            </a:pP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-</a:t>
            </a: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irritable bowel &amp; dysmenorrhoea</a:t>
            </a:r>
          </a:p>
          <a:p>
            <a:pPr>
              <a:lnSpc>
                <a:spcPct val="150000"/>
              </a:lnSpc>
            </a:pP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-</a:t>
            </a: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reflux oesophagitis &amp;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angina</a:t>
            </a:r>
            <a:endParaRPr lang="en-AU" altLang="en-US" sz="16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5" y="0"/>
            <a:ext cx="2527301" cy="788934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Examples</a:t>
            </a:r>
          </a:p>
          <a:p>
            <a:pPr marL="120650" algn="ctr">
              <a:lnSpc>
                <a:spcPts val="3040"/>
              </a:lnSpc>
            </a:pPr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20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38499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Gut </a:t>
            </a:r>
          </a:p>
          <a:p>
            <a:pPr marL="120650"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feelings</a:t>
            </a:r>
          </a:p>
          <a:p>
            <a:pPr marL="120650"/>
            <a:endParaRPr lang="en-GB" sz="28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10" name="Picture 9"/>
            <p:cNvPicPr preferRelativeResize="0">
              <a:picLocks noChangeArrowheads="1"/>
            </p:cNvPicPr>
            <p:nvPr/>
          </p:nvPicPr>
          <p:blipFill rotWithShape="1">
            <a:blip r:embed="rId2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78952" y="1598439"/>
            <a:ext cx="866504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“</a:t>
            </a:r>
            <a:r>
              <a:rPr lang="en-AU" sz="2000" dirty="0">
                <a:latin typeface="Comic Sans MS" panose="030F0702030302020204" pitchFamily="66" charset="0"/>
              </a:rPr>
              <a:t>Gut feeling</a:t>
            </a:r>
            <a:r>
              <a:rPr lang="en-AU" sz="2000" dirty="0" smtClean="0">
                <a:latin typeface="Comic Sans MS" panose="030F0702030302020204" pitchFamily="66" charset="0"/>
              </a:rPr>
              <a:t>”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‘’Trust your gut’’</a:t>
            </a:r>
            <a:endParaRPr lang="en-AU" sz="2000" dirty="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“</a:t>
            </a:r>
            <a:r>
              <a:rPr lang="en-AU" sz="2000" dirty="0">
                <a:latin typeface="Comic Sans MS" panose="030F0702030302020204" pitchFamily="66" charset="0"/>
              </a:rPr>
              <a:t>Butterflies”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Gut brain axis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>
                <a:latin typeface="Comic Sans MS" panose="030F0702030302020204" pitchFamily="66" charset="0"/>
              </a:rPr>
              <a:t>90% </a:t>
            </a:r>
            <a:r>
              <a:rPr lang="en-AU" sz="2000" dirty="0" smtClean="0">
                <a:latin typeface="Comic Sans MS" panose="030F0702030302020204" pitchFamily="66" charset="0"/>
              </a:rPr>
              <a:t>body’s serotonin </a:t>
            </a:r>
            <a:endParaRPr lang="en-AU" sz="2000" dirty="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Microbiome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Interface with external world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Neuroimmune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Gut </a:t>
            </a:r>
            <a:r>
              <a:rPr lang="en-AU" sz="2000" dirty="0" err="1" smtClean="0">
                <a:latin typeface="Comic Sans MS" panose="030F0702030302020204" pitchFamily="66" charset="0"/>
              </a:rPr>
              <a:t>interoception</a:t>
            </a:r>
            <a:r>
              <a:rPr lang="en-AU" sz="2000" dirty="0" smtClean="0">
                <a:latin typeface="Comic Sans MS" panose="030F0702030302020204" pitchFamily="66" charset="0"/>
              </a:rPr>
              <a:t> &amp; nociception are important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6" descr="Trust-your-G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43" y="268176"/>
            <a:ext cx="4546600" cy="433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45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38499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Gut </a:t>
            </a:r>
          </a:p>
          <a:p>
            <a:pPr marL="120650"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feelings</a:t>
            </a:r>
          </a:p>
          <a:p>
            <a:pPr marL="120650"/>
            <a:endParaRPr lang="en-GB" sz="28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3568" y="5949280"/>
            <a:ext cx="7708451" cy="773546"/>
            <a:chOff x="395535" y="5949280"/>
            <a:chExt cx="7708451" cy="773546"/>
          </a:xfrm>
        </p:grpSpPr>
        <p:pic>
          <p:nvPicPr>
            <p:cNvPr id="10" name="Picture 9"/>
            <p:cNvPicPr preferRelativeResize="0">
              <a:picLocks noChangeArrowheads="1"/>
            </p:cNvPicPr>
            <p:nvPr/>
          </p:nvPicPr>
          <p:blipFill rotWithShape="1">
            <a:blip r:embed="rId2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79512" y="1700808"/>
            <a:ext cx="905591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err="1" smtClean="0">
                <a:latin typeface="Comic Sans MS" panose="030F0702030302020204" pitchFamily="66" charset="0"/>
              </a:rPr>
              <a:t>Interoception</a:t>
            </a:r>
            <a:r>
              <a:rPr lang="en-AU" sz="2000" dirty="0" smtClean="0">
                <a:latin typeface="Comic Sans MS" panose="030F0702030302020204" pitchFamily="66" charset="0"/>
              </a:rPr>
              <a:t>: monitoring </a:t>
            </a:r>
            <a:r>
              <a:rPr lang="en-AU" sz="2000" i="1" dirty="0" smtClean="0">
                <a:latin typeface="Comic Sans MS" panose="030F0702030302020204" pitchFamily="66" charset="0"/>
              </a:rPr>
              <a:t>internal</a:t>
            </a:r>
            <a:r>
              <a:rPr lang="en-AU" sz="2000" dirty="0" smtClean="0">
                <a:latin typeface="Comic Sans MS" panose="030F0702030302020204" pitchFamily="66" charset="0"/>
              </a:rPr>
              <a:t> bodily environment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Gut is a major interface with </a:t>
            </a:r>
            <a:r>
              <a:rPr lang="en-AU" sz="2000" i="1" dirty="0" smtClean="0">
                <a:latin typeface="Comic Sans MS" panose="030F0702030302020204" pitchFamily="66" charset="0"/>
              </a:rPr>
              <a:t>external </a:t>
            </a:r>
            <a:r>
              <a:rPr lang="en-AU" sz="2000" dirty="0" smtClean="0">
                <a:latin typeface="Comic Sans MS" panose="030F0702030302020204" pitchFamily="66" charset="0"/>
              </a:rPr>
              <a:t>environment 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Food, toxins, pathogens, immune system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 smtClean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Is </a:t>
            </a:r>
            <a:r>
              <a:rPr lang="en-AU" sz="2000" dirty="0">
                <a:latin typeface="Comic Sans MS" panose="030F0702030302020204" pitchFamily="66" charset="0"/>
              </a:rPr>
              <a:t>this basis of our ‘gut feelings</a:t>
            </a:r>
            <a:r>
              <a:rPr lang="en-AU" sz="2000" dirty="0" smtClean="0">
                <a:latin typeface="Comic Sans MS" panose="030F0702030302020204" pitchFamily="66" charset="0"/>
              </a:rPr>
              <a:t>’?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Gut feelings warn us that ‘something is wrong’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>
              <a:latin typeface="Comic Sans MS" panose="030F0702030302020204" pitchFamily="66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i="1" dirty="0" smtClean="0">
                <a:latin typeface="Comic Sans MS" panose="030F0702030302020204" pitchFamily="66" charset="0"/>
              </a:rPr>
              <a:t>Angor animi </a:t>
            </a:r>
            <a:r>
              <a:rPr lang="en-AU" sz="2000" dirty="0" smtClean="0">
                <a:latin typeface="Comic Sans MS" panose="030F0702030302020204" pitchFamily="66" charset="0"/>
              </a:rPr>
              <a:t>is a gut feeling that </a:t>
            </a:r>
            <a:r>
              <a:rPr lang="en-AU" sz="2000" i="1" dirty="0" smtClean="0">
                <a:latin typeface="Comic Sans MS" panose="030F0702030302020204" pitchFamily="66" charset="0"/>
              </a:rPr>
              <a:t>‘I’m going to die’</a:t>
            </a:r>
          </a:p>
          <a:p>
            <a:pPr marL="119062" indent="0">
              <a:buClr>
                <a:srgbClr val="B4975B"/>
              </a:buClr>
              <a:buNone/>
              <a:defRPr/>
            </a:pPr>
            <a:endParaRPr lang="en-AU" sz="2000" i="1" dirty="0" smtClean="0">
              <a:latin typeface="Comic Sans MS" panose="030F0702030302020204" pitchFamily="66" charset="0"/>
            </a:endParaRPr>
          </a:p>
          <a:p>
            <a:pPr marL="119062" indent="0">
              <a:buClr>
                <a:srgbClr val="B4975B"/>
              </a:buClr>
              <a:buNone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         </a:t>
            </a:r>
            <a:endParaRPr lang="en-AU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55297" y="6532041"/>
            <a:ext cx="5508625" cy="274638"/>
          </a:xfrm>
        </p:spPr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11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631216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Gut-brain</a:t>
            </a:r>
          </a:p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axis</a:t>
            </a:r>
          </a:p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&amp; microbiome</a:t>
            </a:r>
          </a:p>
          <a:p>
            <a:pPr marL="120650" algn="ctr"/>
            <a:endParaRPr lang="en-GB" sz="28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5038" y="1724472"/>
            <a:ext cx="712699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>
                <a:latin typeface="Comic Sans MS" panose="030F0702030302020204" pitchFamily="66" charset="0"/>
              </a:rPr>
              <a:t>Gut </a:t>
            </a:r>
            <a:r>
              <a:rPr lang="en-AU" sz="2000" dirty="0" smtClean="0">
                <a:latin typeface="Comic Sans MS" panose="030F0702030302020204" pitchFamily="66" charset="0"/>
              </a:rPr>
              <a:t>sometimes </a:t>
            </a:r>
            <a:r>
              <a:rPr lang="en-AU" sz="2000" dirty="0">
                <a:latin typeface="Comic Sans MS" panose="030F0702030302020204" pitchFamily="66" charset="0"/>
              </a:rPr>
              <a:t>called the ‘second brain’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Complex neural web in gut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Gut &amp; brain share neurotransmitters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Gut’s microbiome produces </a:t>
            </a:r>
            <a:r>
              <a:rPr lang="en-AU" sz="2000" dirty="0">
                <a:latin typeface="Comic Sans MS" panose="030F0702030302020204" pitchFamily="66" charset="0"/>
              </a:rPr>
              <a:t>95% </a:t>
            </a:r>
            <a:r>
              <a:rPr lang="en-AU" sz="2000" dirty="0" smtClean="0">
                <a:latin typeface="Comic Sans MS" panose="030F0702030302020204" pitchFamily="66" charset="0"/>
              </a:rPr>
              <a:t>of </a:t>
            </a:r>
            <a:r>
              <a:rPr lang="en-AU" sz="2000" dirty="0">
                <a:latin typeface="Comic Sans MS" panose="030F0702030302020204" pitchFamily="66" charset="0"/>
              </a:rPr>
              <a:t>body’s serotonin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Influences </a:t>
            </a:r>
            <a:r>
              <a:rPr lang="en-AU" sz="2000" dirty="0">
                <a:latin typeface="Comic Sans MS" panose="030F0702030302020204" pitchFamily="66" charset="0"/>
              </a:rPr>
              <a:t>brain function (mood)?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“</a:t>
            </a:r>
            <a:r>
              <a:rPr lang="en-AU" sz="2000" dirty="0">
                <a:latin typeface="Comic Sans MS" panose="030F0702030302020204" pitchFamily="66" charset="0"/>
              </a:rPr>
              <a:t>Crohn’s </a:t>
            </a:r>
            <a:r>
              <a:rPr lang="en-AU" sz="2000" dirty="0" smtClean="0">
                <a:latin typeface="Comic Sans MS" panose="030F0702030302020204" pitchFamily="66" charset="0"/>
              </a:rPr>
              <a:t>personality?”</a:t>
            </a:r>
            <a:endParaRPr lang="en-AU" sz="2000" dirty="0">
              <a:latin typeface="Comic Sans MS" panose="030F0702030302020204" pitchFamily="66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AU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854797"/>
              </p:ext>
            </p:extLst>
          </p:nvPr>
        </p:nvGraphicFramePr>
        <p:xfrm>
          <a:off x="3991701" y="332656"/>
          <a:ext cx="6703415" cy="345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5" descr="C:\Users\ericv\Desktop\Captur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3992" r="1"/>
          <a:stretch/>
        </p:blipFill>
        <p:spPr bwMode="auto">
          <a:xfrm>
            <a:off x="489354" y="4941168"/>
            <a:ext cx="7876417" cy="205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95575" y="6604144"/>
            <a:ext cx="5508625" cy="274638"/>
          </a:xfrm>
        </p:spPr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49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861774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Pain </a:t>
            </a:r>
          </a:p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101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5039" y="1052736"/>
            <a:ext cx="902597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Noxious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=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tissue damaging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Nociception: p</a:t>
            </a:r>
            <a:r>
              <a:rPr lang="en-AU" altLang="en-US" sz="2000" u="sng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rocessing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of noxious stimuli in the nervous system </a:t>
            </a:r>
          </a:p>
          <a:p>
            <a:pPr marL="119062" indent="0">
              <a:spcBef>
                <a:spcPts val="0"/>
              </a:spcBef>
              <a:spcAft>
                <a:spcPts val="600"/>
              </a:spcAft>
              <a:buClr>
                <a:srgbClr val="B4975B"/>
              </a:buClr>
              <a:buNone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(brain </a:t>
            </a:r>
            <a:r>
              <a:rPr lang="en-AU" altLang="en-US" sz="20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input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Pain: an unpleasant sensory &amp; emotional </a:t>
            </a:r>
            <a:r>
              <a:rPr lang="en-AU" altLang="en-US" sz="2000" u="sng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experience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associated with perceived tissue damage (nociception) (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rain </a:t>
            </a:r>
            <a:r>
              <a:rPr lang="en-AU" altLang="en-US" sz="20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output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Nociceptors: receptors that convert noxious stimuli into neuro-electric signals in the nervous system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Mechanical (stretch)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Chemical (soup from inside damaged cell) (H</a:t>
            </a:r>
            <a:r>
              <a:rPr lang="en-AU" altLang="en-US" sz="18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+</a:t>
            </a:r>
            <a:r>
              <a:rPr lang="en-AU" alt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 (inflammation, toxins)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18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Thermal </a:t>
            </a:r>
            <a:r>
              <a:rPr lang="en-AU" alt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</a:p>
          <a:p>
            <a:pPr marL="180975" lvl="1" indent="276225"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Nociceptive neurons </a:t>
            </a: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809625" lvl="4" indent="266700"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 fibres:   “Dull old pain”; slow, dull, vague, burning, aching, lingering</a:t>
            </a:r>
            <a:endParaRPr lang="en-AU" altLang="en-US" sz="1800" i="1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809625" lvl="4" indent="266700"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18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</a:t>
            </a:r>
            <a:r>
              <a:rPr lang="el-GR" altLang="en-US" sz="18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δ</a:t>
            </a:r>
            <a:r>
              <a:rPr lang="en-AU" altLang="en-US" sz="1800" dirty="0" smtClean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fibres: “Sharp young pain”; fast, sharp, well localized</a:t>
            </a:r>
            <a:endParaRPr lang="en-AU" altLang="en-US" sz="1600" i="1" dirty="0" smtClean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None/>
            </a:pP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alt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</a:t>
            </a: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1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None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98488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Etymology</a:t>
            </a:r>
          </a:p>
          <a:p>
            <a:pPr marL="120650" algn="ctr">
              <a:lnSpc>
                <a:spcPts val="3040"/>
              </a:lnSpc>
            </a:pPr>
            <a:endParaRPr lang="en-GB" sz="30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6978" y="1268760"/>
            <a:ext cx="81232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AU" altLang="en-US" sz="24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Viscera </a:t>
            </a:r>
            <a:r>
              <a:rPr lang="en-AU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(L. </a:t>
            </a:r>
            <a:r>
              <a:rPr lang="en-AU" altLang="en-US" sz="2400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viscus</a:t>
            </a:r>
            <a:r>
              <a:rPr lang="en-AU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): </a:t>
            </a:r>
            <a:r>
              <a:rPr lang="en-AU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internal </a:t>
            </a:r>
            <a:r>
              <a:rPr lang="en-AU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organs </a:t>
            </a:r>
            <a:r>
              <a:rPr lang="en-AU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of the </a:t>
            </a:r>
            <a:r>
              <a:rPr lang="en-AU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body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SzPct val="99000"/>
              <a:buFont typeface="Courier New" panose="02070309020205020404" pitchFamily="49" charset="0"/>
              <a:buChar char="o"/>
            </a:pPr>
            <a:r>
              <a:rPr lang="en-AU" altLang="en-US" sz="24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Soma</a:t>
            </a:r>
            <a:r>
              <a:rPr lang="en-AU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(Gk. </a:t>
            </a:r>
            <a:r>
              <a:rPr lang="en-AU" altLang="en-US" sz="2400" i="1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</a:t>
            </a:r>
            <a:r>
              <a:rPr lang="en-AU" sz="2400" i="1" dirty="0" err="1" smtClean="0">
                <a:latin typeface="Comic Sans MS" panose="030F0702030302020204" pitchFamily="66" charset="0"/>
              </a:rPr>
              <a:t>omatikos</a:t>
            </a:r>
            <a:r>
              <a:rPr lang="en-AU" sz="2400" dirty="0" smtClean="0">
                <a:latin typeface="Comic Sans MS" panose="030F0702030302020204" pitchFamily="66" charset="0"/>
              </a:rPr>
              <a:t>):</a:t>
            </a:r>
            <a:r>
              <a:rPr lang="en-AU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pertaining to the body </a:t>
            </a:r>
            <a:endParaRPr lang="en-AU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3568" y="5855127"/>
            <a:ext cx="7708451" cy="773546"/>
            <a:chOff x="395535" y="5949280"/>
            <a:chExt cx="7708451" cy="773546"/>
          </a:xfrm>
        </p:grpSpPr>
        <p:pic>
          <p:nvPicPr>
            <p:cNvPr id="11" name="Picture 10"/>
            <p:cNvPicPr preferRelativeResize="0">
              <a:picLocks noChangeArrowheads="1"/>
            </p:cNvPicPr>
            <p:nvPr/>
          </p:nvPicPr>
          <p:blipFill rotWithShape="1">
            <a:blip r:embed="rId3" cstate="print"/>
            <a:srcRect l="49978" t="12949" r="979" b="12949"/>
            <a:stretch/>
          </p:blipFill>
          <p:spPr bwMode="auto">
            <a:xfrm>
              <a:off x="4067944" y="5949280"/>
              <a:ext cx="4036042" cy="773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5" y="6074198"/>
              <a:ext cx="3591854" cy="59516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t="11359" r="2552" b="50545"/>
          <a:stretch/>
        </p:blipFill>
        <p:spPr>
          <a:xfrm>
            <a:off x="498973" y="3068960"/>
            <a:ext cx="774543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6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12" y="27435"/>
            <a:ext cx="2527301" cy="1631216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Visceral sensation versus </a:t>
            </a:r>
          </a:p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Visceral pain </a:t>
            </a:r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8" name="Picture 4" descr="Man standing pee in public toil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16200" r="31121" b="6401"/>
          <a:stretch/>
        </p:blipFill>
        <p:spPr bwMode="auto">
          <a:xfrm>
            <a:off x="731801" y="1920627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s one of these nasties lurking in YOUR body? | Daily Mail Onl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2"/>
          <a:stretch/>
        </p:blipFill>
        <p:spPr bwMode="auto">
          <a:xfrm>
            <a:off x="5076056" y="1920627"/>
            <a:ext cx="3549923" cy="311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96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462" y="-11519"/>
            <a:ext cx="3653358" cy="1369606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Functions of visceral sensation (</a:t>
            </a:r>
            <a:r>
              <a:rPr lang="en-GB" sz="2400" u="sng" dirty="0" err="1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lang="en-GB" sz="2400" u="sng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nteroception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) </a:t>
            </a:r>
            <a:endParaRPr lang="en-GB" sz="30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0850" b="150"/>
          <a:stretch/>
        </p:blipFill>
        <p:spPr>
          <a:xfrm>
            <a:off x="5539321" y="1502518"/>
            <a:ext cx="3210123" cy="524912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8613" y="1539475"/>
            <a:ext cx="903538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Organ </a:t>
            </a:r>
            <a:r>
              <a:rPr lang="en-AU" altLang="en-US" sz="2000" u="sng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homeostasis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, feedback &amp; control</a:t>
            </a:r>
          </a:p>
          <a:p>
            <a:pPr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Monitoring internal bodily environment</a:t>
            </a:r>
          </a:p>
          <a:p>
            <a:pPr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Bladder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, bowel, gut </a:t>
            </a: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Gut-brain axis &amp;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microbiome</a:t>
            </a:r>
          </a:p>
          <a:p>
            <a:pPr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Interoceptors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(stretch, chemical)</a:t>
            </a:r>
            <a:endParaRPr lang="en-AU" altLang="en-US" sz="16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Subconscious</a:t>
            </a:r>
          </a:p>
          <a:p>
            <a:pPr lvl="1"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Autonomic (automatic)</a:t>
            </a:r>
          </a:p>
          <a:p>
            <a:pPr lvl="1"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Reflexive (e.g. micturition</a:t>
            </a:r>
            <a:r>
              <a:rPr lang="en-AU" alt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</a:t>
            </a:r>
          </a:p>
          <a:p>
            <a:pPr marL="457200" lvl="1" indent="0">
              <a:spcAft>
                <a:spcPts val="600"/>
              </a:spcAft>
              <a:buClr>
                <a:srgbClr val="B4975B"/>
              </a:buClr>
              <a:buNone/>
            </a:pPr>
            <a:endParaRPr lang="en-AU" altLang="en-US" sz="16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marL="119062" indent="0">
              <a:lnSpc>
                <a:spcPct val="80000"/>
              </a:lnSpc>
              <a:spcAft>
                <a:spcPts val="600"/>
              </a:spcAft>
              <a:buClr>
                <a:srgbClr val="B4975B"/>
              </a:buClr>
              <a:buNone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</a:t>
            </a: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AU" altLang="en-US" sz="24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34456" y="289232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8107232" y="1930579"/>
            <a:ext cx="914400" cy="214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8224923" y="294460"/>
            <a:ext cx="557816" cy="653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8204200" y="1571601"/>
            <a:ext cx="914400" cy="322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5902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12" y="27435"/>
            <a:ext cx="4675312" cy="124649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Conscious awareness of visceral sensation:</a:t>
            </a:r>
          </a:p>
          <a:p>
            <a:pPr marL="120650" algn="ctr">
              <a:lnSpc>
                <a:spcPts val="3040"/>
              </a:lnSpc>
            </a:pPr>
            <a:r>
              <a:rPr lang="en-GB" sz="2400" u="sng" dirty="0" err="1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lang="en-GB" sz="2400" u="sng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nteroception</a:t>
            </a:r>
            <a:endParaRPr lang="en-GB" sz="800" u="sng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2712" y="1513303"/>
            <a:ext cx="8842586" cy="496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We develop conscious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awareness of visceral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sensations when…</a:t>
            </a:r>
            <a:endParaRPr lang="en-AU" altLang="en-US" sz="20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Important bodily functions need attention </a:t>
            </a:r>
            <a:r>
              <a:rPr lang="en-AU" alt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(voiding, defecation,</a:t>
            </a:r>
            <a:r>
              <a:rPr lang="en-AU" alt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satiety)</a:t>
            </a:r>
            <a:endParaRPr lang="en-AU" altLang="en-US" sz="18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There’s potential for organ </a:t>
            </a:r>
            <a:r>
              <a:rPr lang="en-AU" altLang="en-US" sz="2000" u="sng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damage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Overstimulation of </a:t>
            </a:r>
            <a:r>
              <a:rPr lang="en-AU" altLang="en-US" sz="20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interoceptors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→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nociceptors</a:t>
            </a:r>
            <a:endParaRPr lang="en-AU" altLang="en-US" sz="2000" i="1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Sensations become unpleasant (alarm function)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Visceral pain develops…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u="sng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Definition: “Pain </a:t>
            </a:r>
            <a:r>
              <a:rPr lang="en-AU" altLang="en-US" sz="2000" u="sng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arising from the internal organs of the </a:t>
            </a:r>
            <a:r>
              <a:rPr lang="en-AU" altLang="en-US" sz="2000" u="sng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body” </a:t>
            </a:r>
            <a:r>
              <a:rPr lang="en-AU" altLang="en-US" sz="11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(</a:t>
            </a:r>
            <a:r>
              <a:rPr lang="en-AU" altLang="en-US" sz="11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IASP </a:t>
            </a:r>
            <a:r>
              <a:rPr lang="en-AU" altLang="en-US" sz="11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2012)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12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16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16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16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alt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12" name="Picture 6" descr="Is one of these nasties lurking in YOUR body? | Daily Mail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5" r="33946"/>
          <a:stretch/>
        </p:blipFill>
        <p:spPr bwMode="auto">
          <a:xfrm>
            <a:off x="6443655" y="2780928"/>
            <a:ext cx="2316432" cy="20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17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39" y="1814113"/>
            <a:ext cx="8665048" cy="4752528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24649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Visceral nociceptors</a:t>
            </a:r>
          </a:p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(</a:t>
            </a:r>
            <a:r>
              <a:rPr lang="en-GB" sz="2400" i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interoceptors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)</a:t>
            </a:r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800" smtClean="0">
                <a:latin typeface="Comic Sans MS" panose="030F0702030302020204" pitchFamily="66" charset="0"/>
              </a:rPr>
              <a:t>© Eric J. Visser 2021 V4.0 UNDA. All rights reserved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4BD54-4FA4-4305-A452-77B99A41C0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6766" y="1556792"/>
            <a:ext cx="854209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75% of nociceptors in body are found in somatic structures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Only 15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% of nociceptors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are in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visceral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organs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Suggests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pain is NOT primary function of visceral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nociceptors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Visceral </a:t>
            </a:r>
            <a:r>
              <a:rPr lang="en-AU" altLang="en-US" sz="2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nociceptors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= </a:t>
            </a:r>
            <a:r>
              <a:rPr lang="en-AU" altLang="en-US" sz="20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interoceptors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High threshold (lots of stimulation needed)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Polymodal (responds to variety of stimuli)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Slow onset, slow offset</a:t>
            </a:r>
          </a:p>
          <a:p>
            <a:pPr marL="11906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</a:pPr>
            <a:r>
              <a:rPr lang="en-AU" alt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</a:t>
            </a:r>
            <a:r>
              <a:rPr lang="en-AU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</a:t>
            </a:r>
            <a:r>
              <a:rPr lang="en-AU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3209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11571</TotalTime>
  <Words>2591</Words>
  <Application>Microsoft Office PowerPoint</Application>
  <PresentationFormat>On-screen Show (4:3)</PresentationFormat>
  <Paragraphs>534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ＭＳ Ｐゴシック</vt:lpstr>
      <vt:lpstr>Arial</vt:lpstr>
      <vt:lpstr>Arial Narrow</vt:lpstr>
      <vt:lpstr>Calibri</vt:lpstr>
      <vt:lpstr>Comic Sans MS</vt:lpstr>
      <vt:lpstr>Corbel</vt:lpstr>
      <vt:lpstr>Courier New</vt:lpstr>
      <vt:lpstr>Garamond</vt:lpstr>
      <vt:lpstr>Wingdings</vt:lpstr>
      <vt:lpstr>Wingdings 2</vt:lpstr>
      <vt:lpstr>Wingdings 3</vt:lpstr>
      <vt:lpstr>Office Theme</vt:lpstr>
      <vt:lpstr>1_Module</vt:lpstr>
      <vt:lpstr>PowerPoint Presentation</vt:lpstr>
      <vt:lpstr>Student 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Ramsay Healthcare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 Research</dc:title>
  <dc:creator>Eric Visser</dc:creator>
  <cp:lastModifiedBy>Microsoft account</cp:lastModifiedBy>
  <cp:revision>508</cp:revision>
  <dcterms:created xsi:type="dcterms:W3CDTF">2015-05-26T02:40:05Z</dcterms:created>
  <dcterms:modified xsi:type="dcterms:W3CDTF">2021-05-19T04:29:18Z</dcterms:modified>
</cp:coreProperties>
</file>