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41"/>
  </p:notesMasterIdLst>
  <p:sldIdLst>
    <p:sldId id="393" r:id="rId3"/>
    <p:sldId id="458" r:id="rId4"/>
    <p:sldId id="438" r:id="rId5"/>
    <p:sldId id="439" r:id="rId6"/>
    <p:sldId id="407" r:id="rId7"/>
    <p:sldId id="409" r:id="rId8"/>
    <p:sldId id="411" r:id="rId9"/>
    <p:sldId id="437" r:id="rId10"/>
    <p:sldId id="450" r:id="rId11"/>
    <p:sldId id="403" r:id="rId12"/>
    <p:sldId id="400" r:id="rId13"/>
    <p:sldId id="413" r:id="rId14"/>
    <p:sldId id="417" r:id="rId15"/>
    <p:sldId id="435" r:id="rId16"/>
    <p:sldId id="412" r:id="rId17"/>
    <p:sldId id="436" r:id="rId18"/>
    <p:sldId id="444" r:id="rId19"/>
    <p:sldId id="418" r:id="rId20"/>
    <p:sldId id="415" r:id="rId21"/>
    <p:sldId id="414" r:id="rId22"/>
    <p:sldId id="420" r:id="rId23"/>
    <p:sldId id="425" r:id="rId24"/>
    <p:sldId id="426" r:id="rId25"/>
    <p:sldId id="424" r:id="rId26"/>
    <p:sldId id="431" r:id="rId27"/>
    <p:sldId id="445" r:id="rId28"/>
    <p:sldId id="451" r:id="rId29"/>
    <p:sldId id="441" r:id="rId30"/>
    <p:sldId id="442" r:id="rId31"/>
    <p:sldId id="432" r:id="rId32"/>
    <p:sldId id="433" r:id="rId33"/>
    <p:sldId id="452" r:id="rId34"/>
    <p:sldId id="447" r:id="rId35"/>
    <p:sldId id="440" r:id="rId36"/>
    <p:sldId id="398" r:id="rId37"/>
    <p:sldId id="404" r:id="rId38"/>
    <p:sldId id="449" r:id="rId39"/>
    <p:sldId id="3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034" autoAdjust="0"/>
    <p:restoredTop sz="95397" autoAdjust="0"/>
  </p:normalViewPr>
  <p:slideViewPr>
    <p:cSldViewPr>
      <p:cViewPr varScale="1">
        <p:scale>
          <a:sx n="107" d="100"/>
          <a:sy n="107" d="100"/>
        </p:scale>
        <p:origin x="220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620BF-4821-4C5B-940A-BEF58024FFB8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950A7-6047-40BA-9C56-2E1D45224C3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14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AA922-1BFF-4511-9744-A9413824C9CD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1578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4661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9261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C7A7683E-DBE2-420D-833E-0D84664C9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60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EF5FF3B-2F76-4805-B259-046B2298D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7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486DAF39-F88F-4367-85E6-BF4298B2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56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4C357FA-DF43-4E6C-AC48-A4F118E6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1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C63BF9B3-894A-4571-9F2C-AA98806B9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51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0E2569F-69B3-434B-A9D4-DA7F35E61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995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E944BD54-4FA4-4305-A452-77B99A41C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989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95E9BCD-5ED2-44C1-BA4E-F90B43DCC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39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8490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white">
                    <a:shade val="50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2245A2C-8522-4400-BCDD-92AE2D83C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5C31754-061B-4D50-A391-E3A8A1E17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63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D243E4F0-B411-49D4-8791-A6CAC806A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20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6786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2719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4231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4233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471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8804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0809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A625-6CAF-48AE-AFE7-101F808F4FBD}" type="datetimeFigureOut">
              <a:rPr lang="en-AU" smtClean="0"/>
              <a:pPr/>
              <a:t>17/02/2020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498FC-98A9-49A2-9197-C1D1D4789E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om.au/url?sa=i&amp;rct=j&amp;q=&amp;esrc=s&amp;source=images&amp;cd=&amp;cad=rja&amp;uact=8&amp;ved=0CAcQjRxqFQoTCOiN-dTpjsYCFePjpgodD9AA0A&amp;url=https://www.pinterest.com/rockybennett/occipital-neuralgia/&amp;ei=MkN9VeisMuPHmwWPoIOADQ&amp;bvm=bv.95515949,d.dGY&amp;psig=AFQjCNG9-ORqTot4Wl35os6Qr7CqcxP8wA&amp;ust=1434358936663820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migraine.blogs.nytimes.com/2008/02/10/down-the-rabbit-hole/?_r=0" TargetMode="Externa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5899150"/>
            <a:ext cx="43688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0" y="178904"/>
            <a:ext cx="8768416" cy="5364501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6424075" y="6264110"/>
            <a:ext cx="2522141" cy="292100"/>
            <a:chOff x="6424075" y="6187910"/>
            <a:chExt cx="2522141" cy="292100"/>
          </a:xfrm>
          <a:solidFill>
            <a:srgbClr val="0057A5"/>
          </a:solidFill>
        </p:grpSpPr>
        <p:sp>
          <p:nvSpPr>
            <p:cNvPr id="58" name="Rectangle 57"/>
            <p:cNvSpPr/>
            <p:nvPr/>
          </p:nvSpPr>
          <p:spPr>
            <a:xfrm>
              <a:off x="8170551" y="6187910"/>
              <a:ext cx="775665" cy="2921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9A81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rgbClr val="9A8146"/>
                  </a:solidFill>
                  <a:latin typeface="Arial"/>
                  <a:cs typeface="Arial"/>
                </a:rPr>
                <a:t>Sydney</a:t>
              </a:r>
              <a:endParaRPr lang="en-GB" sz="900" dirty="0">
                <a:solidFill>
                  <a:srgbClr val="9A8146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294025" y="6187910"/>
              <a:ext cx="775665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81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rgbClr val="9A8146"/>
                  </a:solidFill>
                  <a:latin typeface="Arial"/>
                  <a:cs typeface="Arial"/>
                </a:rPr>
                <a:t>Broome</a:t>
              </a:r>
              <a:endParaRPr lang="en-GB" sz="900" dirty="0">
                <a:solidFill>
                  <a:srgbClr val="9A8146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24075" y="6187910"/>
              <a:ext cx="775665" cy="292100"/>
            </a:xfrm>
            <a:prstGeom prst="rect">
              <a:avLst/>
            </a:prstGeom>
            <a:solidFill>
              <a:srgbClr val="9A8146"/>
            </a:solidFill>
            <a:ln>
              <a:solidFill>
                <a:srgbClr val="9A81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Fremantle</a:t>
              </a:r>
              <a:endParaRPr lang="en-GB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9262" b="223"/>
          <a:stretch/>
        </p:blipFill>
        <p:spPr>
          <a:xfrm>
            <a:off x="395535" y="0"/>
            <a:ext cx="3187700" cy="2563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285" y="2015657"/>
            <a:ext cx="299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/>
            <a:r>
              <a:rPr lang="en-AU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Chronic Headaches</a:t>
            </a:r>
            <a:endParaRPr lang="en-GB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xmlns:p14="http://schemas.microsoft.com/office/powerpoint/2010/main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569660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Chronic daily </a:t>
            </a: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headaches</a:t>
            </a:r>
          </a:p>
          <a:p>
            <a:pPr marL="120650" algn="ctr"/>
            <a:endParaRPr lang="en-GB" sz="2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7703" y="1619251"/>
            <a:ext cx="888859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lnSpc>
                <a:spcPct val="150000"/>
              </a:lnSpc>
              <a:buClr>
                <a:srgbClr val="B4975B"/>
              </a:buClr>
              <a:buNone/>
            </a:pP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Chronic migraine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(transformed)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Chronic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tension-type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Cervicogenic </a:t>
            </a: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ct val="15000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-whiplash-associated 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overuse headache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daily persistent headache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(remembers exact day of onset)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(e.g. intracranial pressure syndromes)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92896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22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554272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/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Chronic</a:t>
            </a: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Migraine</a:t>
            </a:r>
          </a:p>
          <a:p>
            <a:pPr marL="120650" algn="ctr">
              <a:lnSpc>
                <a:spcPts val="3040"/>
              </a:lnSpc>
            </a:pPr>
            <a:endParaRPr lang="en-GB" sz="2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87624" y="22768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7809555" cy="419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039939"/>
            <a:ext cx="6495689" cy="7360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Neurovascular inflammatory brain disorder</a:t>
            </a:r>
          </a:p>
          <a:p>
            <a:pPr>
              <a:lnSpc>
                <a:spcPts val="2880"/>
              </a:lnSpc>
            </a:pPr>
            <a:endParaRPr lang="en-AU" sz="2400" b="1" dirty="0" smtClean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Vigilant</a:t>
            </a:r>
          </a:p>
          <a:p>
            <a:pPr>
              <a:lnSpc>
                <a:spcPts val="2880"/>
              </a:lnSpc>
              <a:buClr>
                <a:srgbClr val="B4975B"/>
              </a:buClr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-evolutionary advantage?</a:t>
            </a:r>
          </a:p>
          <a:p>
            <a:pPr marL="342900" indent="-342900"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Vulnerable brain     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-epilepsy-like 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buClr>
                <a:srgbClr val="B4975B"/>
              </a:buClr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-visual cortex sensitivity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Channels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(Na, Ca)</a:t>
            </a:r>
          </a:p>
          <a:p>
            <a:pPr marL="342900" indent="-342900" defTabSz="717550"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Mitochondria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(energy)</a:t>
            </a:r>
          </a:p>
          <a:p>
            <a:pPr marL="342900" indent="-342900"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Free radicals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(NO)</a:t>
            </a:r>
          </a:p>
          <a:p>
            <a:pPr marL="342900" indent="-342900"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Serotonin     </a:t>
            </a:r>
          </a:p>
          <a:p>
            <a:pPr marL="342900" indent="-342900"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Peptides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(SP, CGRP)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23"/>
            <a:ext cx="3048000" cy="2033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62587" y="3124066"/>
            <a:ext cx="871905" cy="429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A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V-C</a:t>
            </a:r>
            <a:r>
              <a:rPr lang="en-AU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87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569660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err="1" smtClean="0">
                <a:solidFill>
                  <a:schemeClr val="bg1"/>
                </a:solidFill>
                <a:latin typeface="Arial"/>
                <a:cs typeface="Arial"/>
              </a:rPr>
              <a:t>Cervicogenic</a:t>
            </a:r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eadache</a:t>
            </a:r>
            <a:endParaRPr lang="en-GB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1941240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Neck pain-related headache 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Referred pain neck → head </a:t>
            </a:r>
          </a:p>
          <a:p>
            <a:pPr lvl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structures in neck causing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</a:p>
          <a:p>
            <a:pPr marL="119062" lvl="0" indent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-C2/3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facet joints</a:t>
            </a:r>
          </a:p>
          <a:p>
            <a:pPr marL="119062" lvl="0" indent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-occipital nerves (GON, LON, 3</a:t>
            </a:r>
            <a:r>
              <a:rPr lang="en-A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-trigger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points (trapezius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Whiplash-associated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None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15" name="Picture 14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73" y="2852298"/>
            <a:ext cx="2880320" cy="29304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6490" r="57999" b="3289"/>
          <a:stretch/>
        </p:blipFill>
        <p:spPr>
          <a:xfrm>
            <a:off x="6208209" y="279446"/>
            <a:ext cx="2711964" cy="22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09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916832"/>
            <a:ext cx="8164587" cy="475252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Pain generators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Regional pain sensitization </a:t>
            </a: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ct val="15000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-inflammation (cytokines, Toll)</a:t>
            </a:r>
          </a:p>
          <a:p>
            <a:pPr marL="119062" indent="0">
              <a:lnSpc>
                <a:spcPct val="150000"/>
              </a:lnSpc>
              <a:buClr>
                <a:srgbClr val="B4975B"/>
              </a:buClr>
              <a:buNone/>
            </a:pP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       -autonomic dysfunction (</a:t>
            </a:r>
            <a:r>
              <a:rPr lang="el-GR" sz="2000" dirty="0" smtClean="0">
                <a:latin typeface="Calibri" panose="020F0502020204030204" pitchFamily="34" charset="0"/>
                <a:ea typeface="Arial" charset="0"/>
                <a:cs typeface="Arial" charset="0"/>
              </a:rPr>
              <a:t>α</a:t>
            </a:r>
            <a:r>
              <a:rPr lang="en-AU" sz="2000" dirty="0" smtClean="0">
                <a:latin typeface="Calibri" panose="020F0502020204030204" pitchFamily="34" charset="0"/>
                <a:ea typeface="Arial" charset="0"/>
                <a:cs typeface="Arial" charset="0"/>
              </a:rPr>
              <a:t> receptors)</a:t>
            </a: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ct val="150000"/>
              </a:lnSpc>
              <a:buClr>
                <a:srgbClr val="B4975B"/>
              </a:buClr>
              <a:buNone/>
            </a:pPr>
            <a:r>
              <a:rPr lang="en-AU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      -vascular </a:t>
            </a:r>
            <a:r>
              <a:rPr lang="en-AU" sz="2000" dirty="0">
                <a:latin typeface="Arial" charset="0"/>
                <a:ea typeface="Arial" charset="0"/>
                <a:cs typeface="Arial" charset="0"/>
              </a:rPr>
              <a:t>trash </a:t>
            </a: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theory</a:t>
            </a:r>
          </a:p>
          <a:p>
            <a:pPr marL="119062" indent="0">
              <a:lnSpc>
                <a:spcPct val="150000"/>
              </a:lnSpc>
              <a:buClr>
                <a:srgbClr val="B4975B"/>
              </a:buClr>
              <a:buNone/>
            </a:pPr>
            <a:endParaRPr lang="en-AU" sz="12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Dural </a:t>
            </a:r>
            <a:r>
              <a:rPr lang="en-AU" sz="2400" dirty="0">
                <a:latin typeface="Arial" charset="0"/>
                <a:ea typeface="Arial" charset="0"/>
                <a:cs typeface="Arial" charset="0"/>
              </a:rPr>
              <a:t>tear </a:t>
            </a:r>
            <a:r>
              <a:rPr lang="en-AU" sz="2000" dirty="0">
                <a:latin typeface="Calibri" panose="020F0502020204030204" pitchFamily="34" charset="0"/>
                <a:ea typeface="Arial" charset="0"/>
                <a:cs typeface="Arial" charset="0"/>
              </a:rPr>
              <a:t>→</a:t>
            </a:r>
            <a:r>
              <a:rPr lang="en-AU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400" dirty="0">
                <a:latin typeface="Arial" charset="0"/>
                <a:ea typeface="Arial" charset="0"/>
                <a:cs typeface="Arial" charset="0"/>
              </a:rPr>
              <a:t>CSF leak </a:t>
            </a:r>
            <a:r>
              <a:rPr lang="en-AU" sz="2000" dirty="0">
                <a:latin typeface="Arial" charset="0"/>
                <a:ea typeface="Arial" charset="0"/>
                <a:cs typeface="Arial" charset="0"/>
              </a:rPr>
              <a:t>(low pressure headache)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sz="2000" dirty="0"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ct val="150000"/>
              </a:lnSpc>
              <a:buNone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ct val="150000"/>
              </a:lnSpc>
              <a:buNone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buFont typeface="Courier New" panose="02070309020205020404" pitchFamily="49" charset="0"/>
              <a:buChar char="o"/>
            </a:pPr>
            <a:endParaRPr lang="en-AU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ts val="2880"/>
              </a:lnSpc>
              <a:buNone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     </a:t>
            </a:r>
          </a:p>
          <a:p>
            <a:pPr marL="119062" indent="0">
              <a:lnSpc>
                <a:spcPts val="2880"/>
              </a:lnSpc>
              <a:buNone/>
            </a:pPr>
            <a:endParaRPr lang="en-AU" sz="2400" b="1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ts val="2880"/>
              </a:lnSpc>
              <a:buNone/>
            </a:pPr>
            <a:r>
              <a:rPr lang="en-AU" sz="2400" b="1" dirty="0" smtClean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AU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AU" sz="2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-192360"/>
            <a:ext cx="2527301" cy="2015936"/>
          </a:xfrm>
          <a:prstGeom prst="rect">
            <a:avLst/>
          </a:prstGeom>
          <a:solidFill>
            <a:srgbClr val="B4975B"/>
          </a:solidFill>
        </p:spPr>
        <p:txBody>
          <a:bodyPr wrap="square" rtlCol="0" anchor="ctr">
            <a:spAutoFit/>
          </a:bodyPr>
          <a:lstStyle/>
          <a:p>
            <a:pPr marL="120650" algn="ctr">
              <a:lnSpc>
                <a:spcPts val="3040"/>
              </a:lnSpc>
            </a:pPr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Whiplash-associated  headache</a:t>
            </a:r>
          </a:p>
          <a:p>
            <a:pPr marL="120650" algn="ctr">
              <a:lnSpc>
                <a:spcPts val="3040"/>
              </a:lnSpc>
            </a:pPr>
            <a:endParaRPr lang="en-GB" sz="2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8640"/>
            <a:ext cx="5616624" cy="27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6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916832"/>
            <a:ext cx="8164587" cy="4752528"/>
          </a:xfrm>
        </p:spPr>
        <p:txBody>
          <a:bodyPr/>
          <a:lstStyle/>
          <a:p>
            <a:pPr marL="119062" indent="0">
              <a:lnSpc>
                <a:spcPct val="150000"/>
              </a:lnSpc>
              <a:buNone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buFont typeface="Courier New" panose="02070309020205020404" pitchFamily="49" charset="0"/>
              <a:buChar char="o"/>
            </a:pPr>
            <a:endParaRPr lang="en-AU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ts val="2880"/>
              </a:lnSpc>
              <a:buNone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     </a:t>
            </a:r>
          </a:p>
          <a:p>
            <a:pPr marL="119062" indent="0">
              <a:lnSpc>
                <a:spcPts val="2880"/>
              </a:lnSpc>
              <a:buNone/>
            </a:pPr>
            <a:endParaRPr lang="en-AU" sz="2400" b="1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ts val="2880"/>
              </a:lnSpc>
              <a:buNone/>
            </a:pPr>
            <a:r>
              <a:rPr lang="en-AU" sz="2400" b="1" dirty="0" smtClean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AU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AU" sz="2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1"/>
            <a:ext cx="2527301" cy="1631216"/>
          </a:xfrm>
          <a:prstGeom prst="rect">
            <a:avLst/>
          </a:prstGeom>
          <a:solidFill>
            <a:srgbClr val="B4975B"/>
          </a:solidFill>
        </p:spPr>
        <p:txBody>
          <a:bodyPr wrap="square" rtlCol="0" anchor="ctr">
            <a:spAutoFit/>
          </a:bodyPr>
          <a:lstStyle/>
          <a:p>
            <a:pPr marL="120650" algn="ctr">
              <a:lnSpc>
                <a:spcPts val="3040"/>
              </a:lnSpc>
            </a:pPr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Dural tear headache</a:t>
            </a:r>
          </a:p>
          <a:p>
            <a:pPr marL="120650" algn="ctr">
              <a:lnSpc>
                <a:spcPts val="3040"/>
              </a:lnSpc>
            </a:pPr>
            <a:endParaRPr lang="en-GB" sz="2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3" y="2132856"/>
            <a:ext cx="9144000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52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569660"/>
          </a:xfrm>
          <a:prstGeom prst="rect">
            <a:avLst/>
          </a:prstGeom>
          <a:solidFill>
            <a:srgbClr val="B4975B"/>
          </a:solidFill>
        </p:spPr>
        <p:txBody>
          <a:bodyPr wrap="square" rtlCol="0" anchor="ctr">
            <a:spAutoFit/>
          </a:bodyPr>
          <a:lstStyle/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Medication</a:t>
            </a: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overuse</a:t>
            </a: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headache</a:t>
            </a:r>
          </a:p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178502" cy="47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≥10 days per month ≥3M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2%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(F&gt;M)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drug affecting brain chemistry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 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triptans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ergots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-opioids (codeine, pethidine)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-benzodiazepines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antihistamines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paracetamol, NSAIDs</a:t>
            </a:r>
          </a:p>
          <a:p>
            <a:pPr marL="119062" indent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-caffeine, GTN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Over-the-counter analgesics </a:t>
            </a:r>
          </a:p>
          <a:p>
            <a:pPr marL="119062" indent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marL="119062" indent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None/>
            </a:pP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6" name="Diagram 1"/>
          <p:cNvGrpSpPr>
            <a:grpSpLocks/>
          </p:cNvGrpSpPr>
          <p:nvPr/>
        </p:nvGrpSpPr>
        <p:grpSpPr bwMode="auto">
          <a:xfrm>
            <a:off x="5648050" y="2060848"/>
            <a:ext cx="3275911" cy="3493888"/>
            <a:chOff x="1914" y="7909"/>
            <a:chExt cx="8226" cy="7851"/>
          </a:xfrm>
        </p:grpSpPr>
        <p:sp>
          <p:nvSpPr>
            <p:cNvPr id="7" name="_s3079"/>
            <p:cNvSpPr>
              <a:spLocks noChangeArrowheads="1" noTextEdit="1"/>
            </p:cNvSpPr>
            <p:nvPr/>
          </p:nvSpPr>
          <p:spPr bwMode="auto">
            <a:xfrm>
              <a:off x="3166" y="7909"/>
              <a:ext cx="5582" cy="558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_s3078"/>
            <p:cNvSpPr>
              <a:spLocks noChangeArrowheads="1" noTextEdit="1"/>
            </p:cNvSpPr>
            <p:nvPr/>
          </p:nvSpPr>
          <p:spPr bwMode="auto">
            <a:xfrm rot="7200000">
              <a:off x="3929" y="9230"/>
              <a:ext cx="5582" cy="558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_s3077"/>
            <p:cNvSpPr>
              <a:spLocks noChangeArrowheads="1" noTextEdit="1"/>
            </p:cNvSpPr>
            <p:nvPr/>
          </p:nvSpPr>
          <p:spPr bwMode="auto">
            <a:xfrm rot="14400000">
              <a:off x="2403" y="9231"/>
              <a:ext cx="5582" cy="558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_s3076"/>
            <p:cNvSpPr>
              <a:spLocks noChangeArrowheads="1"/>
            </p:cNvSpPr>
            <p:nvPr/>
          </p:nvSpPr>
          <p:spPr bwMode="auto">
            <a:xfrm>
              <a:off x="7077" y="8931"/>
              <a:ext cx="3063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Medication Overuse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_s3075"/>
            <p:cNvSpPr>
              <a:spLocks noChangeArrowheads="1"/>
            </p:cNvSpPr>
            <p:nvPr/>
          </p:nvSpPr>
          <p:spPr bwMode="auto">
            <a:xfrm>
              <a:off x="4837" y="13520"/>
              <a:ext cx="2978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Chronic Daily Headache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_s3074"/>
            <p:cNvSpPr>
              <a:spLocks noChangeArrowheads="1"/>
            </p:cNvSpPr>
            <p:nvPr/>
          </p:nvSpPr>
          <p:spPr bwMode="auto">
            <a:xfrm>
              <a:off x="1914" y="8892"/>
              <a:ext cx="2929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Precursor Headache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866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569660"/>
          </a:xfrm>
          <a:prstGeom prst="rect">
            <a:avLst/>
          </a:prstGeom>
          <a:solidFill>
            <a:srgbClr val="B4975B"/>
          </a:solidFill>
        </p:spPr>
        <p:txBody>
          <a:bodyPr wrap="square" rtlCol="0" anchor="ctr">
            <a:spAutoFit/>
          </a:bodyPr>
          <a:lstStyle/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Medication</a:t>
            </a: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overuse</a:t>
            </a: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headache</a:t>
            </a:r>
          </a:p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72816"/>
            <a:ext cx="7178502" cy="47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Rebound theory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Habitual behaviours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-dose control 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-doctor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shopping,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-eye opener doses </a:t>
            </a:r>
          </a:p>
          <a:p>
            <a:pPr marL="119062" indent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-injections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risk medications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triptans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-OTC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-pethidine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marL="119062" indent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None/>
            </a:pP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15" name="Diagram 1"/>
          <p:cNvGrpSpPr>
            <a:grpSpLocks/>
          </p:cNvGrpSpPr>
          <p:nvPr/>
        </p:nvGrpSpPr>
        <p:grpSpPr bwMode="auto">
          <a:xfrm>
            <a:off x="5648050" y="2060848"/>
            <a:ext cx="3275911" cy="3493888"/>
            <a:chOff x="1914" y="7909"/>
            <a:chExt cx="8226" cy="7851"/>
          </a:xfrm>
        </p:grpSpPr>
        <p:sp>
          <p:nvSpPr>
            <p:cNvPr id="16" name="_s3079"/>
            <p:cNvSpPr>
              <a:spLocks noChangeArrowheads="1" noTextEdit="1"/>
            </p:cNvSpPr>
            <p:nvPr/>
          </p:nvSpPr>
          <p:spPr bwMode="auto">
            <a:xfrm>
              <a:off x="3166" y="7909"/>
              <a:ext cx="5582" cy="558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_s3078"/>
            <p:cNvSpPr>
              <a:spLocks noChangeArrowheads="1" noTextEdit="1"/>
            </p:cNvSpPr>
            <p:nvPr/>
          </p:nvSpPr>
          <p:spPr bwMode="auto">
            <a:xfrm rot="7200000">
              <a:off x="3929" y="9230"/>
              <a:ext cx="5582" cy="558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_s3077"/>
            <p:cNvSpPr>
              <a:spLocks noChangeArrowheads="1" noTextEdit="1"/>
            </p:cNvSpPr>
            <p:nvPr/>
          </p:nvSpPr>
          <p:spPr bwMode="auto">
            <a:xfrm rot="14400000">
              <a:off x="2403" y="9231"/>
              <a:ext cx="5582" cy="558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_s3076"/>
            <p:cNvSpPr>
              <a:spLocks noChangeArrowheads="1"/>
            </p:cNvSpPr>
            <p:nvPr/>
          </p:nvSpPr>
          <p:spPr bwMode="auto">
            <a:xfrm>
              <a:off x="7077" y="8931"/>
              <a:ext cx="3063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Medication Overuse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_s3075"/>
            <p:cNvSpPr>
              <a:spLocks noChangeArrowheads="1"/>
            </p:cNvSpPr>
            <p:nvPr/>
          </p:nvSpPr>
          <p:spPr bwMode="auto">
            <a:xfrm>
              <a:off x="4837" y="13520"/>
              <a:ext cx="2978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Chronic Daily Headache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_s3074"/>
            <p:cNvSpPr>
              <a:spLocks noChangeArrowheads="1"/>
            </p:cNvSpPr>
            <p:nvPr/>
          </p:nvSpPr>
          <p:spPr bwMode="auto">
            <a:xfrm>
              <a:off x="1914" y="8892"/>
              <a:ext cx="2929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Precursor Headache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442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569660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CDH</a:t>
            </a: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management</a:t>
            </a:r>
          </a:p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11355" y="2765020"/>
            <a:ext cx="867645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Diagnosis </a:t>
            </a:r>
            <a:r>
              <a:rPr lang="en-A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(medication use, red flags)</a:t>
            </a:r>
          </a:p>
          <a:p>
            <a:pPr marL="342900" lvl="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Education, information &amp; lifestyle</a:t>
            </a:r>
          </a:p>
          <a:p>
            <a:pPr marL="342900" lvl="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Pharmacotherapies</a:t>
            </a:r>
          </a:p>
          <a:p>
            <a:pPr marL="342900" lvl="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Physical therapies</a:t>
            </a:r>
          </a:p>
          <a:p>
            <a:pPr marL="342900" lvl="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Behavioural therapies</a:t>
            </a:r>
          </a:p>
          <a:p>
            <a:pPr marL="342900" lvl="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Interventions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253" y="1725216"/>
            <a:ext cx="8442441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5263" algn="ctr">
              <a:lnSpc>
                <a:spcPts val="2880"/>
              </a:lnSpc>
            </a:pP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Bio-medical-psycho-social-environmental approach</a:t>
            </a:r>
          </a:p>
          <a:p>
            <a:pPr marL="195263" algn="ctr">
              <a:lnSpc>
                <a:spcPts val="2880"/>
              </a:lnSpc>
            </a:pP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Multimodal, multidisciplinary</a:t>
            </a:r>
          </a:p>
          <a:p>
            <a:pPr>
              <a:lnSpc>
                <a:spcPts val="2880"/>
              </a:lnSpc>
            </a:pP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AU" sz="2400" b="1" dirty="0">
              <a:solidFill>
                <a:srgbClr val="B4975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8" name="Picture 7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4130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200329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CDH</a:t>
            </a: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management</a:t>
            </a:r>
          </a:p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33772" y="1632813"/>
            <a:ext cx="8676456" cy="518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Establish a headache diagnosis </a:t>
            </a:r>
          </a:p>
          <a:p>
            <a:pPr>
              <a:lnSpc>
                <a:spcPts val="2880"/>
              </a:lnSpc>
              <a:buClr>
                <a:srgbClr val="B4975B"/>
              </a:buClr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-chronic daily headache</a:t>
            </a:r>
          </a:p>
          <a:p>
            <a:pPr lvl="0">
              <a:lnSpc>
                <a:spcPts val="2880"/>
              </a:lnSpc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-precursor headache</a:t>
            </a:r>
          </a:p>
          <a:p>
            <a:pPr lvl="0">
              <a:lnSpc>
                <a:spcPts val="2880"/>
              </a:lnSpc>
              <a:buClr>
                <a:srgbClr val="B4975B"/>
              </a:buClr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-medication overuse </a:t>
            </a:r>
          </a:p>
          <a:p>
            <a:pPr lvl="0">
              <a:lnSpc>
                <a:spcPts val="2880"/>
              </a:lnSpc>
              <a:buClr>
                <a:srgbClr val="B4975B"/>
              </a:buClr>
            </a:pPr>
            <a:endParaRPr lang="en-A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880"/>
              </a:lnSpc>
              <a:spcAft>
                <a:spcPts val="18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Exclude ‘</a:t>
            </a: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 flags</a:t>
            </a: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</a:t>
            </a: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T.I.N.T </a:t>
            </a: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(&lt;</a:t>
            </a:r>
            <a:r>
              <a:rPr lang="en-A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1%)</a:t>
            </a:r>
          </a:p>
          <a:p>
            <a:pPr marL="342900" lvl="0" indent="-342900">
              <a:lnSpc>
                <a:spcPts val="2880"/>
              </a:lnSpc>
              <a:spcAft>
                <a:spcPts val="18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MRI head </a:t>
            </a:r>
            <a:r>
              <a:rPr lang="en-A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(neck) </a:t>
            </a: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previous 2 years</a:t>
            </a:r>
          </a:p>
          <a:p>
            <a:pPr marL="342900" lvl="0" indent="-342900">
              <a:lnSpc>
                <a:spcPts val="2880"/>
              </a:lnSpc>
              <a:spcAft>
                <a:spcPts val="18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Review by a neurologist</a:t>
            </a:r>
          </a:p>
          <a:p>
            <a:pPr marL="342900" lvl="0" indent="-342900">
              <a:lnSpc>
                <a:spcPts val="288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AU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</a:pPr>
            <a:endParaRPr lang="en-A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88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AU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8" name="Picture 7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870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569660"/>
          </a:xfrm>
          <a:prstGeom prst="rect">
            <a:avLst/>
          </a:prstGeom>
          <a:solidFill>
            <a:srgbClr val="B4975B"/>
          </a:solidFill>
        </p:spPr>
        <p:txBody>
          <a:bodyPr wrap="square" rtlCol="0" anchor="ctr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Red flags</a:t>
            </a: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T.I.N.T</a:t>
            </a:r>
          </a:p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97029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umour</a:t>
            </a:r>
          </a:p>
          <a:p>
            <a:pPr lvl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emporal arteritis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ntracranial pressure</a:t>
            </a:r>
          </a:p>
          <a:p>
            <a:pPr lvl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nfection</a:t>
            </a:r>
          </a:p>
          <a:p>
            <a:pPr lvl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eurovascular </a:t>
            </a:r>
          </a:p>
          <a:p>
            <a:pPr lvl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rigeminal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rauma</a:t>
            </a: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6" name="Group 5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7" name="Picture 6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9" y="1340768"/>
            <a:ext cx="36099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95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896" y="116632"/>
            <a:ext cx="425020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7881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200329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Examination</a:t>
            </a:r>
            <a:endParaRPr lang="en-GB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79512" y="1628800"/>
            <a:ext cx="8496944" cy="5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Nerves</a:t>
            </a: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AU" sz="20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-cranial nerves examination</a:t>
            </a: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0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-trigeminal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-scalp nerves (sensation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AU" sz="20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-GON, LON 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-temporal, periorbital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Arteries</a:t>
            </a: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-temporal (ESR, CRP)</a:t>
            </a: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-carotid </a:t>
            </a:r>
          </a:p>
          <a:p>
            <a:pPr lvl="0"/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57" y="335932"/>
            <a:ext cx="4714875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0" t="14101"/>
          <a:stretch/>
        </p:blipFill>
        <p:spPr>
          <a:xfrm>
            <a:off x="5388783" y="4450732"/>
            <a:ext cx="2721671" cy="21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1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200329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Examination</a:t>
            </a:r>
            <a:endParaRPr lang="en-GB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468560" y="1772816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79512" y="1642032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Neck &amp; shoulders</a:t>
            </a:r>
          </a:p>
          <a:p>
            <a:pPr lvl="0">
              <a:buClr>
                <a:srgbClr val="B4975B"/>
              </a:buClr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-cervical spine</a:t>
            </a:r>
          </a:p>
          <a:p>
            <a:pPr lvl="0">
              <a:buClr>
                <a:srgbClr val="B4975B"/>
              </a:buClr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   -trigger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</a:p>
          <a:p>
            <a:pPr lvl="0">
              <a:buClr>
                <a:srgbClr val="B4975B"/>
              </a:buClr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Orofacial </a:t>
            </a:r>
          </a:p>
          <a:p>
            <a:pPr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-sinuses</a:t>
            </a:r>
          </a:p>
          <a:p>
            <a:pPr lvl="0"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-TMJ, ear</a:t>
            </a:r>
          </a:p>
          <a:p>
            <a:pPr lvl="0"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-mouth, teeth </a:t>
            </a:r>
          </a:p>
          <a:p>
            <a:pPr lvl="0"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-eyes (glaucoma)</a:t>
            </a:r>
          </a:p>
          <a:p>
            <a:pPr marL="342900" lvl="0" indent="-342900"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pressure</a:t>
            </a:r>
          </a:p>
          <a:p>
            <a:pPr marL="342900" lvl="0" indent="-342900"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err="1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Fundoscopy</a:t>
            </a: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papilloedema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006"/>
            <a:ext cx="3128139" cy="3117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6490" r="57999" b="3289"/>
          <a:stretch/>
        </p:blipFill>
        <p:spPr>
          <a:xfrm>
            <a:off x="4788023" y="441704"/>
            <a:ext cx="3135985" cy="25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31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138773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Education</a:t>
            </a:r>
          </a:p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79512" y="1523539"/>
            <a:ext cx="8496944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overuse 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Headache diary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(triggers, medications)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Lifestyle (work)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BMI, exercise, diet, caffeine, alcohol, smoking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7" name="Picture 6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302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50810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Pharmacology</a:t>
            </a: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(prevention)</a:t>
            </a:r>
          </a:p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051" y="1662890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-108520" y="525581"/>
            <a:ext cx="84969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AU" sz="2800" b="1" dirty="0" smtClean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Wingdings" panose="05000000000000000000" pitchFamily="2" charset="2"/>
              <a:buChar char="q"/>
            </a:pPr>
            <a:endParaRPr lang="en-AU" sz="2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4" y="1952791"/>
            <a:ext cx="7809555" cy="419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3394" y="5380672"/>
            <a:ext cx="225254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AU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-blockers</a:t>
            </a:r>
          </a:p>
          <a:p>
            <a:r>
              <a:rPr lang="en-A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Sartans</a:t>
            </a:r>
            <a:endParaRPr lang="en-A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B4975B"/>
              </a:buClr>
            </a:pPr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blockers</a:t>
            </a:r>
            <a:r>
              <a:rPr lang="en-A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(cluster) </a:t>
            </a:r>
          </a:p>
          <a:p>
            <a:pPr>
              <a:buClr>
                <a:srgbClr val="B4975B"/>
              </a:buClr>
            </a:pPr>
            <a:r>
              <a:rPr lang="en-A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Indomethacin (cluster)</a:t>
            </a:r>
            <a:endParaRPr lang="en-A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736656" y="501134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Pizotifen</a:t>
            </a:r>
            <a:endParaRPr lang="en-A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201" y="1675231"/>
            <a:ext cx="1411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Topiramate</a:t>
            </a:r>
            <a:endParaRPr lang="en-AU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Valproate</a:t>
            </a:r>
          </a:p>
          <a:p>
            <a:r>
              <a:rPr lang="en-AU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3849" y="1998397"/>
            <a:ext cx="239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Amitriptyline</a:t>
            </a:r>
            <a:r>
              <a:rPr lang="en-A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CDH)</a:t>
            </a:r>
          </a:p>
          <a:p>
            <a:r>
              <a:rPr lang="en-A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Pizotifen</a:t>
            </a:r>
          </a:p>
          <a:p>
            <a:r>
              <a:rPr lang="en-A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Erenumab</a:t>
            </a:r>
            <a:endParaRPr lang="en-AU" dirty="0" smtClean="0"/>
          </a:p>
          <a:p>
            <a:endParaRPr lang="en-A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732607" y="2737061"/>
            <a:ext cx="665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</a:p>
          <a:p>
            <a:r>
              <a:rPr lang="en-A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Q10</a:t>
            </a:r>
          </a:p>
          <a:p>
            <a:r>
              <a:rPr lang="en-A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1193" y="3737496"/>
            <a:ext cx="252780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CGRPR</a:t>
            </a:r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blockers</a:t>
            </a:r>
          </a:p>
          <a:p>
            <a:r>
              <a:rPr lang="en-AU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Erenumab</a:t>
            </a:r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(monoclonal Ab) </a:t>
            </a:r>
          </a:p>
          <a:p>
            <a:r>
              <a:rPr lang="en-A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(migraine)</a:t>
            </a:r>
          </a:p>
          <a:p>
            <a:endParaRPr lang="en-AU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 scavengers</a:t>
            </a:r>
          </a:p>
          <a:p>
            <a:r>
              <a:rPr lang="en-AU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 (trial)</a:t>
            </a:r>
          </a:p>
          <a:p>
            <a:endParaRPr lang="en-AU" sz="14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3724993"/>
            <a:ext cx="66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A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A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2555" y="3737496"/>
            <a:ext cx="83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Botox</a:t>
            </a:r>
            <a:endParaRPr lang="en-A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34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3" grpId="0"/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50810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Physical therapies</a:t>
            </a:r>
          </a:p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38700" y="1628800"/>
            <a:ext cx="8496944" cy="674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Posture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Range of movement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Manipulation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(flare-up pain)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Watson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Trigger points 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needling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level laser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(Cochrane)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Wingdings" panose="05000000000000000000" pitchFamily="2" charset="2"/>
              <a:buChar char="q"/>
            </a:pPr>
            <a:endParaRPr lang="en-AU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8" name="Picture 7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62" y="3573017"/>
            <a:ext cx="3488742" cy="2106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6490" r="57999" b="3289"/>
          <a:stretch/>
        </p:blipFill>
        <p:spPr>
          <a:xfrm>
            <a:off x="5137784" y="404664"/>
            <a:ext cx="3431297" cy="27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16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138773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Behavioural</a:t>
            </a:r>
          </a:p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79512" y="1340768"/>
            <a:ext cx="8496944" cy="714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</a:pP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psychology 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Mood, anxiety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 reduction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Mindfulness 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Yoga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Biofeedback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Habitual behaviours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(medication overuse)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Drug &amp; alcohol</a:t>
            </a:r>
          </a:p>
          <a:p>
            <a:pPr marL="342900" indent="-342900">
              <a:lnSpc>
                <a:spcPts val="2880"/>
              </a:lnSpc>
              <a:spcAft>
                <a:spcPts val="18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Wingdings" panose="05000000000000000000" pitchFamily="2" charset="2"/>
              <a:buChar char="q"/>
            </a:pPr>
            <a:endParaRPr lang="en-AU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9" name="Picture 8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73" y="1796320"/>
            <a:ext cx="415059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48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138773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Interventions </a:t>
            </a:r>
          </a:p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3808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79512" y="1419508"/>
            <a:ext cx="8496944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 &amp; LON procedures </a:t>
            </a:r>
            <a:r>
              <a:rPr lang="en-AU" sz="20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II)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4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-LA &amp; steroid injections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-pulsed RF or 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cryoneurotomy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b="1" dirty="0" smtClean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endParaRPr lang="en-AU" sz="2400" dirty="0"/>
          </a:p>
        </p:txBody>
      </p:sp>
      <p:pic>
        <p:nvPicPr>
          <p:cNvPr id="7" name="Picture 2" descr="https://s-media-cache-ak0.pinimg.com/236x/3f/04/6e/3f046e561fdbc835b6f877535fb5080d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" b="-806"/>
          <a:stretch/>
        </p:blipFill>
        <p:spPr bwMode="auto">
          <a:xfrm>
            <a:off x="5811261" y="188639"/>
            <a:ext cx="3178350" cy="378772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6268885" cy="34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99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138773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Interventions </a:t>
            </a:r>
          </a:p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79512" y="1419508"/>
            <a:ext cx="84969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 point injections, dry needling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Acupuncture </a:t>
            </a:r>
            <a:r>
              <a:rPr lang="en-AU" sz="20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(Cochrane)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-migraine 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-TTH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b="1" dirty="0" smtClean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endParaRPr lang="en-AU" sz="2400" dirty="0"/>
          </a:p>
        </p:txBody>
      </p:sp>
      <p:pic>
        <p:nvPicPr>
          <p:cNvPr id="2050" name="Picture 2" descr="http://img.webmd.com/dtmcms/live/webmd/consumer_assets/site_images/articles/health_tools/nondrug_migraine_treatments_slideshow/getty_rf_photo_of_acupun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14" y="2864798"/>
            <a:ext cx="5281042" cy="35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6490" r="57999" b="3289"/>
          <a:stretch/>
        </p:blipFill>
        <p:spPr>
          <a:xfrm>
            <a:off x="6044454" y="291195"/>
            <a:ext cx="2711964" cy="22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55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138773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Interventions </a:t>
            </a:r>
          </a:p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73689" y="1718893"/>
            <a:ext cx="8496944" cy="518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Facet joint injections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Pulsed RF treatments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Thermal RF </a:t>
            </a:r>
            <a:r>
              <a:rPr lang="en-A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neurotomies</a:t>
            </a: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endParaRPr lang="en-AU" sz="2400" b="1" dirty="0" smtClean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b="1" dirty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Wingdings" panose="05000000000000000000" pitchFamily="2" charset="2"/>
              <a:buChar char="q"/>
            </a:pPr>
            <a:endParaRPr lang="en-AU" sz="2400" dirty="0"/>
          </a:p>
        </p:txBody>
      </p:sp>
      <p:pic>
        <p:nvPicPr>
          <p:cNvPr id="7" name="Picture 2" descr="http://www.drmanojsharma.org/images/rf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1" y="3986987"/>
            <a:ext cx="6240751" cy="28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r="11305" b="11424"/>
          <a:stretch/>
        </p:blipFill>
        <p:spPr>
          <a:xfrm>
            <a:off x="4410705" y="1025234"/>
            <a:ext cx="4183711" cy="36373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9832" y="394790"/>
            <a:ext cx="6084168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buClr>
                <a:srgbClr val="B4975B"/>
              </a:buClr>
            </a:pPr>
            <a:r>
              <a:rPr lang="en-AU" sz="28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C2/3 facet </a:t>
            </a:r>
            <a:r>
              <a:rPr lang="en-AU" sz="20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AU" sz="2000" b="1" baseline="300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AU" sz="20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:TON) </a:t>
            </a:r>
            <a:r>
              <a:rPr lang="en-AU" sz="28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</p:txBody>
      </p:sp>
      <p:sp>
        <p:nvSpPr>
          <p:cNvPr id="11" name="Oval 10"/>
          <p:cNvSpPr/>
          <p:nvPr/>
        </p:nvSpPr>
        <p:spPr>
          <a:xfrm>
            <a:off x="6228184" y="1916832"/>
            <a:ext cx="1512168" cy="1111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3459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138773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Interventions </a:t>
            </a:r>
          </a:p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36512" y="153076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07504" y="1616661"/>
            <a:ext cx="8496944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Cranial TENS (</a:t>
            </a:r>
            <a:r>
              <a:rPr lang="en-A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Cefaly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Transcranial magnetic stimulation 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Occipital nerve or field stimulator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b="1" dirty="0" smtClean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4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Wingdings" panose="05000000000000000000" pitchFamily="2" charset="2"/>
              <a:buChar char="q"/>
            </a:pPr>
            <a:endParaRPr lang="en-A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04" y="4048794"/>
            <a:ext cx="3290664" cy="26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22" y="1138773"/>
            <a:ext cx="3574458" cy="2752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68721"/>
            <a:ext cx="4285008" cy="2105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423905"/>
            <a:ext cx="3576620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</a:pPr>
            <a:r>
              <a:rPr lang="en-AU" sz="32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Neuromodulation</a:t>
            </a:r>
          </a:p>
        </p:txBody>
      </p:sp>
    </p:spTree>
    <p:extLst>
      <p:ext uri="{BB962C8B-B14F-4D97-AF65-F5344CB8AC3E}">
        <p14:creationId xmlns:p14="http://schemas.microsoft.com/office/powerpoint/2010/main" val="3537556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≥15 headache days per month for ≥ 3 months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(IHS 2013)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5% </a:t>
            </a:r>
            <a:r>
              <a:rPr lang="en-AU" sz="24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population </a:t>
            </a: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(F&gt;M 4:1)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5Fs </a:t>
            </a: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(Fearful, Female, Forties, Fat) 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Caucasian, lower SES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Stress &amp; anxiety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Quality </a:t>
            </a:r>
            <a:r>
              <a:rPr lang="en-AU" sz="2400" dirty="0">
                <a:latin typeface="Arial" charset="0"/>
                <a:ea typeface="Arial" charset="0"/>
                <a:cs typeface="Arial" charset="0"/>
              </a:rPr>
              <a:t>of life </a:t>
            </a: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&amp; </a:t>
            </a:r>
            <a:r>
              <a:rPr lang="en-AU" sz="2400" dirty="0">
                <a:latin typeface="Arial" charset="0"/>
                <a:ea typeface="Arial" charset="0"/>
                <a:cs typeface="Arial" charset="0"/>
              </a:rPr>
              <a:t>economic burden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Top-ten worldwide health </a:t>
            </a:r>
            <a:r>
              <a:rPr lang="en-AU" sz="2400" dirty="0">
                <a:latin typeface="Arial" charset="0"/>
                <a:ea typeface="Arial" charset="0"/>
                <a:cs typeface="Arial" charset="0"/>
              </a:rPr>
              <a:t>disabilities </a:t>
            </a:r>
            <a:r>
              <a:rPr lang="en-AU" sz="20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WHO)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661993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/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/>
            <a:endParaRPr lang="en-GB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Introduction</a:t>
            </a:r>
          </a:p>
          <a:p>
            <a:pPr marL="120650">
              <a:lnSpc>
                <a:spcPts val="3040"/>
              </a:lnSpc>
            </a:pPr>
            <a:endParaRPr lang="en-GB" sz="3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http://www.naturallyintense.net/blog/wp-content/uploads/2012/05/Fotolia_76370779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894012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72412" y="646330"/>
            <a:ext cx="4541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0"/>
              </a:spcAft>
              <a:buNone/>
            </a:pPr>
            <a:r>
              <a:rPr lang="en-AU" sz="2800" b="1" dirty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Chronic daily headaches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10" name="Picture 9"/>
            <p:cNvPicPr preferRelativeResize="0">
              <a:picLocks noChangeArrowheads="1"/>
            </p:cNvPicPr>
            <p:nvPr/>
          </p:nvPicPr>
          <p:blipFill rotWithShape="1">
            <a:blip r:embed="rId3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464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50810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Medication overuse headache</a:t>
            </a:r>
          </a:p>
          <a:p>
            <a:pPr marL="120650" algn="ctr"/>
            <a:r>
              <a:rPr lang="en-GB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51520" y="1772816"/>
            <a:ext cx="8496944" cy="62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Stopping medications is key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is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vital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(work, lifestyle)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Realistic expectations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(it’s going to be hard)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Psychologist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(stress, pain)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(key supporters)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Exclude drug dependency or addiction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Headache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diary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Optimise precursor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headache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(prophylaxis)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Treat withdrawal &amp; rebound headache 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Prevent relapse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(30-50%)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Outpatient </a:t>
            </a:r>
            <a:r>
              <a:rPr lang="en-A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inpatient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Wingdings" panose="05000000000000000000" pitchFamily="2" charset="2"/>
              <a:buChar char="q"/>
            </a:pPr>
            <a:endParaRPr lang="en-AU" sz="2400" dirty="0"/>
          </a:p>
        </p:txBody>
      </p:sp>
      <p:sp>
        <p:nvSpPr>
          <p:cNvPr id="4" name="Rectangle 3"/>
          <p:cNvSpPr/>
          <p:nvPr/>
        </p:nvSpPr>
        <p:spPr>
          <a:xfrm>
            <a:off x="-108520" y="6453336"/>
            <a:ext cx="2157770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</a:pPr>
            <a:r>
              <a:rPr lang="en-A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A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Evers </a:t>
            </a:r>
            <a:r>
              <a:rPr lang="en-AU" sz="1200" i="1" dirty="0">
                <a:latin typeface="Arial" panose="020B0604020202020204" pitchFamily="34" charset="0"/>
                <a:cs typeface="Arial" panose="020B0604020202020204" pitchFamily="34" charset="0"/>
              </a:rPr>
              <a:t>&amp; Jensen EJN 2011</a:t>
            </a:r>
          </a:p>
        </p:txBody>
      </p:sp>
    </p:spTree>
    <p:extLst>
      <p:ext uri="{BB962C8B-B14F-4D97-AF65-F5344CB8AC3E}">
        <p14:creationId xmlns:p14="http://schemas.microsoft.com/office/powerpoint/2010/main" val="2816433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815882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utpatient plan</a:t>
            </a: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(4 weeks) </a:t>
            </a:r>
          </a:p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94412" y="1916832"/>
            <a:ext cx="9077825" cy="6158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Optimise precursor headache 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GON blocks, 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Cefaly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topiramate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Botox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Baseline treatment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-amitriptyline, metoclopramide, prednisolone, lorazepam </a:t>
            </a:r>
            <a:r>
              <a:rPr lang="en-A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prn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Taper medications by 10% per week 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Rescue plan 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Cefaly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NSAIDs (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indomethacin PR),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clonidine, 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antiemetics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lorazepam prn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-nasal oxytocin? 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Frequent medical review 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Wingdings" panose="05000000000000000000" pitchFamily="2" charset="2"/>
              <a:buChar char="q"/>
            </a:pPr>
            <a:endParaRPr lang="en-AU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9" name="Picture 8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404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50810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npatient plan</a:t>
            </a: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(5 days) </a:t>
            </a:r>
          </a:p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47718" y="1844824"/>
            <a:ext cx="8848564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per outpatient plan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Abruptly cease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headache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r>
              <a:rPr lang="en-AU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Baseline: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IV low-dose ketamine, IV metoclopramide,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dexamethasone</a:t>
            </a:r>
          </a:p>
          <a:p>
            <a:pPr marL="34290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Rescue plan </a:t>
            </a: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Cefaly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antiemetics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parecoxib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clonidine, nasal oxytocin? 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-IV lignocaine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Wingdings" panose="05000000000000000000" pitchFamily="2" charset="2"/>
              <a:buChar char="q"/>
            </a:pPr>
            <a:endParaRPr lang="en-AU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7" name="Picture 6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062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077218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Key messages</a:t>
            </a:r>
          </a:p>
          <a:p>
            <a:pPr marL="120650" algn="ctr"/>
            <a:endParaRPr lang="en-GB" sz="2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4235" y="1196752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147718" y="1412949"/>
            <a:ext cx="8848564" cy="674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CDH is common &amp; crippling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Transformed precursor headache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overuse 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 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Exclude red flags (MRI)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Headache diary 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Optimise precursor headache 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en-AU" sz="2400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analgesics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disciplinary support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Watch closely (relapse rate 30%)</a:t>
            </a: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Wingdings" panose="05000000000000000000" pitchFamily="2" charset="2"/>
              <a:buChar char="q"/>
            </a:pPr>
            <a:endParaRPr lang="en-AU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7" name="Picture 6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7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009"/>
            <a:ext cx="4536504" cy="3629203"/>
          </a:xfrm>
        </p:spPr>
      </p:pic>
      <p:sp>
        <p:nvSpPr>
          <p:cNvPr id="5" name="TextBox 4"/>
          <p:cNvSpPr txBox="1"/>
          <p:nvPr/>
        </p:nvSpPr>
        <p:spPr>
          <a:xfrm>
            <a:off x="395535" y="0"/>
            <a:ext cx="2527301" cy="1292662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/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Alice in Wonderland</a:t>
            </a:r>
            <a:endParaRPr lang="en-GB" sz="3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99864"/>
            <a:ext cx="555307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76672"/>
            <a:ext cx="2124075" cy="390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5616" y="6120357"/>
            <a:ext cx="770485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AU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http://migraine.blogs.nytimes.com/2008/02/10/down-the-rabbit-hole/?_r=0</a:t>
            </a:r>
            <a:endParaRPr lang="en-A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28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2658" y="2105472"/>
            <a:ext cx="8164587" cy="4752528"/>
          </a:xfrm>
        </p:spPr>
        <p:txBody>
          <a:bodyPr/>
          <a:lstStyle/>
          <a:p>
            <a:pPr lvl="0"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Tension-type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(most common 80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lvl="0"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Migraine (15%)</a:t>
            </a:r>
          </a:p>
          <a:p>
            <a:pPr marL="119062" lvl="0" indent="0">
              <a:lnSpc>
                <a:spcPct val="15000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-aura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(15%)</a:t>
            </a:r>
          </a:p>
          <a:p>
            <a:pPr marL="119062" lvl="0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-without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aura)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(common migraine) (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119062" lvl="0" indent="0">
              <a:lnSpc>
                <a:spcPts val="2880"/>
              </a:lnSpc>
              <a:buClr>
                <a:srgbClr val="B4975B"/>
              </a:buClr>
              <a:buNone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Vascular-autonomic (cluster headache)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(rare &lt;1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554272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/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Primary</a:t>
            </a:r>
          </a:p>
          <a:p>
            <a:pPr marL="120650" algn="ctr">
              <a:lnSpc>
                <a:spcPts val="3040"/>
              </a:lnSpc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Headaches</a:t>
            </a:r>
          </a:p>
          <a:p>
            <a:pPr marL="120650" algn="ctr">
              <a:lnSpc>
                <a:spcPts val="3040"/>
              </a:lnSpc>
            </a:pPr>
            <a:endParaRPr lang="en-GB" sz="2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http://www.naturallyintense.net/blog/wp-content/uploads/2012/05/Fotolia_76370779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10" y="188640"/>
            <a:ext cx="2894012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7" name="Picture 2"/>
            <p:cNvPicPr preferRelativeResize="0">
              <a:picLocks noChangeArrowheads="1"/>
            </p:cNvPicPr>
            <p:nvPr/>
          </p:nvPicPr>
          <p:blipFill rotWithShape="1">
            <a:blip r:embed="rId3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934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631216"/>
          </a:xfrm>
          <a:prstGeom prst="rect">
            <a:avLst/>
          </a:prstGeom>
          <a:solidFill>
            <a:srgbClr val="B4975B"/>
          </a:solidFill>
        </p:spPr>
        <p:txBody>
          <a:bodyPr wrap="square" rtlCol="0" anchor="ctr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Cluster</a:t>
            </a:r>
          </a:p>
          <a:p>
            <a:pPr marL="120650" algn="ctr">
              <a:lnSpc>
                <a:spcPts val="3040"/>
              </a:lnSpc>
            </a:pPr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eadache</a:t>
            </a: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GB" sz="2400" b="1" dirty="0" err="1" smtClean="0">
                <a:solidFill>
                  <a:schemeClr val="bg1"/>
                </a:solidFill>
                <a:latin typeface="Arial"/>
                <a:cs typeface="Arial"/>
              </a:rPr>
              <a:t>Hemicrania</a:t>
            </a: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120650" algn="ctr">
              <a:lnSpc>
                <a:spcPts val="3040"/>
              </a:lnSpc>
            </a:pPr>
            <a:endParaRPr lang="en-GB" sz="2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3" descr="http://www.clusterheadaches.com.au/images/pics/Clu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20" y="285852"/>
            <a:ext cx="2952328" cy="36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874893"/>
            <a:ext cx="816458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Rare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(M&gt;F)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Trigeminal-autonomic-vascular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Hypothalamus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(‘clock’, early morning)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‘Cluster’ attacks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(clusters of time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Migraine-like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hemicrania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Trigeminal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(periorbital pain)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Autonomic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(swelling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, tearing,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redness)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Restlessness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(pacing room at 4am)</a:t>
            </a: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Indomethacin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9719" y="3979211"/>
            <a:ext cx="2482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ice-cream </a:t>
            </a:r>
            <a:r>
              <a:rPr lang="en-AU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suicide headache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7" name="Picture 6"/>
            <p:cNvPicPr preferRelativeResize="0">
              <a:picLocks noChangeArrowheads="1"/>
            </p:cNvPicPr>
            <p:nvPr/>
          </p:nvPicPr>
          <p:blipFill rotWithShape="1">
            <a:blip r:embed="rId3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800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200329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History</a:t>
            </a:r>
          </a:p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504" y="1700808"/>
            <a:ext cx="72929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51520" y="1484784"/>
            <a:ext cx="8856984" cy="583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 of headache 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-worsening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, ‘thunderclap’,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postural, neurological symptoms, vomiting,    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wakes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  <a:p>
            <a:pPr marL="342900" lvl="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Triggers</a:t>
            </a:r>
          </a:p>
          <a:p>
            <a:pPr lvl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-injury, illness, whiplash, stress, medications, diet, sleep, menstrual</a:t>
            </a:r>
          </a:p>
          <a:p>
            <a:pPr marL="342900" lvl="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 &amp; family </a:t>
            </a:r>
            <a:endParaRPr lang="en-AU" sz="2400" dirty="0">
              <a:solidFill>
                <a:srgbClr val="B4975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A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</a:t>
            </a:r>
            <a:r>
              <a:rPr lang="en-A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⁰ </a:t>
            </a:r>
            <a:r>
              <a:rPr lang="en-A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family, head injury, sleep apnoea (OSA), patent ductus</a:t>
            </a:r>
          </a:p>
          <a:p>
            <a:pPr lvl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</a:pPr>
            <a:r>
              <a:rPr lang="en-A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-childhood headache or pain, abdominal migraine</a:t>
            </a:r>
          </a:p>
          <a:p>
            <a:pPr marL="342900" lvl="0" indent="-34290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&amp; substance use </a:t>
            </a:r>
          </a:p>
          <a:p>
            <a:pPr lvl="0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AU" sz="2400" dirty="0" smtClean="0">
              <a:solidFill>
                <a:srgbClr val="B4975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7" name="Picture 6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8353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916832"/>
            <a:ext cx="8164587" cy="4752528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Chronic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daily headache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(transformed)    </a:t>
            </a:r>
          </a:p>
          <a:p>
            <a:pPr lvl="0"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overuse headache </a:t>
            </a: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Cervicogenic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</a:p>
          <a:p>
            <a:pPr lvl="0"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Whiplash-associated headache</a:t>
            </a:r>
          </a:p>
          <a:p>
            <a:pPr lvl="0"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Occipital neuralgia</a:t>
            </a:r>
          </a:p>
          <a:p>
            <a:pPr lvl="0"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. sinus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headache)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Pathological ‘red flags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  (T.I.N.T)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554272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/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Secondary</a:t>
            </a:r>
          </a:p>
          <a:p>
            <a:pPr marL="120650" algn="ctr">
              <a:lnSpc>
                <a:spcPts val="3040"/>
              </a:lnSpc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Headaches</a:t>
            </a:r>
          </a:p>
          <a:p>
            <a:pPr marL="120650" algn="ctr">
              <a:lnSpc>
                <a:spcPts val="3040"/>
              </a:lnSpc>
            </a:pPr>
            <a:endParaRPr lang="en-GB" sz="2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http://www.naturallyintense.net/blog/wp-content/uploads/2012/05/Fotolia_76370779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10" y="188640"/>
            <a:ext cx="2894012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7" name="Picture 2"/>
            <p:cNvPicPr preferRelativeResize="0">
              <a:picLocks noChangeArrowheads="1"/>
            </p:cNvPicPr>
            <p:nvPr/>
          </p:nvPicPr>
          <p:blipFill rotWithShape="1">
            <a:blip r:embed="rId3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5577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777507"/>
            <a:ext cx="8665048" cy="4752528"/>
          </a:xfrm>
        </p:spPr>
        <p:txBody>
          <a:bodyPr/>
          <a:lstStyle/>
          <a:p>
            <a:pPr marL="119062" indent="0" algn="ctr"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None/>
            </a:pPr>
            <a:r>
              <a:rPr lang="en-AU" sz="2400" b="1" i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chronic pain starts as acute pain</a:t>
            </a:r>
          </a:p>
          <a:p>
            <a:pPr>
              <a:lnSpc>
                <a:spcPts val="288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661993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/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/>
            <a:endParaRPr lang="en-GB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Introduction</a:t>
            </a:r>
          </a:p>
          <a:p>
            <a:pPr marL="120650">
              <a:lnSpc>
                <a:spcPts val="3040"/>
              </a:lnSpc>
            </a:pPr>
            <a:endParaRPr lang="en-GB" sz="3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2412" y="646330"/>
            <a:ext cx="4541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0"/>
              </a:spcAft>
              <a:buNone/>
            </a:pPr>
            <a:r>
              <a:rPr lang="en-AU" sz="2800" b="1" dirty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Chronic daily headaches</a:t>
            </a:r>
          </a:p>
        </p:txBody>
      </p:sp>
      <p:grpSp>
        <p:nvGrpSpPr>
          <p:cNvPr id="7" name="Diagram 1"/>
          <p:cNvGrpSpPr>
            <a:grpSpLocks/>
          </p:cNvGrpSpPr>
          <p:nvPr/>
        </p:nvGrpSpPr>
        <p:grpSpPr bwMode="auto">
          <a:xfrm>
            <a:off x="2675832" y="2636912"/>
            <a:ext cx="3816424" cy="3744416"/>
            <a:chOff x="1649" y="7909"/>
            <a:chExt cx="8491" cy="7851"/>
          </a:xfrm>
        </p:grpSpPr>
        <p:sp>
          <p:nvSpPr>
            <p:cNvPr id="8" name="_s3079"/>
            <p:cNvSpPr>
              <a:spLocks noChangeArrowheads="1" noTextEdit="1"/>
            </p:cNvSpPr>
            <p:nvPr/>
          </p:nvSpPr>
          <p:spPr bwMode="auto">
            <a:xfrm>
              <a:off x="3166" y="7909"/>
              <a:ext cx="5582" cy="558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_s3078"/>
            <p:cNvSpPr>
              <a:spLocks noChangeArrowheads="1" noTextEdit="1"/>
            </p:cNvSpPr>
            <p:nvPr/>
          </p:nvSpPr>
          <p:spPr bwMode="auto">
            <a:xfrm rot="7200000">
              <a:off x="3929" y="9230"/>
              <a:ext cx="5582" cy="558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_s3077"/>
            <p:cNvSpPr>
              <a:spLocks noChangeArrowheads="1" noTextEdit="1"/>
            </p:cNvSpPr>
            <p:nvPr/>
          </p:nvSpPr>
          <p:spPr bwMode="auto">
            <a:xfrm rot="14400000">
              <a:off x="2403" y="9231"/>
              <a:ext cx="5582" cy="5582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_s3076"/>
            <p:cNvSpPr>
              <a:spLocks noChangeArrowheads="1"/>
            </p:cNvSpPr>
            <p:nvPr/>
          </p:nvSpPr>
          <p:spPr bwMode="auto">
            <a:xfrm>
              <a:off x="7077" y="8931"/>
              <a:ext cx="3063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Medication Overuse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_s3075"/>
            <p:cNvSpPr>
              <a:spLocks noChangeArrowheads="1"/>
            </p:cNvSpPr>
            <p:nvPr/>
          </p:nvSpPr>
          <p:spPr bwMode="auto">
            <a:xfrm>
              <a:off x="4837" y="13520"/>
              <a:ext cx="2978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Chronic Daily Headache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_s3074"/>
            <p:cNvSpPr>
              <a:spLocks noChangeArrowheads="1"/>
            </p:cNvSpPr>
            <p:nvPr/>
          </p:nvSpPr>
          <p:spPr bwMode="auto">
            <a:xfrm>
              <a:off x="1649" y="8931"/>
              <a:ext cx="2929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Precursor Headache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_s3076"/>
            <p:cNvSpPr>
              <a:spLocks noChangeArrowheads="1"/>
            </p:cNvSpPr>
            <p:nvPr/>
          </p:nvSpPr>
          <p:spPr bwMode="auto">
            <a:xfrm>
              <a:off x="2936" y="10338"/>
              <a:ext cx="6043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Stress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Sensitization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617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087" y="1772816"/>
            <a:ext cx="8164587" cy="4752528"/>
          </a:xfrm>
        </p:spPr>
        <p:txBody>
          <a:bodyPr/>
          <a:lstStyle/>
          <a:p>
            <a:pPr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headaches </a:t>
            </a:r>
            <a:endParaRPr lang="en-AU" sz="2000" dirty="0" smtClean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-migraine </a:t>
            </a: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-tension-type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-cluster</a:t>
            </a: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</a:t>
            </a:r>
            <a:r>
              <a:rPr lang="en-AU" sz="24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headaches</a:t>
            </a:r>
            <a:endParaRPr lang="en-AU" sz="2000" dirty="0" smtClean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-medication overuse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-cervicogenic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(‘whiplash’)</a:t>
            </a: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-others </a:t>
            </a: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-sinus, orofacial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-neuralgias (occipital, trigeminal)</a:t>
            </a: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000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-red flags</a:t>
            </a: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AU" sz="20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554272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/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Precursor</a:t>
            </a: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headaches</a:t>
            </a:r>
          </a:p>
          <a:p>
            <a:pPr marL="120650">
              <a:lnSpc>
                <a:spcPts val="3040"/>
              </a:lnSpc>
            </a:pPr>
            <a:endParaRPr lang="en-GB" sz="28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http://www.naturallyintense.net/blog/wp-content/uploads/2012/05/Fotolia_76370779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74" y="3995191"/>
            <a:ext cx="2894012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94" y="1268760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52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583726"/>
            <a:ext cx="8712968" cy="4824536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b="1" dirty="0" smtClean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Head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-meninges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      -skull &amp; scalp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      -nerves 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           -trigeminal (V)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           -C</a:t>
            </a:r>
            <a:r>
              <a:rPr lang="en-AU" sz="2000" baseline="30000" dirty="0" smtClean="0">
                <a:latin typeface="Arial" charset="0"/>
                <a:ea typeface="Arial" charset="0"/>
                <a:cs typeface="Arial" charset="0"/>
              </a:rPr>
              <a:t>2-3</a:t>
            </a: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 (GON/LON)</a:t>
            </a:r>
          </a:p>
          <a:p>
            <a:pPr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b="1" dirty="0" smtClean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Orofacial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-sinuses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       -TMJ, ear</a:t>
            </a:r>
          </a:p>
          <a:p>
            <a:pPr marL="119062" indent="0"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None/>
            </a:pPr>
            <a:r>
              <a:rPr lang="en-AU" sz="2000" dirty="0" smtClean="0">
                <a:latin typeface="Arial" charset="0"/>
                <a:ea typeface="Arial" charset="0"/>
                <a:cs typeface="Arial" charset="0"/>
              </a:rPr>
              <a:t>       -teeth, nerves</a:t>
            </a:r>
          </a:p>
          <a:p>
            <a:pPr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b="1" dirty="0" smtClean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Neck &amp; shoulders</a:t>
            </a:r>
          </a:p>
          <a:p>
            <a:pPr marL="119062" indent="0">
              <a:lnSpc>
                <a:spcPts val="2880"/>
              </a:lnSpc>
              <a:buNone/>
            </a:pPr>
            <a:endParaRPr lang="en-AU" sz="2400" b="1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ts val="2880"/>
              </a:lnSpc>
              <a:buNone/>
            </a:pPr>
            <a:r>
              <a:rPr lang="en-AU" sz="2400" b="1" dirty="0" smtClean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AU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AU" sz="2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554272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/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Pain generators</a:t>
            </a:r>
          </a:p>
          <a:p>
            <a:pPr marL="120650" algn="ctr">
              <a:lnSpc>
                <a:spcPts val="3040"/>
              </a:lnSpc>
            </a:pPr>
            <a:endParaRPr lang="en-GB" sz="2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t="12903" r="23585" b="3942"/>
          <a:stretch/>
        </p:blipFill>
        <p:spPr>
          <a:xfrm>
            <a:off x="3563888" y="756176"/>
            <a:ext cx="5400600" cy="52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189" y="1638014"/>
            <a:ext cx="8164587" cy="4752528"/>
          </a:xfrm>
        </p:spPr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buFont typeface="Courier New" panose="02070309020205020404" pitchFamily="49" charset="0"/>
              <a:buChar char="o"/>
            </a:pPr>
            <a:endParaRPr lang="en-AU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ts val="2880"/>
              </a:lnSpc>
              <a:buNone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     </a:t>
            </a:r>
          </a:p>
          <a:p>
            <a:pPr marL="119062" indent="0">
              <a:lnSpc>
                <a:spcPts val="2880"/>
              </a:lnSpc>
              <a:buNone/>
            </a:pPr>
            <a:endParaRPr lang="en-AU" sz="2400" b="1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ts val="2880"/>
              </a:lnSpc>
              <a:buNone/>
            </a:pPr>
            <a:r>
              <a:rPr lang="en-AU" sz="2400" b="1" dirty="0" smtClean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AU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AU" sz="2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554272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/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The sweet </a:t>
            </a: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spot</a:t>
            </a:r>
          </a:p>
          <a:p>
            <a:pPr marL="120650" algn="ctr">
              <a:lnSpc>
                <a:spcPts val="3040"/>
              </a:lnSpc>
            </a:pPr>
            <a:endParaRPr lang="en-GB" sz="2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9" y="1798392"/>
            <a:ext cx="4151845" cy="4666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4" y="1638014"/>
            <a:ext cx="3690741" cy="5134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285528"/>
            <a:ext cx="583264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2" indent="0" algn="ctr">
              <a:lnSpc>
                <a:spcPts val="3840"/>
              </a:lnSpc>
              <a:buNone/>
            </a:pPr>
            <a:r>
              <a:rPr lang="en-AU" sz="32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Trigeminocervical </a:t>
            </a:r>
            <a:r>
              <a:rPr lang="en-AU" sz="32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 </a:t>
            </a:r>
            <a:r>
              <a:rPr lang="en-AU" sz="24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V-C</a:t>
            </a:r>
            <a:r>
              <a:rPr lang="en-AU" sz="2400" b="1" baseline="300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  <a:r>
              <a:rPr lang="en-AU" sz="24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AU" sz="32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2051720" y="4131661"/>
            <a:ext cx="2313781" cy="2641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42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189" y="1638014"/>
            <a:ext cx="8164587" cy="4752528"/>
          </a:xfrm>
        </p:spPr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buFont typeface="Courier New" panose="02070309020205020404" pitchFamily="49" charset="0"/>
              <a:buChar char="o"/>
            </a:pPr>
            <a:endParaRPr lang="en-AU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ts val="2880"/>
              </a:lnSpc>
              <a:buNone/>
            </a:pPr>
            <a:r>
              <a:rPr lang="en-AU" sz="2400" dirty="0" smtClean="0">
                <a:latin typeface="Arial" charset="0"/>
                <a:ea typeface="Arial" charset="0"/>
                <a:cs typeface="Arial" charset="0"/>
              </a:rPr>
              <a:t>     </a:t>
            </a:r>
          </a:p>
          <a:p>
            <a:pPr marL="119062" indent="0">
              <a:lnSpc>
                <a:spcPts val="2880"/>
              </a:lnSpc>
              <a:buNone/>
            </a:pPr>
            <a:endParaRPr lang="en-AU" sz="2400" b="1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ts val="2880"/>
              </a:lnSpc>
              <a:buNone/>
            </a:pPr>
            <a:r>
              <a:rPr lang="en-AU" sz="2400" b="1" dirty="0" smtClean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AU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lnSpc>
                <a:spcPts val="2880"/>
              </a:lnSpc>
              <a:buClr>
                <a:srgbClr val="B4975B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AU" sz="2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169551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/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100" b="1" dirty="0" smtClean="0">
                <a:solidFill>
                  <a:schemeClr val="bg1"/>
                </a:solidFill>
                <a:latin typeface="Arial"/>
                <a:cs typeface="Arial"/>
              </a:rPr>
              <a:t>Neuromodulation</a:t>
            </a:r>
          </a:p>
          <a:p>
            <a:pPr marL="120650" algn="ctr">
              <a:lnSpc>
                <a:spcPts val="3040"/>
              </a:lnSpc>
            </a:pPr>
            <a:endParaRPr lang="en-GB" sz="2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2836" y="243656"/>
            <a:ext cx="583264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2" indent="0" algn="ctr">
              <a:lnSpc>
                <a:spcPts val="3840"/>
              </a:lnSpc>
              <a:buNone/>
            </a:pPr>
            <a:r>
              <a:rPr lang="en-AU" sz="32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Trigeminocervical </a:t>
            </a:r>
            <a:r>
              <a:rPr lang="en-AU" sz="32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 </a:t>
            </a:r>
            <a:r>
              <a:rPr lang="en-AU" sz="24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2400" b="1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V-C</a:t>
            </a:r>
            <a:r>
              <a:rPr lang="en-AU" sz="2400" b="1" baseline="30000" dirty="0" smtClean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  <a:r>
              <a:rPr lang="en-AU" sz="24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AU" sz="3200" b="1" dirty="0">
                <a:solidFill>
                  <a:srgbClr val="B49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4811" r="1984" b="10200"/>
          <a:stretch/>
        </p:blipFill>
        <p:spPr>
          <a:xfrm>
            <a:off x="1979712" y="1660110"/>
            <a:ext cx="5188849" cy="423090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13" name="Picture 12"/>
            <p:cNvPicPr preferRelativeResize="0">
              <a:picLocks noChangeArrowheads="1"/>
            </p:cNvPicPr>
            <p:nvPr/>
          </p:nvPicPr>
          <p:blipFill rotWithShape="1">
            <a:blip r:embed="rId3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5696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569660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Chronic daily </a:t>
            </a:r>
          </a:p>
          <a:p>
            <a:pPr marL="120650"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headaches</a:t>
            </a:r>
          </a:p>
          <a:p>
            <a:pPr marL="120650" algn="ctr"/>
            <a:endParaRPr lang="en-GB" sz="2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9834" y="1772816"/>
            <a:ext cx="888859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Transformed precursor headache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Becomes more like TTH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Mild sensory sensitivity, nausea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Headache spectrum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Sensitization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(V-C</a:t>
            </a:r>
            <a:r>
              <a:rPr lang="en-A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 patterns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(morning or late day)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&amp; functional impacts</a:t>
            </a:r>
            <a:endParaRPr lang="en-AU" sz="2400" dirty="0">
              <a:solidFill>
                <a:srgbClr val="B49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92896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8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6529</TotalTime>
  <Words>1289</Words>
  <Application>Microsoft Office PowerPoint</Application>
  <PresentationFormat>On-screen Show (4:3)</PresentationFormat>
  <Paragraphs>474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Arial Narrow</vt:lpstr>
      <vt:lpstr>Calibri</vt:lpstr>
      <vt:lpstr>Corbel</vt:lpstr>
      <vt:lpstr>Courier New</vt:lpstr>
      <vt:lpstr>Garamond</vt:lpstr>
      <vt:lpstr>Times New Roman</vt:lpstr>
      <vt:lpstr>Wingdings</vt:lpstr>
      <vt:lpstr>Wingdings 2</vt:lpstr>
      <vt:lpstr>Wingdings 3</vt:lpstr>
      <vt:lpstr>Office Theme</vt:lpstr>
      <vt:lpstr>1_Module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Ramsay Healthcare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Research</dc:title>
  <dc:creator>Eric Visser</dc:creator>
  <cp:lastModifiedBy>Eric Visser</cp:lastModifiedBy>
  <cp:revision>299</cp:revision>
  <dcterms:created xsi:type="dcterms:W3CDTF">2015-05-26T02:40:05Z</dcterms:created>
  <dcterms:modified xsi:type="dcterms:W3CDTF">2020-02-17T08:52:06Z</dcterms:modified>
</cp:coreProperties>
</file>