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  <p:sldMasterId id="2147483660" r:id="rId2"/>
    <p:sldMasterId id="2147483698" r:id="rId3"/>
    <p:sldMasterId id="2147483711" r:id="rId4"/>
    <p:sldMasterId id="2147483725" r:id="rId5"/>
    <p:sldMasterId id="2147483739" r:id="rId6"/>
    <p:sldMasterId id="2147483754" r:id="rId7"/>
    <p:sldMasterId id="2147483830" r:id="rId8"/>
    <p:sldMasterId id="2147483843" r:id="rId9"/>
    <p:sldMasterId id="2147483856" r:id="rId10"/>
    <p:sldMasterId id="2147483869" r:id="rId11"/>
    <p:sldMasterId id="2147483961" r:id="rId12"/>
    <p:sldMasterId id="2147483974" r:id="rId13"/>
  </p:sldMasterIdLst>
  <p:notesMasterIdLst>
    <p:notesMasterId r:id="rId49"/>
  </p:notesMasterIdLst>
  <p:sldIdLst>
    <p:sldId id="393" r:id="rId14"/>
    <p:sldId id="608" r:id="rId15"/>
    <p:sldId id="562" r:id="rId16"/>
    <p:sldId id="563" r:id="rId17"/>
    <p:sldId id="609" r:id="rId18"/>
    <p:sldId id="547" r:id="rId19"/>
    <p:sldId id="599" r:id="rId20"/>
    <p:sldId id="570" r:id="rId21"/>
    <p:sldId id="573" r:id="rId22"/>
    <p:sldId id="537" r:id="rId23"/>
    <p:sldId id="610" r:id="rId24"/>
    <p:sldId id="577" r:id="rId25"/>
    <p:sldId id="611" r:id="rId26"/>
    <p:sldId id="576" r:id="rId27"/>
    <p:sldId id="587" r:id="rId28"/>
    <p:sldId id="613" r:id="rId29"/>
    <p:sldId id="540" r:id="rId30"/>
    <p:sldId id="559" r:id="rId31"/>
    <p:sldId id="583" r:id="rId32"/>
    <p:sldId id="544" r:id="rId33"/>
    <p:sldId id="543" r:id="rId34"/>
    <p:sldId id="596" r:id="rId35"/>
    <p:sldId id="552" r:id="rId36"/>
    <p:sldId id="549" r:id="rId37"/>
    <p:sldId id="585" r:id="rId38"/>
    <p:sldId id="614" r:id="rId39"/>
    <p:sldId id="616" r:id="rId40"/>
    <p:sldId id="568" r:id="rId41"/>
    <p:sldId id="615" r:id="rId42"/>
    <p:sldId id="612" r:id="rId43"/>
    <p:sldId id="575" r:id="rId44"/>
    <p:sldId id="496" r:id="rId45"/>
    <p:sldId id="597" r:id="rId46"/>
    <p:sldId id="538" r:id="rId47"/>
    <p:sldId id="595" r:id="rId48"/>
  </p:sldIdLst>
  <p:sldSz cx="9144000" cy="6858000" type="screen4x3"/>
  <p:notesSz cx="6858000" cy="9144000"/>
  <p:defaultTextStyle>
    <a:defPPr>
      <a:defRPr lang="en-US"/>
    </a:defPPr>
    <a:lvl1pPr marL="0" algn="l" defTabSz="914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18" algn="l" defTabSz="914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80" algn="l" defTabSz="914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39" algn="l" defTabSz="914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98" algn="l" defTabSz="914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60" algn="l" defTabSz="914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16" algn="l" defTabSz="914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78" algn="l" defTabSz="9141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Morellini" initials="NM" lastIdx="1" clrIdx="0">
    <p:extLst>
      <p:ext uri="{19B8F6BF-5375-455C-9EA6-DF929625EA0E}">
        <p15:presenceInfo xmlns:p15="http://schemas.microsoft.com/office/powerpoint/2012/main" userId="S-1-5-21-343818398-1965331169-839522115-3097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4BC"/>
    <a:srgbClr val="B4975B"/>
    <a:srgbClr val="CCFFFF"/>
    <a:srgbClr val="66FFCC"/>
    <a:srgbClr val="00FF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34" autoAdjust="0"/>
    <p:restoredTop sz="95216" autoAdjust="0"/>
  </p:normalViewPr>
  <p:slideViewPr>
    <p:cSldViewPr>
      <p:cViewPr varScale="1">
        <p:scale>
          <a:sx n="103" d="100"/>
          <a:sy n="103" d="100"/>
        </p:scale>
        <p:origin x="1116" y="1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emf"/><Relationship Id="rId1" Type="http://schemas.openxmlformats.org/officeDocument/2006/relationships/image" Target="../media/image47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620BF-4821-4C5B-940A-BEF58024FFB8}" type="datetimeFigureOut">
              <a:rPr lang="en-AU" smtClean="0"/>
              <a:pPr/>
              <a:t>4/06/2018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950A7-6047-40BA-9C56-2E1D45224C3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714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9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18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80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39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98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60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16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78" algn="l" defTabSz="9141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AA922-1BFF-4511-9744-A9413824C9CD}" type="slidenum">
              <a:rPr lang="en-AU" smtClean="0">
                <a:solidFill>
                  <a:prstClr val="black"/>
                </a:solidFill>
              </a:rPr>
              <a:pPr/>
              <a:t>1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7491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198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47" tIns="48674" rIns="97347" bIns="48674" anchor="b"/>
          <a:lstStyle>
            <a:lvl1pPr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0005DA68-8AAC-4EE3-AC4B-FD76670A67C0}" type="slidenum">
              <a:rPr lang="en-US" altLang="en-US" sz="1300">
                <a:latin typeface="Times New Roman" panose="02020603050405020304" pitchFamily="18" charset="0"/>
              </a:rPr>
              <a:pPr algn="r"/>
              <a:t>21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960428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347" tIns="48674" rIns="97347" bIns="48674" anchor="b"/>
          <a:lstStyle/>
          <a:p>
            <a:pPr algn="r" defTabSz="973138"/>
            <a:fld id="{A30FC9C2-DCCA-4046-95BA-7328E3DD4451}" type="slidenum">
              <a:rPr lang="en-US" sz="1300" kern="0">
                <a:solidFill>
                  <a:srgbClr val="FFFFFF"/>
                </a:solidFill>
                <a:latin typeface="Times New Roman" pitchFamily="18" charset="0"/>
                <a:sym typeface="Arial"/>
              </a:rPr>
              <a:pPr algn="r" defTabSz="973138"/>
              <a:t>22</a:t>
            </a:fld>
            <a:endParaRPr lang="en-US" sz="1300" kern="0">
              <a:solidFill>
                <a:srgbClr val="FFFFFF"/>
              </a:solidFill>
              <a:latin typeface="Times New Roman" pitchFamily="18" charset="0"/>
              <a:sym typeface="Arial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866775"/>
            <a:ext cx="4618038" cy="346392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4705350"/>
            <a:ext cx="4587875" cy="4171950"/>
          </a:xfrm>
          <a:noFill/>
          <a:ln/>
        </p:spPr>
        <p:txBody>
          <a:bodyPr/>
          <a:lstStyle/>
          <a:p>
            <a:endParaRPr lang="en-AU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138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85897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98900" y="9409113"/>
            <a:ext cx="2982913" cy="495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57CE06FB-457E-49E3-A9A6-F7C36B191351}" type="slidenum">
              <a:rPr lang="en-US" altLang="en-US"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2082974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39747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02852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98900" y="9409113"/>
            <a:ext cx="29829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47" tIns="48674" rIns="97347" bIns="48674" anchor="b"/>
          <a:lstStyle>
            <a:lvl1pPr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defTabSz="973138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r"/>
            <a:fld id="{A7A6DAA7-0323-4071-9EB3-6F247874FE59}" type="slidenum">
              <a:rPr lang="en-US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pPr algn="r"/>
              <a:t>28</a:t>
            </a:fld>
            <a:endParaRPr lang="en-US" altLang="en-US" sz="13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866775"/>
            <a:ext cx="4618038" cy="346392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4705350"/>
            <a:ext cx="4587875" cy="417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mtClean="0"/>
          </a:p>
        </p:txBody>
      </p:sp>
    </p:spTree>
    <p:extLst>
      <p:ext uri="{BB962C8B-B14F-4D97-AF65-F5344CB8AC3E}">
        <p14:creationId xmlns:p14="http://schemas.microsoft.com/office/powerpoint/2010/main" val="27461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50A7-6047-40BA-9C56-2E1D45224C31}" type="slidenum">
              <a:rPr lang="en-AU" smtClean="0"/>
              <a:pPr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2721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8438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8" name="Shape 4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Need this to happen to have chronic pain.</a:t>
            </a:r>
          </a:p>
        </p:txBody>
      </p:sp>
    </p:spTree>
    <p:extLst>
      <p:ext uri="{BB962C8B-B14F-4D97-AF65-F5344CB8AC3E}">
        <p14:creationId xmlns:p14="http://schemas.microsoft.com/office/powerpoint/2010/main" val="378720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1456706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defTabSz="584200"/>
            <a:fld id="{30AD23A2-645D-4294-BA9C-9DBF3F909FE8}" type="slidenum">
              <a:rPr lang="en-US" altLang="en-US" sz="4200" kern="0" smtClean="0">
                <a:solidFill>
                  <a:srgbClr val="000000"/>
                </a:solidFill>
                <a:latin typeface="Times New Roman" pitchFamily="18" charset="0"/>
                <a:cs typeface="Arial"/>
                <a:sym typeface="Arial"/>
              </a:rPr>
              <a:pPr algn="ctr" defTabSz="584200"/>
              <a:t>6</a:t>
            </a:fld>
            <a:endParaRPr lang="en-US" altLang="en-US" sz="4200" kern="0" smtClean="0">
              <a:solidFill>
                <a:srgbClr val="000000"/>
              </a:solidFill>
              <a:latin typeface="Times New Roman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01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50A7-6047-40BA-9C56-2E1D45224C31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2671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464550"/>
            <a:ext cx="2971800" cy="446088"/>
          </a:xfrm>
          <a:prstGeom prst="rect">
            <a:avLst/>
          </a:prstGeom>
          <a:ln/>
        </p:spPr>
        <p:txBody>
          <a:bodyPr/>
          <a:lstStyle/>
          <a:p>
            <a:fld id="{76EE5CE1-2688-4C43-8A45-45BA386F7009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3325" y="669925"/>
            <a:ext cx="4452938" cy="3340100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232275"/>
            <a:ext cx="5029200" cy="401002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558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6964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6921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21018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41578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346615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98232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6101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41234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5562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6628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9019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3587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6216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1643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388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3926149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1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844A4-C4A2-4694-BD0E-2E5F1F7254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1" y="6248401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219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6583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3057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23548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2567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75309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87149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1321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9586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8539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1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36" tIns="0" rIns="45706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C7A7683E-DBE2-420D-833E-0D84664C9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60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5383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9981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1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844A4-C4A2-4694-BD0E-2E5F1F7254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1" y="6248401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005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213976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3580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7003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0368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86042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29295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9330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FEF5FF3B-2F76-4805-B259-046B2298D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8734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58925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731603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36223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9811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1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844A4-C4A2-4694-BD0E-2E5F1F7254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1" y="6248401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592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7073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1276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9539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8854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911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1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9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3"/>
            <a:ext cx="8013192" cy="1636776"/>
          </a:xfrm>
        </p:spPr>
        <p:txBody>
          <a:bodyPr tIns="0" rIns="91411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5" y="1828800"/>
            <a:ext cx="8022336" cy="685800"/>
          </a:xfrm>
        </p:spPr>
        <p:txBody>
          <a:bodyPr lIns="146262" tIns="0" rIns="45706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486DAF39-F88F-4367-85E6-BF4298B29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561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6646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40651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2828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88888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9575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1459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1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844A4-C4A2-4694-BD0E-2E5F1F7254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1" y="6248401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898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64291" rIns="64291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77" indent="0" algn="ctr">
              <a:buNone/>
              <a:defRPr sz="2400"/>
            </a:lvl2pPr>
            <a:lvl3pPr marL="914353" indent="0" algn="ctr">
              <a:buNone/>
              <a:defRPr sz="2400"/>
            </a:lvl3pPr>
            <a:lvl4pPr marL="1371530" indent="0" algn="ctr">
              <a:buNone/>
              <a:defRPr sz="2000"/>
            </a:lvl4pPr>
            <a:lvl5pPr marL="1828706" indent="0" algn="ctr">
              <a:buNone/>
              <a:defRPr sz="2000"/>
            </a:lvl5pPr>
            <a:lvl6pPr marL="2285883" indent="0" algn="ctr">
              <a:buNone/>
              <a:defRPr sz="2000"/>
            </a:lvl6pPr>
            <a:lvl7pPr marL="2743060" indent="0" algn="ctr">
              <a:buNone/>
              <a:defRPr sz="2000"/>
            </a:lvl7pPr>
            <a:lvl8pPr marL="3200236" indent="0" algn="ctr">
              <a:buNone/>
              <a:defRPr sz="2000"/>
            </a:lvl8pPr>
            <a:lvl9pPr marL="3657413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2965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040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64291" rIns="64291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471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F4C357FA-DF43-4E6C-AC48-A4F118E6A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1161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7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00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64291" rIns="64291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64291" rIns="64291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7607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1731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7985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64291" rIns="64291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7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7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 smtClean="0">
                <a:solidFill>
                  <a:srgbClr val="637052"/>
                </a:solidFill>
              </a:rPr>
              <a:t>© EJ Visser and UNDA 2018 all rights reserved </a:t>
            </a:r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54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321457" tIns="321457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64291" tIns="0" rIns="64291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9728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32146" tIns="0" rIns="32146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83612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0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80"/>
            <a:ext cx="5800725" cy="5757420"/>
          </a:xfrm>
        </p:spPr>
        <p:txBody>
          <a:bodyPr vert="eaVert" lIns="32146" tIns="0" rIns="32146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4318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734496333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2500">
                <a:solidFill>
                  <a:srgbClr val="00D008"/>
                </a:solidFill>
              </a:defRPr>
            </a:lvl2pPr>
            <a:lvl3pPr>
              <a:defRPr sz="1700">
                <a:solidFill>
                  <a:srgbClr val="BFE1FF"/>
                </a:solidFill>
              </a:defRPr>
            </a:lvl3pPr>
            <a:lvl4pPr>
              <a:defRPr sz="1700">
                <a:solidFill>
                  <a:srgbClr val="F9FB00"/>
                </a:solidFill>
              </a:defRPr>
            </a:lvl4pPr>
            <a:lvl5pPr>
              <a:defRPr sz="1700">
                <a:solidFill>
                  <a:srgbClr val="00D00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700">
                <a:solidFill>
                  <a:srgbClr val="FFF954"/>
                </a:solidFill>
                <a:effectLst>
                  <a:outerShdw blurRad="25400" dist="76200" dir="2700000" rotWithShape="0">
                    <a:srgbClr val="000000">
                      <a:alpha val="8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500">
                <a:solidFill>
                  <a:srgbClr val="00D00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BFE1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F9FB0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00D008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226273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8"/>
            <a:ext cx="4040188" cy="715355"/>
          </a:xfrm>
        </p:spPr>
        <p:txBody>
          <a:bodyPr lIns="146262" anchor="ctr"/>
          <a:lstStyle>
            <a:lvl1pPr marL="0" indent="0">
              <a:buNone/>
              <a:defRPr sz="2300" b="1" cap="all" baseline="0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8"/>
            <a:ext cx="4041775" cy="715355"/>
          </a:xfrm>
        </p:spPr>
        <p:txBody>
          <a:bodyPr lIns="146262" anchor="ctr"/>
          <a:lstStyle>
            <a:lvl1pPr marL="0" indent="0">
              <a:buNone/>
              <a:defRPr sz="2300" b="1" cap="all" baseline="0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C63BF9B3-894A-4571-9F2C-AA98806B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6519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F0E2569F-69B3-434B-A9D4-DA7F35E61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9954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E944BD54-4FA4-4305-A452-77B99A41C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9898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9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9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28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83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A95E9BCD-5ED2-44C1-BA4E-F90B43DCC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139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684903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9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9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28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11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44" y="1169988"/>
            <a:ext cx="733425" cy="201612"/>
          </a:xfrm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32245A2C-8522-4400-BCDD-92AE2D83C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38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65C31754-061B-4D50-A391-E3A8A1E17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063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44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6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6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4" y="6376994"/>
            <a:ext cx="3836987" cy="365125"/>
          </a:xfrm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243E4F0-B411-49D4-8791-A6CAC806A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20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1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36" tIns="0" rIns="45706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C7A7683E-DBE2-420D-833E-0D84664C9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62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FEF5FF3B-2F76-4805-B259-046B2298D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559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1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20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3"/>
            <a:ext cx="8013192" cy="1636776"/>
          </a:xfrm>
        </p:spPr>
        <p:txBody>
          <a:bodyPr tIns="0" rIns="91411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5" y="1828800"/>
            <a:ext cx="8022336" cy="685800"/>
          </a:xfrm>
        </p:spPr>
        <p:txBody>
          <a:bodyPr lIns="146262" tIns="0" rIns="45706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white">
                    <a:tint val="95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486DAF39-F88F-4367-85E6-BF4298B29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41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1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F4C357FA-DF43-4E6C-AC48-A4F118E6A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7588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8"/>
            <a:ext cx="4040188" cy="715355"/>
          </a:xfrm>
        </p:spPr>
        <p:txBody>
          <a:bodyPr lIns="146262" anchor="ctr"/>
          <a:lstStyle>
            <a:lvl1pPr marL="0" indent="0">
              <a:buNone/>
              <a:defRPr sz="2300" b="1" cap="all" baseline="0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98988"/>
            <a:ext cx="4041775" cy="715355"/>
          </a:xfrm>
        </p:spPr>
        <p:txBody>
          <a:bodyPr lIns="146262" anchor="ctr"/>
          <a:lstStyle>
            <a:lvl1pPr marL="0" indent="0">
              <a:buNone/>
              <a:defRPr sz="2300" b="1" cap="all" baseline="0"/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C63BF9B3-894A-4571-9F2C-AA98806B99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4174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F0E2569F-69B3-434B-A9D4-DA7F35E61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7488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E944BD54-4FA4-4305-A452-77B99A41C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000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467868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20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20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28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84" y="1743134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A95E9BCD-5ED2-44C1-BA4E-F90B43DCC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997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20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20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28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12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prstClr val="white">
                    <a:shade val="50000"/>
                  </a:prstClr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45" y="1169988"/>
            <a:ext cx="733425" cy="201612"/>
          </a:xfrm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32245A2C-8522-4400-BCDD-92AE2D83C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015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65C31754-061B-4D50-A391-E3A8A1E17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6347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45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7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7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4" y="6376995"/>
            <a:ext cx="3836987" cy="365125"/>
          </a:xfrm>
        </p:spPr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pitchFamily="18" charset="0"/>
              </a:defRPr>
            </a:lvl1pPr>
          </a:lstStyle>
          <a:p>
            <a:pPr>
              <a:defRPr/>
            </a:pPr>
            <a:fld id="{D243E4F0-B411-49D4-8791-A6CAC806A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3318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14195987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2531">
                <a:solidFill>
                  <a:srgbClr val="00D008"/>
                </a:solidFill>
              </a:defRPr>
            </a:lvl2pPr>
            <a:lvl3pPr>
              <a:defRPr sz="1687">
                <a:solidFill>
                  <a:srgbClr val="BFE1FF"/>
                </a:solidFill>
              </a:defRPr>
            </a:lvl3pPr>
            <a:lvl4pPr>
              <a:defRPr sz="1687">
                <a:solidFill>
                  <a:srgbClr val="F9FB00"/>
                </a:solidFill>
              </a:defRPr>
            </a:lvl4pPr>
            <a:lvl5pPr>
              <a:defRPr sz="1687">
                <a:solidFill>
                  <a:srgbClr val="00D00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711">
                <a:solidFill>
                  <a:srgbClr val="FFF954"/>
                </a:solidFill>
                <a:effectLst>
                  <a:outerShdw blurRad="25400" dist="76200" dir="2700000" rotWithShape="0">
                    <a:srgbClr val="000000">
                      <a:alpha val="8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531">
                <a:solidFill>
                  <a:srgbClr val="00D00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1687">
                <a:solidFill>
                  <a:srgbClr val="BFE1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1687">
                <a:solidFill>
                  <a:srgbClr val="F9FB0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1687">
                <a:solidFill>
                  <a:srgbClr val="00D008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5450703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11" rIns="91411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035" indent="0" algn="ctr">
              <a:buNone/>
              <a:defRPr sz="2400"/>
            </a:lvl2pPr>
            <a:lvl3pPr marL="914071" indent="0" algn="ctr">
              <a:buNone/>
              <a:defRPr sz="2400"/>
            </a:lvl3pPr>
            <a:lvl4pPr marL="1371110" indent="0" algn="ctr">
              <a:buNone/>
              <a:defRPr sz="2000"/>
            </a:lvl4pPr>
            <a:lvl5pPr marL="1828146" indent="0" algn="ctr">
              <a:buNone/>
              <a:defRPr sz="2000"/>
            </a:lvl5pPr>
            <a:lvl6pPr marL="2285181" indent="0" algn="ctr">
              <a:buNone/>
              <a:defRPr sz="2000"/>
            </a:lvl6pPr>
            <a:lvl7pPr marL="2742219" indent="0" algn="ctr">
              <a:buNone/>
              <a:defRPr sz="2000"/>
            </a:lvl7pPr>
            <a:lvl8pPr marL="3199252" indent="0" algn="ctr">
              <a:buNone/>
              <a:defRPr sz="2000"/>
            </a:lvl8pPr>
            <a:lvl9pPr marL="3656291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366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70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11" rIns="91411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5510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43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927192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11" rIns="91411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11" rIns="91411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232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31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7677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11" rIns="91411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93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3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 smtClean="0">
                <a:solidFill>
                  <a:srgbClr val="637052"/>
                </a:solidFill>
              </a:rPr>
              <a:t>© EJ Visser and UNDA 2018 all rights reserved </a:t>
            </a:r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73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059" tIns="457059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11" tIns="0" rIns="91411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336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06" tIns="0" rIns="45706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6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0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80"/>
            <a:ext cx="5800725" cy="5757420"/>
          </a:xfrm>
        </p:spPr>
        <p:txBody>
          <a:bodyPr vert="eaVert" lIns="45706" tIns="0" rIns="45706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176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9427379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2500">
                <a:solidFill>
                  <a:srgbClr val="00D008"/>
                </a:solidFill>
              </a:defRPr>
            </a:lvl2pPr>
            <a:lvl3pPr>
              <a:defRPr sz="1700">
                <a:solidFill>
                  <a:srgbClr val="BFE1FF"/>
                </a:solidFill>
              </a:defRPr>
            </a:lvl3pPr>
            <a:lvl4pPr>
              <a:defRPr sz="1700">
                <a:solidFill>
                  <a:srgbClr val="F9FB00"/>
                </a:solidFill>
              </a:defRPr>
            </a:lvl4pPr>
            <a:lvl5pPr>
              <a:defRPr sz="1700">
                <a:solidFill>
                  <a:srgbClr val="00D00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700">
                <a:solidFill>
                  <a:srgbClr val="FFF954"/>
                </a:solidFill>
                <a:effectLst>
                  <a:outerShdw blurRad="25400" dist="76200" dir="2700000" rotWithShape="0">
                    <a:srgbClr val="000000">
                      <a:alpha val="8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500">
                <a:solidFill>
                  <a:srgbClr val="00D00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BFE1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F9FB0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00D008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68655056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11" rIns="91411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035" indent="0" algn="ctr">
              <a:buNone/>
              <a:defRPr sz="2400"/>
            </a:lvl2pPr>
            <a:lvl3pPr marL="914071" indent="0" algn="ctr">
              <a:buNone/>
              <a:defRPr sz="2400"/>
            </a:lvl3pPr>
            <a:lvl4pPr marL="1371110" indent="0" algn="ctr">
              <a:buNone/>
              <a:defRPr sz="2000"/>
            </a:lvl4pPr>
            <a:lvl5pPr marL="1828146" indent="0" algn="ctr">
              <a:buNone/>
              <a:defRPr sz="2000"/>
            </a:lvl5pPr>
            <a:lvl6pPr marL="2285181" indent="0" algn="ctr">
              <a:buNone/>
              <a:defRPr sz="2000"/>
            </a:lvl6pPr>
            <a:lvl7pPr marL="2742219" indent="0" algn="ctr">
              <a:buNone/>
              <a:defRPr sz="2000"/>
            </a:lvl7pPr>
            <a:lvl8pPr marL="3199252" indent="0" algn="ctr">
              <a:buNone/>
              <a:defRPr sz="2000"/>
            </a:lvl8pPr>
            <a:lvl9pPr marL="3656291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436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542314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09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11" rIns="91411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9861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43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38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11" rIns="91411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11" rIns="91411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30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270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924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11" rIns="91411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93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3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 smtClean="0">
                <a:solidFill>
                  <a:srgbClr val="637052"/>
                </a:solidFill>
              </a:rPr>
              <a:t>© EJ Visser and UNDA 2018 all rights reserved </a:t>
            </a:r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57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059" tIns="457059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11" tIns="0" rIns="91411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055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06" tIns="0" rIns="45706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2421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0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80"/>
            <a:ext cx="5800725" cy="5757420"/>
          </a:xfrm>
        </p:spPr>
        <p:txBody>
          <a:bodyPr vert="eaVert" lIns="45706" tIns="0" rIns="45706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5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642330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58604292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2500">
                <a:solidFill>
                  <a:srgbClr val="00D008"/>
                </a:solidFill>
              </a:defRPr>
            </a:lvl2pPr>
            <a:lvl3pPr>
              <a:defRPr sz="1700">
                <a:solidFill>
                  <a:srgbClr val="BFE1FF"/>
                </a:solidFill>
              </a:defRPr>
            </a:lvl3pPr>
            <a:lvl4pPr>
              <a:defRPr sz="1700">
                <a:solidFill>
                  <a:srgbClr val="F9FB00"/>
                </a:solidFill>
              </a:defRPr>
            </a:lvl4pPr>
            <a:lvl5pPr>
              <a:defRPr sz="1700">
                <a:solidFill>
                  <a:srgbClr val="00D00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700">
                <a:solidFill>
                  <a:srgbClr val="FFF954"/>
                </a:solidFill>
                <a:effectLst>
                  <a:outerShdw blurRad="25400" dist="76200" dir="2700000" rotWithShape="0">
                    <a:srgbClr val="000000">
                      <a:alpha val="8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500">
                <a:solidFill>
                  <a:srgbClr val="00D00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BFE1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F9FB0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00D008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2793968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11" rIns="91411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035" indent="0" algn="ctr">
              <a:buNone/>
              <a:defRPr sz="2400"/>
            </a:lvl2pPr>
            <a:lvl3pPr marL="914071" indent="0" algn="ctr">
              <a:buNone/>
              <a:defRPr sz="2400"/>
            </a:lvl3pPr>
            <a:lvl4pPr marL="1371110" indent="0" algn="ctr">
              <a:buNone/>
              <a:defRPr sz="2000"/>
            </a:lvl4pPr>
            <a:lvl5pPr marL="1828146" indent="0" algn="ctr">
              <a:buNone/>
              <a:defRPr sz="2000"/>
            </a:lvl5pPr>
            <a:lvl6pPr marL="2285181" indent="0" algn="ctr">
              <a:buNone/>
              <a:defRPr sz="2000"/>
            </a:lvl6pPr>
            <a:lvl7pPr marL="2742219" indent="0" algn="ctr">
              <a:buNone/>
              <a:defRPr sz="2000"/>
            </a:lvl7pPr>
            <a:lvl8pPr marL="3199252" indent="0" algn="ctr">
              <a:buNone/>
              <a:defRPr sz="2000"/>
            </a:lvl8pPr>
            <a:lvl9pPr marL="3656291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5772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073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11" rIns="91411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5960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43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365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11" rIns="91411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11" rIns="91411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163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913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05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11" rIns="91411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93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3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 smtClean="0">
                <a:solidFill>
                  <a:srgbClr val="637052"/>
                </a:solidFill>
              </a:rPr>
              <a:t>© EJ Visser and UNDA 2018 all rights reserved </a:t>
            </a:r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2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34713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059" tIns="457059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11" tIns="0" rIns="91411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054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06" tIns="0" rIns="45706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806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0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80"/>
            <a:ext cx="5800725" cy="5757420"/>
          </a:xfrm>
        </p:spPr>
        <p:txBody>
          <a:bodyPr vert="eaVert" lIns="45706" tIns="0" rIns="45706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945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976297946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defRPr sz="2500">
                <a:solidFill>
                  <a:srgbClr val="00D008"/>
                </a:solidFill>
              </a:defRPr>
            </a:lvl2pPr>
            <a:lvl3pPr>
              <a:defRPr sz="1700">
                <a:solidFill>
                  <a:srgbClr val="BFE1FF"/>
                </a:solidFill>
              </a:defRPr>
            </a:lvl3pPr>
            <a:lvl4pPr>
              <a:defRPr sz="1700">
                <a:solidFill>
                  <a:srgbClr val="F9FB00"/>
                </a:solidFill>
              </a:defRPr>
            </a:lvl4pPr>
            <a:lvl5pPr>
              <a:defRPr sz="1700">
                <a:solidFill>
                  <a:srgbClr val="00D00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700">
                <a:solidFill>
                  <a:srgbClr val="FFF954"/>
                </a:solidFill>
                <a:effectLst>
                  <a:outerShdw blurRad="25400" dist="76200" dir="2700000" rotWithShape="0">
                    <a:srgbClr val="000000">
                      <a:alpha val="80000"/>
                    </a:srgbClr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500">
                <a:solidFill>
                  <a:srgbClr val="00D00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BFE1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F9FB00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1700">
                <a:solidFill>
                  <a:srgbClr val="00D008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4264601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11" rIns="91411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035" indent="0" algn="ctr">
              <a:buNone/>
              <a:defRPr sz="2400"/>
            </a:lvl2pPr>
            <a:lvl3pPr marL="914071" indent="0" algn="ctr">
              <a:buNone/>
              <a:defRPr sz="2400"/>
            </a:lvl3pPr>
            <a:lvl4pPr marL="1371110" indent="0" algn="ctr">
              <a:buNone/>
              <a:defRPr sz="2000"/>
            </a:lvl4pPr>
            <a:lvl5pPr marL="1828146" indent="0" algn="ctr">
              <a:buNone/>
              <a:defRPr sz="2000"/>
            </a:lvl5pPr>
            <a:lvl6pPr marL="2285181" indent="0" algn="ctr">
              <a:buNone/>
              <a:defRPr sz="2000"/>
            </a:lvl6pPr>
            <a:lvl7pPr marL="2742219" indent="0" algn="ctr">
              <a:buNone/>
              <a:defRPr sz="2000"/>
            </a:lvl7pPr>
            <a:lvl8pPr marL="3199252" indent="0" algn="ctr">
              <a:buNone/>
              <a:defRPr sz="2000"/>
            </a:lvl8pPr>
            <a:lvl9pPr marL="3656291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7762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074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11" rIns="91411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1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2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8331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43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448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11" rIns="91411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11" rIns="91411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035" indent="0">
              <a:buNone/>
              <a:defRPr sz="2000" b="1"/>
            </a:lvl2pPr>
            <a:lvl3pPr marL="914071" indent="0">
              <a:buNone/>
              <a:defRPr sz="1800" b="1"/>
            </a:lvl3pPr>
            <a:lvl4pPr marL="1371110" indent="0">
              <a:buNone/>
              <a:defRPr sz="1600" b="1"/>
            </a:lvl4pPr>
            <a:lvl5pPr marL="1828146" indent="0">
              <a:buNone/>
              <a:defRPr sz="1600" b="1"/>
            </a:lvl5pPr>
            <a:lvl6pPr marL="2285181" indent="0">
              <a:buNone/>
              <a:defRPr sz="1600" b="1"/>
            </a:lvl6pPr>
            <a:lvl7pPr marL="2742219" indent="0">
              <a:buNone/>
              <a:defRPr sz="1600" b="1"/>
            </a:lvl7pPr>
            <a:lvl8pPr marL="3199252" indent="0">
              <a:buNone/>
              <a:defRPr sz="1600" b="1"/>
            </a:lvl8pPr>
            <a:lvl9pPr marL="365629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8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288043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3747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594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11" rIns="91411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93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93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AU" smtClean="0">
                <a:solidFill>
                  <a:srgbClr val="637052"/>
                </a:solidFill>
              </a:rPr>
              <a:t>© EJ Visser and UNDA 2018 all rights reserved </a:t>
            </a:r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>
                <a:solidFill>
                  <a:srgbClr val="637052"/>
                </a:solidFill>
              </a:rPr>
              <a:pPr/>
              <a:t>‹#›</a:t>
            </a:fld>
            <a:endParaRPr lang="en-U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474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059" tIns="457059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035" indent="0">
              <a:buNone/>
              <a:defRPr sz="2800"/>
            </a:lvl2pPr>
            <a:lvl3pPr marL="914071" indent="0">
              <a:buNone/>
              <a:defRPr sz="2400"/>
            </a:lvl3pPr>
            <a:lvl4pPr marL="1371110" indent="0">
              <a:buNone/>
              <a:defRPr sz="2000"/>
            </a:lvl4pPr>
            <a:lvl5pPr marL="1828146" indent="0">
              <a:buNone/>
              <a:defRPr sz="2000"/>
            </a:lvl5pPr>
            <a:lvl6pPr marL="2285181" indent="0">
              <a:buNone/>
              <a:defRPr sz="2000"/>
            </a:lvl6pPr>
            <a:lvl7pPr marL="2742219" indent="0">
              <a:buNone/>
              <a:defRPr sz="2000"/>
            </a:lvl7pPr>
            <a:lvl8pPr marL="3199252" indent="0">
              <a:buNone/>
              <a:defRPr sz="2000"/>
            </a:lvl8pPr>
            <a:lvl9pPr marL="3656291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11" tIns="0" rIns="91411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035" indent="0">
              <a:buNone/>
              <a:defRPr sz="1200"/>
            </a:lvl2pPr>
            <a:lvl3pPr marL="914071" indent="0">
              <a:buNone/>
              <a:defRPr sz="1000"/>
            </a:lvl3pPr>
            <a:lvl4pPr marL="1371110" indent="0">
              <a:buNone/>
              <a:defRPr sz="900"/>
            </a:lvl4pPr>
            <a:lvl5pPr marL="1828146" indent="0">
              <a:buNone/>
              <a:defRPr sz="900"/>
            </a:lvl5pPr>
            <a:lvl6pPr marL="2285181" indent="0">
              <a:buNone/>
              <a:defRPr sz="900"/>
            </a:lvl6pPr>
            <a:lvl7pPr marL="2742219" indent="0">
              <a:buNone/>
              <a:defRPr sz="900"/>
            </a:lvl7pPr>
            <a:lvl8pPr marL="3199252" indent="0">
              <a:buNone/>
              <a:defRPr sz="900"/>
            </a:lvl8pPr>
            <a:lvl9pPr marL="365629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7693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06" tIns="0" rIns="45706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5772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0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80"/>
            <a:ext cx="5800725" cy="5757420"/>
          </a:xfrm>
        </p:spPr>
        <p:txBody>
          <a:bodyPr vert="eaVert" lIns="45706" tIns="0" rIns="45706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8847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500" b="1">
                <a:solidFill>
                  <a:srgbClr val="F9FB00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02083877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1309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7863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9885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4080963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44746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8" indent="0">
              <a:buNone/>
              <a:defRPr sz="1800" b="1"/>
            </a:lvl3pPr>
            <a:lvl4pPr marL="1371180" indent="0">
              <a:buNone/>
              <a:defRPr sz="1600" b="1"/>
            </a:lvl4pPr>
            <a:lvl5pPr marL="1828239" indent="0">
              <a:buNone/>
              <a:defRPr sz="1600" b="1"/>
            </a:lvl5pPr>
            <a:lvl6pPr marL="2285298" indent="0">
              <a:buNone/>
              <a:defRPr sz="1600" b="1"/>
            </a:lvl6pPr>
            <a:lvl7pPr marL="2742360" indent="0">
              <a:buNone/>
              <a:defRPr sz="1600" b="1"/>
            </a:lvl7pPr>
            <a:lvl8pPr marL="3199416" indent="0">
              <a:buNone/>
              <a:defRPr sz="1600" b="1"/>
            </a:lvl8pPr>
            <a:lvl9pPr marL="36564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6822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7379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43827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1254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8" indent="0">
              <a:buNone/>
              <a:defRPr sz="2400"/>
            </a:lvl3pPr>
            <a:lvl4pPr marL="1371180" indent="0">
              <a:buNone/>
              <a:defRPr sz="2000"/>
            </a:lvl4pPr>
            <a:lvl5pPr marL="1828239" indent="0">
              <a:buNone/>
              <a:defRPr sz="2000"/>
            </a:lvl5pPr>
            <a:lvl6pPr marL="2285298" indent="0">
              <a:buNone/>
              <a:defRPr sz="2000"/>
            </a:lvl6pPr>
            <a:lvl7pPr marL="2742360" indent="0">
              <a:buNone/>
              <a:defRPr sz="2000"/>
            </a:lvl7pPr>
            <a:lvl8pPr marL="3199416" indent="0">
              <a:buNone/>
              <a:defRPr sz="2000"/>
            </a:lvl8pPr>
            <a:lvl9pPr marL="3656478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8" indent="0">
              <a:buNone/>
              <a:defRPr sz="1000"/>
            </a:lvl3pPr>
            <a:lvl4pPr marL="1371180" indent="0">
              <a:buNone/>
              <a:defRPr sz="900"/>
            </a:lvl4pPr>
            <a:lvl5pPr marL="1828239" indent="0">
              <a:buNone/>
              <a:defRPr sz="900"/>
            </a:lvl5pPr>
            <a:lvl6pPr marL="2285298" indent="0">
              <a:buNone/>
              <a:defRPr sz="900"/>
            </a:lvl6pPr>
            <a:lvl7pPr marL="2742360" indent="0">
              <a:buNone/>
              <a:defRPr sz="900"/>
            </a:lvl7pPr>
            <a:lvl8pPr marL="3199416" indent="0">
              <a:buNone/>
              <a:defRPr sz="900"/>
            </a:lvl8pPr>
            <a:lvl9pPr marL="36564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901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8456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9736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553200" y="6248401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844A4-C4A2-4694-BD0E-2E5F1F7254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124201" y="6248401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312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9940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smtClean="0"/>
              <a:t>© EJ Visser and UNDA 2018 all rights reserved 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60362-B364-420D-8BDD-30277386230E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57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algn="ctr" defTabSz="914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6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/>
  <p:hf hdr="0" dt="0"/>
  <p:txStyles>
    <p:titleStyle>
      <a:lvl1pPr algn="ctr" defTabSz="914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2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ransition/>
  <p:hf hdr="0" dt="0"/>
  <p:txStyles>
    <p:titleStyle>
      <a:lvl1pPr algn="ctr" defTabSz="914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6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</p:sldLayoutIdLst>
  <p:transition/>
  <p:hf hdr="0" dt="0"/>
  <p:txStyles>
    <p:titleStyle>
      <a:lvl1pPr algn="ctr" defTabSz="914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  <a:prstGeom prst="rect">
            <a:avLst/>
          </a:prstGeom>
        </p:spPr>
        <p:txBody>
          <a:bodyPr vert="horz" lIns="64291" tIns="32146" rIns="64291" bIns="32146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32146" rIns="0" bIns="3214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7"/>
            <a:ext cx="1854203" cy="36512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10751"/>
            <a:endParaRPr lang="en-US" kern="0" dirty="0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7"/>
            <a:ext cx="3617103" cy="36512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10751"/>
            <a:r>
              <a:rPr lang="en-AU" kern="0" smtClean="0">
                <a:sym typeface="Arial"/>
              </a:rPr>
              <a:t>© EJ Visser and UNDA 2018 all rights reserved </a:t>
            </a:r>
            <a:endParaRPr lang="en-US" kern="0" dirty="0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7"/>
            <a:ext cx="984019" cy="365125"/>
          </a:xfrm>
          <a:prstGeom prst="rect">
            <a:avLst/>
          </a:prstGeom>
        </p:spPr>
        <p:txBody>
          <a:bodyPr vert="horz" lIns="64291" tIns="32146" rIns="64291" bIns="32146" rtlCol="0" anchor="ctr"/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 defTabSz="410751"/>
            <a:fld id="{4FAB73BC-B049-4115-A692-8D63A059BFB8}" type="slidenum">
              <a:rPr lang="en-US" kern="0" smtClean="0">
                <a:sym typeface="Arial"/>
              </a:rPr>
              <a:pPr defTabSz="410751"/>
              <a:t>‹#›</a:t>
            </a:fld>
            <a:endParaRPr lang="en-US" kern="0" dirty="0">
              <a:sym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09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</p:sldLayoutIdLst>
  <p:hf hdr="0" dt="0"/>
  <p:txStyles>
    <p:titleStyle>
      <a:lvl1pPr algn="l" defTabSz="914353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5" indent="-91435" algn="l" defTabSz="914353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28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899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70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40" indent="-182871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44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3" indent="-228588" algn="l" defTabSz="91435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1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50950"/>
          </a:xfrm>
          <a:prstGeom prst="rect">
            <a:avLst/>
          </a:prstGeom>
        </p:spPr>
        <p:txBody>
          <a:bodyPr vert="horz" lIns="91411" tIns="45706" rIns="45706" bIns="45706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47" tIns="91411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694" tIns="45706" rIns="45706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latin typeface="Arial Narrow" pitchFamily="34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9" y="6477000"/>
            <a:ext cx="5508625" cy="274638"/>
          </a:xfrm>
          <a:prstGeom prst="rect">
            <a:avLst/>
          </a:prstGeom>
        </p:spPr>
        <p:txBody>
          <a:bodyPr vert="horz" lIns="45706" tIns="45706" rIns="45706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latin typeface="Arial Narrow" pitchFamily="34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mtClean="0"/>
              <a:t>© EJ Visser and UNDA 2018 all rights reserved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6" y="6477000"/>
            <a:ext cx="733425" cy="274638"/>
          </a:xfrm>
          <a:prstGeom prst="rect">
            <a:avLst/>
          </a:prstGeom>
        </p:spPr>
        <p:txBody>
          <a:bodyPr vert="horz" lIns="91411" tIns="45706" rIns="91411" bIns="0" rtlCol="0" anchor="b"/>
          <a:lstStyle>
            <a:lvl1pPr algn="r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latin typeface="Arial Narrow" pitchFamily="34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2498FC-98A9-49A2-9197-C1D1D4789EE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2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059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118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18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239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016" indent="-318989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025" indent="-272966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057" indent="-228529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5651" indent="-182506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137" indent="-182506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134" indent="-182824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239" indent="-182824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344" indent="-182824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0451" indent="-182824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1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anchor="ctr"/>
          <a:lstStyle>
            <a:extLst/>
          </a:lstStyle>
          <a:p>
            <a:pPr algn="ctr"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prstClr val="white"/>
              </a:solidFill>
              <a:sym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1250950"/>
          </a:xfrm>
          <a:prstGeom prst="rect">
            <a:avLst/>
          </a:prstGeom>
        </p:spPr>
        <p:txBody>
          <a:bodyPr vert="horz" lIns="91411" tIns="45706" rIns="45706" bIns="45706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47" tIns="91411" rIns="91411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694" tIns="45706" rIns="45706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latin typeface="Arial Narrow" pitchFamily="34" charset="0"/>
              </a:defRPr>
            </a:lvl1pPr>
            <a:extLst/>
          </a:lstStyle>
          <a:p>
            <a:pPr defTabSz="91407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20" y="6477000"/>
            <a:ext cx="5508625" cy="274638"/>
          </a:xfrm>
          <a:prstGeom prst="rect">
            <a:avLst/>
          </a:prstGeom>
        </p:spPr>
        <p:txBody>
          <a:bodyPr vert="horz" lIns="45706" tIns="45706" rIns="45706" bIns="0" rtlCol="0" anchor="b"/>
          <a:lstStyle>
            <a:lvl1pPr algn="l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latin typeface="Arial Narrow" pitchFamily="34" charset="0"/>
              </a:defRPr>
            </a:lvl1pPr>
            <a:extLst/>
          </a:lstStyle>
          <a:p>
            <a:pPr defTabSz="914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AU" smtClean="0">
                <a:sym typeface="Arial"/>
              </a:rPr>
              <a:t>© EJ Visser and UNDA 2018 all rights reserved </a:t>
            </a:r>
            <a:endParaRPr lang="en-US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7" y="6477000"/>
            <a:ext cx="733425" cy="274638"/>
          </a:xfrm>
          <a:prstGeom prst="rect">
            <a:avLst/>
          </a:prstGeom>
        </p:spPr>
        <p:txBody>
          <a:bodyPr vert="horz" lIns="91411" tIns="45706" rIns="91411" bIns="0" rtlCol="0" anchor="b"/>
          <a:lstStyle>
            <a:lvl1pPr algn="r" eaLnBrk="1" latinLnBrk="0" hangingPunct="1">
              <a:defRPr kumimoji="0" sz="1200">
                <a:solidFill>
                  <a:prstClr val="black">
                    <a:tint val="95000"/>
                  </a:prstClr>
                </a:solidFill>
                <a:latin typeface="Arial Narrow" pitchFamily="34" charset="0"/>
              </a:defRPr>
            </a:lvl1pPr>
            <a:extLst/>
          </a:lstStyle>
          <a:p>
            <a:pPr defTabSz="914071" fontAlgn="base">
              <a:spcBef>
                <a:spcPct val="0"/>
              </a:spcBef>
              <a:spcAft>
                <a:spcPct val="0"/>
              </a:spcAft>
              <a:defRPr/>
            </a:pPr>
            <a:fld id="{B62498FC-98A9-49A2-9197-C1D1D4789EEE}" type="slidenum">
              <a:rPr lang="en-US" smtClean="0">
                <a:sym typeface="Arial"/>
              </a:rPr>
              <a:pPr defTabSz="91407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918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4048" r:id="rId13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035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071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11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146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7993" indent="-318973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29988" indent="-27295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006" indent="-228517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5589" indent="-182497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064" indent="-182497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051" indent="-182814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146" indent="-182814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240" indent="-182814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0337" indent="-182814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" y="6334322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  <a:prstGeom prst="rect">
            <a:avLst/>
          </a:prstGeom>
        </p:spPr>
        <p:txBody>
          <a:bodyPr vert="horz" lIns="91411" tIns="45706" rIns="91411" bIns="45706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06" rIns="0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8" y="6459793"/>
            <a:ext cx="1854203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10625"/>
            <a:endParaRPr lang="en-US" kern="0" dirty="0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3"/>
            <a:ext cx="3617103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10625"/>
            <a:r>
              <a:rPr lang="en-AU" kern="0" smtClean="0">
                <a:sym typeface="Arial"/>
              </a:rPr>
              <a:t>© EJ Visser and UNDA 2018 all rights reserved </a:t>
            </a:r>
            <a:endParaRPr lang="en-US" kern="0" dirty="0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93"/>
            <a:ext cx="984019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pPr defTabSz="410625"/>
            <a:fld id="{4FAB73BC-B049-4115-A692-8D63A059BFB8}" type="slidenum">
              <a:rPr lang="en-US" kern="0" smtClean="0">
                <a:sym typeface="Arial"/>
              </a:rPr>
              <a:pPr defTabSz="410625"/>
              <a:t>‹#›</a:t>
            </a:fld>
            <a:endParaRPr lang="en-US" kern="0" dirty="0">
              <a:sym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38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hdr="0" dt="0"/>
  <p:txStyles>
    <p:titleStyle>
      <a:lvl1pPr algn="l" defTabSz="914071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07" indent="-91407" algn="l" defTabSz="914071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14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25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42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353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06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536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461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391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" y="6334322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  <a:prstGeom prst="rect">
            <a:avLst/>
          </a:prstGeom>
        </p:spPr>
        <p:txBody>
          <a:bodyPr vert="horz" lIns="91411" tIns="45706" rIns="91411" bIns="45706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06" rIns="0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8" y="6459793"/>
            <a:ext cx="1854203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10625"/>
            <a:endParaRPr lang="en-US" kern="0" dirty="0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3"/>
            <a:ext cx="3617103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10625"/>
            <a:r>
              <a:rPr lang="en-AU" kern="0" smtClean="0">
                <a:sym typeface="Arial"/>
              </a:rPr>
              <a:t>© EJ Visser and UNDA 2018 all rights reserved </a:t>
            </a:r>
            <a:endParaRPr lang="en-US" kern="0" dirty="0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93"/>
            <a:ext cx="984019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pPr defTabSz="410625"/>
            <a:fld id="{4FAB73BC-B049-4115-A692-8D63A059BFB8}" type="slidenum">
              <a:rPr lang="en-US" kern="0" smtClean="0">
                <a:sym typeface="Arial"/>
              </a:rPr>
              <a:pPr defTabSz="410625"/>
              <a:t>‹#›</a:t>
            </a:fld>
            <a:endParaRPr lang="en-US" kern="0" dirty="0">
              <a:sym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13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hdr="0" dt="0"/>
  <p:txStyles>
    <p:titleStyle>
      <a:lvl1pPr algn="l" defTabSz="914071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07" indent="-91407" algn="l" defTabSz="914071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14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25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42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353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06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536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461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391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" y="6334322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  <a:prstGeom prst="rect">
            <a:avLst/>
          </a:prstGeom>
        </p:spPr>
        <p:txBody>
          <a:bodyPr vert="horz" lIns="91411" tIns="45706" rIns="91411" bIns="45706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06" rIns="0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8" y="6459793"/>
            <a:ext cx="1854203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10625"/>
            <a:endParaRPr lang="en-US" kern="0" dirty="0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3"/>
            <a:ext cx="3617103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10625"/>
            <a:r>
              <a:rPr lang="en-AU" kern="0" smtClean="0">
                <a:sym typeface="Arial"/>
              </a:rPr>
              <a:t>© EJ Visser and UNDA 2018 all rights reserved </a:t>
            </a:r>
            <a:endParaRPr lang="en-US" kern="0" dirty="0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93"/>
            <a:ext cx="984019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pPr defTabSz="410625"/>
            <a:fld id="{4FAB73BC-B049-4115-A692-8D63A059BFB8}" type="slidenum">
              <a:rPr lang="en-US" kern="0" smtClean="0">
                <a:sym typeface="Arial"/>
              </a:rPr>
              <a:pPr defTabSz="410625"/>
              <a:t>‹#›</a:t>
            </a:fld>
            <a:endParaRPr lang="en-US" kern="0" dirty="0">
              <a:sym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413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hf hdr="0" dt="0"/>
  <p:txStyles>
    <p:titleStyle>
      <a:lvl1pPr algn="l" defTabSz="914071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07" indent="-91407" algn="l" defTabSz="914071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14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25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42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353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06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536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461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391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7" y="6334322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11"/>
            <a:ext cx="7543800" cy="1450757"/>
          </a:xfrm>
          <a:prstGeom prst="rect">
            <a:avLst/>
          </a:prstGeom>
        </p:spPr>
        <p:txBody>
          <a:bodyPr vert="horz" lIns="91411" tIns="45706" rIns="91411" bIns="45706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06" rIns="0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8" y="6459793"/>
            <a:ext cx="1854203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10625"/>
            <a:endParaRPr lang="en-US" kern="0" dirty="0"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93"/>
            <a:ext cx="3617103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10625"/>
            <a:r>
              <a:rPr lang="en-AU" kern="0" smtClean="0">
                <a:sym typeface="Arial"/>
              </a:rPr>
              <a:t>© EJ Visser and UNDA 2018 all rights reserved </a:t>
            </a:r>
            <a:endParaRPr lang="en-US" kern="0" dirty="0"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93"/>
            <a:ext cx="984019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pPr defTabSz="410625"/>
            <a:fld id="{4FAB73BC-B049-4115-A692-8D63A059BFB8}" type="slidenum">
              <a:rPr lang="en-US" kern="0" smtClean="0">
                <a:sym typeface="Arial"/>
              </a:rPr>
              <a:pPr defTabSz="410625"/>
              <a:t>‹#›</a:t>
            </a:fld>
            <a:endParaRPr lang="en-US" kern="0" dirty="0">
              <a:sym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91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hf hdr="0" dt="0"/>
  <p:txStyles>
    <p:titleStyle>
      <a:lvl1pPr algn="l" defTabSz="914071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07" indent="-91407" algn="l" defTabSz="914071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3914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725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542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353" indent="-182814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606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536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461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391" indent="-228517" algn="l" defTabSz="914071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0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46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8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19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52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91" algn="l" defTabSz="9140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9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/>
  <p:hf hdr="0" dt="0"/>
  <p:txStyles>
    <p:titleStyle>
      <a:lvl1pPr algn="ctr" defTabSz="914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1" tIns="45706" rIns="91411" bIns="4570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11" tIns="45706" rIns="91411" bIns="457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smtClean="0">
                <a:solidFill>
                  <a:prstClr val="black">
                    <a:tint val="75000"/>
                  </a:prstClr>
                </a:solidFill>
              </a:rPr>
              <a:t>© EJ Visser and UNDA 2018 all rights reserved </a:t>
            </a: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11" tIns="45706" rIns="91411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6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ransition/>
  <p:hf hdr="0" dt="0"/>
  <p:txStyles>
    <p:titleStyle>
      <a:lvl1pPr algn="ctr" defTabSz="91411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6" indent="-342796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22" indent="-285662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7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30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88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49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06" indent="-228529" algn="l" defTabSz="9141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9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9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60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16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78" algn="l" defTabSz="9141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7.xml"/><Relationship Id="rId6" Type="http://schemas.openxmlformats.org/officeDocument/2006/relationships/hyperlink" Target="file:///C:\Users\ericv\AppData\Local\Microsoft\Windows\Temporary%20Internet%20Files\Content.Outlook\MES89Z5W\javas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1.e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8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0.emf"/><Relationship Id="rId5" Type="http://schemas.openxmlformats.org/officeDocument/2006/relationships/image" Target="../media/image47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9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db.com/name/nm0000411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tahlonline.cambridge.org/content/ep4/images/02598fig10_1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5899150"/>
            <a:ext cx="4368800" cy="72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6" y="260648"/>
            <a:ext cx="8768416" cy="5364501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6424081" y="6264111"/>
            <a:ext cx="2522141" cy="292100"/>
            <a:chOff x="6424075" y="6187910"/>
            <a:chExt cx="2522141" cy="292100"/>
          </a:xfrm>
          <a:solidFill>
            <a:srgbClr val="0057A5"/>
          </a:solidFill>
        </p:grpSpPr>
        <p:sp>
          <p:nvSpPr>
            <p:cNvPr id="58" name="Rectangle 57"/>
            <p:cNvSpPr/>
            <p:nvPr/>
          </p:nvSpPr>
          <p:spPr>
            <a:xfrm>
              <a:off x="8170551" y="6187910"/>
              <a:ext cx="775665" cy="2921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9A814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rgbClr val="9A8146"/>
                  </a:solidFill>
                  <a:latin typeface="Arial"/>
                  <a:cs typeface="Arial"/>
                </a:rPr>
                <a:t>Sydney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294025" y="6187910"/>
              <a:ext cx="775665" cy="292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A814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rgbClr val="9A8146"/>
                  </a:solidFill>
                  <a:latin typeface="Arial"/>
                  <a:cs typeface="Arial"/>
                </a:rPr>
                <a:t>Broome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424075" y="6187910"/>
              <a:ext cx="775665" cy="292100"/>
            </a:xfrm>
            <a:prstGeom prst="rect">
              <a:avLst/>
            </a:prstGeom>
            <a:solidFill>
              <a:srgbClr val="9A8146"/>
            </a:solidFill>
            <a:ln>
              <a:solidFill>
                <a:srgbClr val="9A814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/>
                  <a:cs typeface="Arial"/>
                </a:rPr>
                <a:t>Fremantle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9262" b="223"/>
          <a:stretch/>
        </p:blipFill>
        <p:spPr>
          <a:xfrm>
            <a:off x="395535" y="0"/>
            <a:ext cx="3187700" cy="2563422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67543" y="2742332"/>
            <a:ext cx="3043683" cy="2400629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Pain: clinical principles</a:t>
            </a:r>
          </a:p>
          <a:p>
            <a:pPr marL="120614" algn="ctr">
              <a:lnSpc>
                <a:spcPts val="3040"/>
              </a:lnSpc>
            </a:pPr>
            <a:r>
              <a:rPr lang="en-GB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physiology &amp; pharmacology  MEDI6200</a:t>
            </a:r>
          </a:p>
          <a:p>
            <a:pPr marL="120614" algn="ctr">
              <a:lnSpc>
                <a:spcPts val="3040"/>
              </a:lnSpc>
            </a:pPr>
            <a:r>
              <a:rPr lang="en-GB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Eric Visser</a:t>
            </a:r>
            <a:endParaRPr lang="en-GB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xmlns:p14="http://schemas.microsoft.com/office/powerpoint/2010/main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painac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"/>
          <a:stretch>
            <a:fillRect/>
          </a:stretch>
        </p:blipFill>
        <p:spPr>
          <a:xfrm>
            <a:off x="0" y="1588"/>
            <a:ext cx="9144000" cy="6856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5" y="19713"/>
            <a:ext cx="2736305" cy="861774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Inflammatory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soup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4BD54-4FA4-4305-A452-77B99A41C0D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79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2188071" y="2053249"/>
            <a:ext cx="1589709" cy="764606"/>
          </a:xfrm>
          <a:prstGeom prst="roundRect">
            <a:avLst>
              <a:gd name="adj" fmla="val 15000"/>
            </a:avLst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AU"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          </a:t>
            </a:r>
            <a:r>
              <a:rPr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Heat</a:t>
            </a:r>
            <a:endParaRPr sz="1687" dirty="0"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AU"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       Acid </a:t>
            </a:r>
            <a:r>
              <a:rPr lang="en-AU" sz="1687" dirty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(H+)</a:t>
            </a:r>
            <a:endParaRPr sz="1687" dirty="0"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AU"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         </a:t>
            </a:r>
            <a:r>
              <a:rPr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TRPV</a:t>
            </a:r>
            <a:r>
              <a:rPr lang="en-AU"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1</a:t>
            </a:r>
            <a:r>
              <a:rPr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sz="1687" dirty="0"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7" name="Shape 157"/>
          <p:cNvSpPr/>
          <p:nvPr/>
        </p:nvSpPr>
        <p:spPr>
          <a:xfrm>
            <a:off x="2188071" y="5576810"/>
            <a:ext cx="1552800" cy="726266"/>
          </a:xfrm>
          <a:prstGeom prst="roundRect">
            <a:avLst>
              <a:gd name="adj" fmla="val 12020"/>
            </a:avLst>
          </a:prstGeom>
          <a:solidFill>
            <a:srgbClr val="70BF41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AU"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Mechanical</a:t>
            </a:r>
            <a:endParaRPr sz="1687" dirty="0"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1687" dirty="0"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8" name="Shape 158"/>
          <p:cNvSpPr/>
          <p:nvPr/>
        </p:nvSpPr>
        <p:spPr>
          <a:xfrm>
            <a:off x="2120350" y="3713696"/>
            <a:ext cx="1571626" cy="843426"/>
          </a:xfrm>
          <a:prstGeom prst="roundRect">
            <a:avLst>
              <a:gd name="adj" fmla="val 15881"/>
            </a:avLst>
          </a:prstGeom>
          <a:solidFill>
            <a:srgbClr val="0365C0"/>
          </a:solidFill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AU"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            </a:t>
            </a:r>
            <a:r>
              <a:rPr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Cold</a:t>
            </a:r>
            <a:endParaRPr sz="1687" dirty="0"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AU"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           </a:t>
            </a:r>
            <a:r>
              <a:rPr sz="1687" dirty="0" smtClean="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rPr>
              <a:t>TRPV8</a:t>
            </a:r>
            <a:endParaRPr sz="1687" dirty="0"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9" name="Shape 159"/>
          <p:cNvSpPr/>
          <p:nvPr/>
        </p:nvSpPr>
        <p:spPr>
          <a:xfrm rot="5400000">
            <a:off x="3767840" y="2037336"/>
            <a:ext cx="795947" cy="805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36AE2"/>
          </a:solidFill>
          <a:ln w="254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687"/>
          </a:p>
        </p:txBody>
      </p:sp>
      <p:sp>
        <p:nvSpPr>
          <p:cNvPr id="161" name="Shape 161"/>
          <p:cNvSpPr/>
          <p:nvPr/>
        </p:nvSpPr>
        <p:spPr>
          <a:xfrm rot="5400000">
            <a:off x="3697114" y="3727022"/>
            <a:ext cx="795947" cy="805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36AE2"/>
          </a:solidFill>
          <a:ln w="254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687"/>
          </a:p>
        </p:txBody>
      </p:sp>
      <p:sp>
        <p:nvSpPr>
          <p:cNvPr id="162" name="Shape 162"/>
          <p:cNvSpPr/>
          <p:nvPr/>
        </p:nvSpPr>
        <p:spPr>
          <a:xfrm rot="5400000">
            <a:off x="3772803" y="5502179"/>
            <a:ext cx="795947" cy="805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36AE2"/>
          </a:solidFill>
          <a:ln w="25400">
            <a:solidFill>
              <a:srgbClr val="85888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687"/>
          </a:p>
        </p:txBody>
      </p:sp>
      <p:sp>
        <p:nvSpPr>
          <p:cNvPr id="163" name="Shape 163"/>
          <p:cNvSpPr/>
          <p:nvPr/>
        </p:nvSpPr>
        <p:spPr>
          <a:xfrm flipH="1" flipV="1">
            <a:off x="4510154" y="2420307"/>
            <a:ext cx="20229" cy="3504990"/>
          </a:xfrm>
          <a:prstGeom prst="line">
            <a:avLst/>
          </a:prstGeom>
          <a:ln w="139700">
            <a:solidFill>
              <a:srgbClr val="B36AE2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687"/>
          </a:p>
        </p:txBody>
      </p:sp>
      <p:sp>
        <p:nvSpPr>
          <p:cNvPr id="164" name="Shape 164"/>
          <p:cNvSpPr/>
          <p:nvPr/>
        </p:nvSpPr>
        <p:spPr>
          <a:xfrm flipV="1">
            <a:off x="4370534" y="4122926"/>
            <a:ext cx="2716199" cy="5215"/>
          </a:xfrm>
          <a:prstGeom prst="line">
            <a:avLst/>
          </a:prstGeom>
          <a:ln w="139700">
            <a:solidFill>
              <a:srgbClr val="B36AE2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effectLst>
                  <a:outerShdw blurRad="254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687"/>
          </a:p>
        </p:txBody>
      </p:sp>
      <p:grpSp>
        <p:nvGrpSpPr>
          <p:cNvPr id="167" name="Group 167"/>
          <p:cNvGrpSpPr/>
          <p:nvPr/>
        </p:nvGrpSpPr>
        <p:grpSpPr>
          <a:xfrm>
            <a:off x="4863332" y="2609454"/>
            <a:ext cx="892969" cy="1548036"/>
            <a:chOff x="4024" y="-114419"/>
            <a:chExt cx="1270000" cy="2201649"/>
          </a:xfrm>
        </p:grpSpPr>
        <p:sp>
          <p:nvSpPr>
            <p:cNvPr id="165" name="Shape 165"/>
            <p:cNvSpPr/>
            <p:nvPr/>
          </p:nvSpPr>
          <p:spPr>
            <a:xfrm flipH="1" flipV="1">
              <a:off x="640816" y="688415"/>
              <a:ext cx="248262" cy="1398815"/>
            </a:xfrm>
            <a:prstGeom prst="line">
              <a:avLst/>
            </a:prstGeom>
            <a:noFill/>
            <a:ln w="139700" cap="flat">
              <a:solidFill>
                <a:srgbClr val="B36AE2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166" name="Shape 166"/>
            <p:cNvSpPr/>
            <p:nvPr/>
          </p:nvSpPr>
          <p:spPr>
            <a:xfrm>
              <a:off x="4024" y="-114419"/>
              <a:ext cx="1270000" cy="126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B36AE2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sz="3100">
                  <a:solidFill>
                    <a:srgbClr val="000000"/>
                  </a:solidFill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lvl1pPr>
            </a:lstStyle>
            <a:p>
              <a:pPr lvl="0">
                <a:defRPr sz="1800">
                  <a:effectLst/>
                </a:defRPr>
              </a:pPr>
              <a:r>
                <a:rPr lang="en-AU" sz="2180" dirty="0" smtClean="0"/>
                <a:t>   </a:t>
              </a:r>
              <a:r>
                <a:rPr sz="2180" dirty="0" smtClean="0"/>
                <a:t>DRG</a:t>
              </a:r>
              <a:endParaRPr sz="2180" dirty="0"/>
            </a:p>
          </p:txBody>
        </p:sp>
      </p:grpSp>
      <p:grpSp>
        <p:nvGrpSpPr>
          <p:cNvPr id="171" name="Group 171"/>
          <p:cNvGrpSpPr/>
          <p:nvPr/>
        </p:nvGrpSpPr>
        <p:grpSpPr>
          <a:xfrm>
            <a:off x="7580459" y="1544878"/>
            <a:ext cx="1286793" cy="2969968"/>
            <a:chOff x="0" y="0"/>
            <a:chExt cx="2445860" cy="4088168"/>
          </a:xfrm>
        </p:grpSpPr>
        <p:sp>
          <p:nvSpPr>
            <p:cNvPr id="169" name="Shape 169"/>
            <p:cNvSpPr/>
            <p:nvPr/>
          </p:nvSpPr>
          <p:spPr>
            <a:xfrm rot="5400000">
              <a:off x="7039" y="2949116"/>
              <a:ext cx="1132014" cy="114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B36AE2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effectLst>
                    <a:outerShdw blurRad="254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687"/>
            </a:p>
          </p:txBody>
        </p:sp>
        <p:sp>
          <p:nvSpPr>
            <p:cNvPr id="174" name="Shape 174"/>
            <p:cNvSpPr/>
            <p:nvPr/>
          </p:nvSpPr>
          <p:spPr>
            <a:xfrm>
              <a:off x="900780" y="0"/>
              <a:ext cx="1545081" cy="3532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0697" extrusionOk="0">
                  <a:moveTo>
                    <a:pt x="0" y="20602"/>
                  </a:moveTo>
                  <a:cubicBezTo>
                    <a:pt x="15849" y="21600"/>
                    <a:pt x="21600" y="14733"/>
                    <a:pt x="17254" y="0"/>
                  </a:cubicBezTo>
                </a:path>
              </a:pathLst>
            </a:custGeom>
            <a:noFill/>
            <a:ln w="114300" cap="flat">
              <a:solidFill>
                <a:srgbClr val="B36AE2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lvl="0"/>
              <a:endParaRPr sz="1266"/>
            </a:p>
          </p:txBody>
        </p:sp>
      </p:grpSp>
      <p:pic>
        <p:nvPicPr>
          <p:cNvPr id="172" name="red-hot-chilli-pepper-transparent-background-0350-10019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1945" y="2109195"/>
            <a:ext cx="926428" cy="500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Menthol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28262" y="3737354"/>
            <a:ext cx="676810" cy="80275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/>
          <p:cNvSpPr txBox="1"/>
          <p:nvPr/>
        </p:nvSpPr>
        <p:spPr>
          <a:xfrm>
            <a:off x="584593" y="2891961"/>
            <a:ext cx="464313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1822" indent="-401822">
              <a:buFont typeface="Wingdings" panose="05000000000000000000" pitchFamily="2" charset="2"/>
              <a:buChar char="§"/>
            </a:pPr>
            <a:r>
              <a:rPr lang="en-AU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Capsaicin cream 0.025%</a:t>
            </a:r>
            <a:endParaRPr lang="en-AU" sz="1266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885" y="4714936"/>
            <a:ext cx="43305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1822" indent="-401822">
              <a:buFont typeface="Wingdings" panose="05000000000000000000" pitchFamily="2" charset="2"/>
              <a:buChar char="§"/>
            </a:pPr>
            <a:r>
              <a:rPr lang="en-AU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Menthol gel 2-4%</a:t>
            </a:r>
          </a:p>
          <a:p>
            <a:endParaRPr lang="en-AU" sz="225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6442" y="6210829"/>
            <a:ext cx="433055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1822" indent="-401822">
              <a:buFont typeface="Wingdings" panose="05000000000000000000" pitchFamily="2" charset="2"/>
              <a:buChar char="§"/>
            </a:pPr>
            <a:r>
              <a:rPr lang="en-AU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Bandage, cast, splint</a:t>
            </a:r>
            <a:endParaRPr lang="en-AU" sz="1266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7938" y="3669133"/>
            <a:ext cx="467242" cy="921624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85057" y="0"/>
            <a:ext cx="2736305" cy="86174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Transduction</a:t>
            </a:r>
          </a:p>
          <a:p>
            <a:pPr marL="120614" algn="ctr">
              <a:lnSpc>
                <a:spcPts val="3040"/>
              </a:lnSpc>
            </a:pP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7" name="Shape 154"/>
          <p:cNvSpPr txBox="1">
            <a:spLocks/>
          </p:cNvSpPr>
          <p:nvPr/>
        </p:nvSpPr>
        <p:spPr>
          <a:xfrm>
            <a:off x="323548" y="952533"/>
            <a:ext cx="8490377" cy="145075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035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071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11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146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defTabSz="914400">
              <a:defRPr sz="1800" b="0">
                <a:solidFill>
                  <a:srgbClr val="000000"/>
                </a:solidFill>
              </a:defRPr>
            </a:pPr>
            <a:r>
              <a:rPr lang="en-AU" sz="20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Converting the (chemical, thermal, mechanical) energy released by tissue damage into electro-chemical nerve signals</a:t>
            </a:r>
            <a:endParaRPr lang="en-AU" sz="2000" b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4BD54-4FA4-4305-A452-77B99A41C0D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40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RP V1 Nociceptor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9952" y="1628800"/>
            <a:ext cx="4320480" cy="4204958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/>
          <p:cNvSpPr txBox="1"/>
          <p:nvPr/>
        </p:nvSpPr>
        <p:spPr>
          <a:xfrm>
            <a:off x="395535" y="19719"/>
            <a:ext cx="2736305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TRPV1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i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on channel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transduction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5" y="2132856"/>
            <a:ext cx="32367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B4975B"/>
              </a:buClr>
              <a:buFont typeface="Courier New" panose="02070309020205020404" pitchFamily="49" charset="0"/>
              <a:buChar char="o"/>
            </a:pPr>
            <a:endParaRPr lang="en-AU" sz="2400" dirty="0" smtClean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sz="2400" dirty="0" smtClean="0">
                <a:latin typeface="Comic Sans MS" panose="030F0702030302020204" pitchFamily="66" charset="0"/>
              </a:rPr>
              <a:t>Inflammatory soup</a:t>
            </a:r>
          </a:p>
          <a:p>
            <a:pPr marL="342900" indent="-342900">
              <a:buClr>
                <a:srgbClr val="B4975B"/>
              </a:buClr>
              <a:buFont typeface="Courier New" panose="02070309020205020404" pitchFamily="49" charset="0"/>
              <a:buChar char="o"/>
            </a:pPr>
            <a:endParaRPr lang="en-AU" sz="2400" dirty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sz="2400" dirty="0" smtClean="0">
                <a:latin typeface="Comic Sans MS" panose="030F0702030302020204" pitchFamily="66" charset="0"/>
              </a:rPr>
              <a:t>“Pepper”</a:t>
            </a:r>
          </a:p>
          <a:p>
            <a:pPr>
              <a:buClr>
                <a:srgbClr val="B4975B"/>
              </a:buClr>
            </a:pPr>
            <a:r>
              <a:rPr lang="en-AU" sz="2400" dirty="0" smtClean="0">
                <a:latin typeface="Comic Sans MS" panose="030F0702030302020204" pitchFamily="66" charset="0"/>
              </a:rPr>
              <a:t>          </a:t>
            </a:r>
            <a:endParaRPr lang="en-AU" sz="2400" dirty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Capsaicin</a:t>
            </a:r>
          </a:p>
        </p:txBody>
      </p:sp>
    </p:spTree>
    <p:extLst>
      <p:ext uri="{BB962C8B-B14F-4D97-AF65-F5344CB8AC3E}">
        <p14:creationId xmlns:p14="http://schemas.microsoft.com/office/powerpoint/2010/main" val="1884450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815" y="1561992"/>
            <a:ext cx="5429817" cy="330945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804248" y="4228509"/>
            <a:ext cx="642938" cy="64293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66"/>
          </a:p>
        </p:txBody>
      </p:sp>
      <p:sp>
        <p:nvSpPr>
          <p:cNvPr id="12" name="TextBox 11"/>
          <p:cNvSpPr txBox="1"/>
          <p:nvPr/>
        </p:nvSpPr>
        <p:spPr>
          <a:xfrm>
            <a:off x="179512" y="1844824"/>
            <a:ext cx="480452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sz="2400" dirty="0" smtClean="0">
                <a:latin typeface="Comic Sans MS" panose="030F0702030302020204" pitchFamily="66" charset="0"/>
              </a:rPr>
              <a:t>Inflammatory soup</a:t>
            </a:r>
          </a:p>
          <a:p>
            <a:pPr>
              <a:buClr>
                <a:srgbClr val="B4975B"/>
              </a:buClr>
            </a:pPr>
            <a:r>
              <a:rPr lang="en-AU" sz="2400" dirty="0" smtClean="0">
                <a:latin typeface="Comic Sans MS" panose="030F0702030302020204" pitchFamily="66" charset="0"/>
              </a:rPr>
              <a:t>     -“stock”</a:t>
            </a:r>
          </a:p>
          <a:p>
            <a:pPr>
              <a:buClr>
                <a:srgbClr val="B4975B"/>
              </a:buClr>
            </a:pPr>
            <a:endParaRPr lang="en-AU" sz="2400" dirty="0" smtClean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sz="2400" dirty="0" smtClean="0">
                <a:latin typeface="Comic Sans MS" panose="030F0702030302020204" pitchFamily="66" charset="0"/>
              </a:rPr>
              <a:t>COX 1</a:t>
            </a:r>
          </a:p>
          <a:p>
            <a:pPr>
              <a:buClr>
                <a:srgbClr val="B4975B"/>
              </a:buClr>
            </a:pPr>
            <a:r>
              <a:rPr lang="en-AU" sz="2400" dirty="0">
                <a:latin typeface="Comic Sans MS" panose="030F0702030302020204" pitchFamily="66" charset="0"/>
              </a:rPr>
              <a:t> </a:t>
            </a:r>
            <a:r>
              <a:rPr lang="en-AU" sz="2400" dirty="0" smtClean="0">
                <a:latin typeface="Comic Sans MS" panose="030F0702030302020204" pitchFamily="66" charset="0"/>
              </a:rPr>
              <a:t>     -housekeeping</a:t>
            </a:r>
          </a:p>
          <a:p>
            <a:pPr>
              <a:buClr>
                <a:srgbClr val="B4975B"/>
              </a:buClr>
            </a:pPr>
            <a:r>
              <a:rPr lang="en-AU" sz="2400" dirty="0" smtClean="0">
                <a:latin typeface="Comic Sans MS" panose="030F0702030302020204" pitchFamily="66" charset="0"/>
              </a:rPr>
              <a:t>      </a:t>
            </a:r>
            <a:r>
              <a:rPr lang="en-AU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-NSAIDs</a:t>
            </a:r>
            <a:endParaRPr lang="en-AU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342900" indent="-342900">
              <a:buClr>
                <a:srgbClr val="B4975B"/>
              </a:buClr>
              <a:buFont typeface="Courier New" panose="02070309020205020404" pitchFamily="49" charset="0"/>
              <a:buChar char="o"/>
            </a:pPr>
            <a:endParaRPr lang="en-AU" sz="2400" dirty="0" smtClean="0">
              <a:latin typeface="Comic Sans MS" panose="030F0702030302020204" pitchFamily="66" charset="0"/>
            </a:endParaRPr>
          </a:p>
          <a:p>
            <a:pPr marL="342900" indent="-342900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sz="2400" dirty="0" smtClean="0">
                <a:latin typeface="Comic Sans MS" panose="030F0702030302020204" pitchFamily="66" charset="0"/>
              </a:rPr>
              <a:t>COX 2</a:t>
            </a:r>
          </a:p>
          <a:p>
            <a:pPr>
              <a:buClr>
                <a:srgbClr val="B4975B"/>
              </a:buClr>
            </a:pPr>
            <a:r>
              <a:rPr lang="en-AU" sz="2400" dirty="0" smtClean="0">
                <a:latin typeface="Comic Sans MS" panose="030F0702030302020204" pitchFamily="66" charset="0"/>
              </a:rPr>
              <a:t>      -spring cleaning</a:t>
            </a:r>
          </a:p>
          <a:p>
            <a:pPr>
              <a:buClr>
                <a:srgbClr val="B4975B"/>
              </a:buClr>
            </a:pPr>
            <a:r>
              <a:rPr lang="en-AU" sz="2400" dirty="0" smtClean="0">
                <a:latin typeface="Comic Sans MS" panose="030F0702030302020204" pitchFamily="66" charset="0"/>
              </a:rPr>
              <a:t>      -induced by stress</a:t>
            </a:r>
          </a:p>
          <a:p>
            <a:pPr>
              <a:buClr>
                <a:srgbClr val="B4975B"/>
              </a:buClr>
            </a:pPr>
            <a:r>
              <a:rPr lang="en-AU" sz="2400" dirty="0" smtClean="0">
                <a:latin typeface="Comic Sans MS" panose="030F0702030302020204" pitchFamily="66" charset="0"/>
              </a:rPr>
              <a:t>      </a:t>
            </a:r>
            <a:r>
              <a:rPr lang="en-AU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-COX-2 selective inhibitors</a:t>
            </a:r>
            <a:endParaRPr lang="en-AU" sz="2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5" y="19713"/>
            <a:ext cx="3024337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Cyclooxygenase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(COX) </a:t>
            </a:r>
          </a:p>
          <a:p>
            <a:pPr marL="120614" algn="ctr">
              <a:lnSpc>
                <a:spcPts val="3040"/>
              </a:lnSpc>
            </a:pP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4BD54-4FA4-4305-A452-77B99A41C0D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6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73534" y="4676065"/>
            <a:ext cx="7596336" cy="265456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r>
              <a:rPr lang="en-AU" sz="1100" dirty="0"/>
              <a:t>http://stahlonline.cambridge.org/content/ep4/images/02598fig10_1.png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053" y="1781383"/>
            <a:ext cx="1911042" cy="203129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marL="285662" indent="-285662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b="1" dirty="0" smtClean="0">
                <a:latin typeface="Comic Sans MS" panose="030F0702030302020204" pitchFamily="66" charset="0"/>
              </a:rPr>
              <a:t>A</a:t>
            </a:r>
            <a:r>
              <a:rPr lang="en-AU" b="1" dirty="0" smtClean="0">
                <a:latin typeface="Comic Sans MS" panose="030F0702030302020204" pitchFamily="66" charset="0"/>
                <a:sym typeface="Symbol"/>
              </a:rPr>
              <a:t> fibres</a:t>
            </a:r>
          </a:p>
          <a:p>
            <a:pPr marL="533400" indent="-285750">
              <a:buClr>
                <a:srgbClr val="B4975B"/>
              </a:buClr>
              <a:buFont typeface="Comic Sans MS" panose="030F0702030302020204" pitchFamily="66" charset="0"/>
              <a:buChar char="∙"/>
            </a:pPr>
            <a:r>
              <a:rPr lang="en-AU" dirty="0" smtClean="0">
                <a:latin typeface="Comic Sans MS" panose="030F0702030302020204" pitchFamily="66" charset="0"/>
                <a:sym typeface="Symbol"/>
              </a:rPr>
              <a:t>Th</a:t>
            </a:r>
            <a:r>
              <a:rPr lang="en-AU" dirty="0" smtClean="0">
                <a:latin typeface="Comic Sans MS" panose="030F0702030302020204" pitchFamily="66" charset="0"/>
              </a:rPr>
              <a:t>ick</a:t>
            </a:r>
            <a:endParaRPr lang="en-AU" dirty="0">
              <a:latin typeface="Comic Sans MS" panose="030F0702030302020204" pitchFamily="66" charset="0"/>
            </a:endParaRPr>
          </a:p>
          <a:p>
            <a:pPr marL="533400" indent="-285750">
              <a:buClr>
                <a:srgbClr val="B4975B"/>
              </a:buClr>
              <a:buFont typeface="Comic Sans MS" panose="030F0702030302020204" pitchFamily="66" charset="0"/>
              <a:buChar char="∙"/>
            </a:pPr>
            <a:r>
              <a:rPr lang="en-AU" dirty="0" smtClean="0">
                <a:latin typeface="Comic Sans MS" panose="030F0702030302020204" pitchFamily="66" charset="0"/>
              </a:rPr>
              <a:t>Myelinated</a:t>
            </a:r>
            <a:endParaRPr lang="en-AU" dirty="0">
              <a:latin typeface="Comic Sans MS" panose="030F0702030302020204" pitchFamily="66" charset="0"/>
            </a:endParaRPr>
          </a:p>
          <a:p>
            <a:pPr marL="533400" indent="-285750">
              <a:buClr>
                <a:srgbClr val="B4975B"/>
              </a:buClr>
              <a:buFont typeface="Comic Sans MS" panose="030F0702030302020204" pitchFamily="66" charset="0"/>
              <a:buChar char="∙"/>
            </a:pPr>
            <a:r>
              <a:rPr lang="en-AU" dirty="0" smtClean="0">
                <a:latin typeface="Comic Sans MS" panose="030F0702030302020204" pitchFamily="66" charset="0"/>
              </a:rPr>
              <a:t>Fast</a:t>
            </a:r>
          </a:p>
          <a:p>
            <a:pPr marL="533400" indent="-285750">
              <a:buClr>
                <a:srgbClr val="B4975B"/>
              </a:buClr>
              <a:buFont typeface="Comic Sans MS" panose="030F0702030302020204" pitchFamily="66" charset="0"/>
              <a:buChar char="∙"/>
            </a:pPr>
            <a:r>
              <a:rPr lang="en-AU" dirty="0" smtClean="0">
                <a:latin typeface="Comic Sans MS" panose="030F0702030302020204" pitchFamily="66" charset="0"/>
              </a:rPr>
              <a:t>Localised</a:t>
            </a:r>
          </a:p>
          <a:p>
            <a:pPr marL="533400" indent="-285750">
              <a:buClr>
                <a:srgbClr val="B4975B"/>
              </a:buClr>
              <a:buFont typeface="Comic Sans MS" panose="030F0702030302020204" pitchFamily="66" charset="0"/>
              <a:buChar char="∙"/>
            </a:pPr>
            <a:r>
              <a:rPr lang="en-AU" dirty="0" smtClean="0">
                <a:latin typeface="Comic Sans MS" panose="030F0702030302020204" pitchFamily="66" charset="0"/>
              </a:rPr>
              <a:t>‘Sharp’</a:t>
            </a:r>
          </a:p>
          <a:p>
            <a:pPr>
              <a:buClr>
                <a:srgbClr val="B4975B"/>
              </a:buClr>
            </a:pP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148802" y="4067901"/>
            <a:ext cx="3039556" cy="203129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marL="285662" indent="-285662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b="1" dirty="0" smtClean="0">
                <a:latin typeface="Comic Sans MS" panose="030F0702030302020204" pitchFamily="66" charset="0"/>
              </a:rPr>
              <a:t>C fibres</a:t>
            </a:r>
          </a:p>
          <a:p>
            <a:pPr marL="631825" indent="-285750">
              <a:buClr>
                <a:srgbClr val="B4975B"/>
              </a:buClr>
              <a:buFont typeface="Comic Sans MS" panose="030F0702030302020204" pitchFamily="66" charset="0"/>
              <a:buChar char="∙"/>
            </a:pPr>
            <a:r>
              <a:rPr lang="en-AU" dirty="0" smtClean="0">
                <a:latin typeface="Comic Sans MS" panose="030F0702030302020204" pitchFamily="66" charset="0"/>
              </a:rPr>
              <a:t>Thin</a:t>
            </a:r>
            <a:endParaRPr lang="en-AU" dirty="0">
              <a:latin typeface="Comic Sans MS" panose="030F0702030302020204" pitchFamily="66" charset="0"/>
            </a:endParaRPr>
          </a:p>
          <a:p>
            <a:pPr marL="631825" indent="-285750">
              <a:buClr>
                <a:srgbClr val="B4975B"/>
              </a:buClr>
              <a:buFont typeface="Comic Sans MS" panose="030F0702030302020204" pitchFamily="66" charset="0"/>
              <a:buChar char="∙"/>
            </a:pPr>
            <a:r>
              <a:rPr lang="en-AU" dirty="0" smtClean="0">
                <a:latin typeface="Comic Sans MS" panose="030F0702030302020204" pitchFamily="66" charset="0"/>
              </a:rPr>
              <a:t>Unmyelinated</a:t>
            </a:r>
          </a:p>
          <a:p>
            <a:pPr marL="631825" indent="-285750">
              <a:buClr>
                <a:srgbClr val="B4975B"/>
              </a:buClr>
              <a:buFont typeface="Comic Sans MS" panose="030F0702030302020204" pitchFamily="66" charset="0"/>
              <a:buChar char="∙"/>
            </a:pPr>
            <a:r>
              <a:rPr lang="en-AU" dirty="0" smtClean="0">
                <a:latin typeface="Comic Sans MS" panose="030F0702030302020204" pitchFamily="66" charset="0"/>
              </a:rPr>
              <a:t>Slow</a:t>
            </a:r>
          </a:p>
          <a:p>
            <a:pPr marL="631825" indent="-285750">
              <a:buClr>
                <a:srgbClr val="B4975B"/>
              </a:buClr>
              <a:buFont typeface="Comic Sans MS" panose="030F0702030302020204" pitchFamily="66" charset="0"/>
              <a:buChar char="∙"/>
            </a:pPr>
            <a:r>
              <a:rPr lang="en-AU" dirty="0" smtClean="0">
                <a:latin typeface="Comic Sans MS" panose="030F0702030302020204" pitchFamily="66" charset="0"/>
              </a:rPr>
              <a:t>Poorly localised</a:t>
            </a:r>
          </a:p>
          <a:p>
            <a:pPr marL="631825" indent="-285750">
              <a:buClr>
                <a:srgbClr val="B4975B"/>
              </a:buClr>
              <a:buFont typeface="Comic Sans MS" panose="030F0702030302020204" pitchFamily="66" charset="0"/>
              <a:buChar char="∙"/>
            </a:pPr>
            <a:r>
              <a:rPr lang="en-AU" dirty="0" smtClean="0">
                <a:latin typeface="Comic Sans MS" panose="030F0702030302020204" pitchFamily="66" charset="0"/>
              </a:rPr>
              <a:t>Dull, aching, burning </a:t>
            </a:r>
          </a:p>
          <a:p>
            <a:pPr marL="631825" indent="-285750"/>
            <a:endParaRPr lang="en-AU" dirty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5" y="19719"/>
            <a:ext cx="2736305" cy="86174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A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Symbol"/>
              </a:rPr>
              <a:t>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 &amp; C fibres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transmission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pic>
        <p:nvPicPr>
          <p:cNvPr id="5125" name="Picture 5" descr="http://www.allcare.org/CancerPain-and-SymptomManagement/comfort/cfm2/image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913" y="2235926"/>
            <a:ext cx="549592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>
          <a:xfrm>
            <a:off x="1744638" y="1928678"/>
            <a:ext cx="1427087" cy="1812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475656" y="4293096"/>
            <a:ext cx="199787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900" dirty="0" smtClean="0">
                <a:solidFill>
                  <a:prstClr val="black">
                    <a:tint val="75000"/>
                  </a:prstClr>
                </a:solidFill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solidFill>
                <a:prstClr val="black">
                  <a:tint val="7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88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70" y="1743903"/>
            <a:ext cx="8229600" cy="462597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endParaRPr lang="en-AU" sz="22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spcAft>
                <a:spcPts val="600"/>
              </a:spcAft>
              <a:buClr>
                <a:srgbClr val="B4975B"/>
              </a:buClr>
              <a:buNone/>
            </a:pPr>
            <a:endParaRPr lang="en-AU" sz="22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endParaRPr lang="en-AU" sz="2200" dirty="0">
              <a:latin typeface="Comic Sans MS" panose="030F0702030302020204" pitchFamily="66" charset="0"/>
            </a:endParaRPr>
          </a:p>
          <a:p>
            <a:pPr marL="119020" indent="0">
              <a:spcAft>
                <a:spcPts val="600"/>
              </a:spcAft>
              <a:buClr>
                <a:srgbClr val="B4975B"/>
              </a:buClr>
              <a:buNone/>
            </a:pPr>
            <a:r>
              <a:rPr lang="en-AU" sz="2200" dirty="0">
                <a:latin typeface="Comic Sans MS" panose="030F0702030302020204" pitchFamily="66" charset="0"/>
              </a:rPr>
              <a:t>   </a:t>
            </a:r>
          </a:p>
          <a:p>
            <a:pPr marL="461814"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endParaRPr lang="en-AU" sz="2200" dirty="0">
              <a:latin typeface="Comic Sans MS" panose="030F0702030302020204" pitchFamily="66" charset="0"/>
            </a:endParaRPr>
          </a:p>
          <a:p>
            <a:endParaRPr lang="en-AU" sz="2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AU" sz="22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5" y="19713"/>
            <a:ext cx="2736305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Voltage-gated 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Na</a:t>
            </a:r>
            <a:r>
              <a:rPr lang="en-GB" sz="2800" baseline="300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+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 channels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transmission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1" y="3560719"/>
            <a:ext cx="7810998" cy="31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https://faculty.washington.edu/chudler/ap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84204"/>
            <a:ext cx="48196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900" dirty="0" smtClean="0">
                <a:solidFill>
                  <a:prstClr val="black">
                    <a:tint val="75000"/>
                  </a:prstClr>
                </a:solidFill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solidFill>
                <a:prstClr val="black">
                  <a:tint val="7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03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Line 3"/>
          <p:cNvSpPr>
            <a:spLocks noChangeShapeType="1"/>
          </p:cNvSpPr>
          <p:nvPr/>
        </p:nvSpPr>
        <p:spPr bwMode="auto">
          <a:xfrm>
            <a:off x="2764640" y="4636248"/>
            <a:ext cx="4077589" cy="2852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 sz="4200"/>
          </a:p>
        </p:txBody>
      </p:sp>
      <p:sp>
        <p:nvSpPr>
          <p:cNvPr id="178180" name="Line 4"/>
          <p:cNvSpPr>
            <a:spLocks noChangeShapeType="1"/>
          </p:cNvSpPr>
          <p:nvPr/>
        </p:nvSpPr>
        <p:spPr bwMode="auto">
          <a:xfrm flipV="1">
            <a:off x="5774917" y="3910002"/>
            <a:ext cx="0" cy="720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 sz="4200"/>
          </a:p>
        </p:txBody>
      </p:sp>
      <p:sp>
        <p:nvSpPr>
          <p:cNvPr id="178181" name="Oval 5"/>
          <p:cNvSpPr>
            <a:spLocks noChangeArrowheads="1"/>
          </p:cNvSpPr>
          <p:nvPr/>
        </p:nvSpPr>
        <p:spPr bwMode="auto">
          <a:xfrm>
            <a:off x="5370378" y="2933012"/>
            <a:ext cx="809078" cy="903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200" b="1" dirty="0">
                <a:solidFill>
                  <a:schemeClr val="bg2"/>
                </a:solidFill>
              </a:rPr>
              <a:t>DRG</a:t>
            </a:r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4235244" y="4147712"/>
            <a:ext cx="81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alt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78190" name="AutoShape 14"/>
          <p:cNvSpPr>
            <a:spLocks noChangeArrowheads="1"/>
          </p:cNvSpPr>
          <p:nvPr/>
        </p:nvSpPr>
        <p:spPr bwMode="auto">
          <a:xfrm rot="16200000">
            <a:off x="6698640" y="4189428"/>
            <a:ext cx="914400" cy="914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sz="4200"/>
          </a:p>
        </p:txBody>
      </p:sp>
      <p:sp>
        <p:nvSpPr>
          <p:cNvPr id="178196" name="Text Box 20"/>
          <p:cNvSpPr txBox="1">
            <a:spLocks noChangeArrowheads="1"/>
          </p:cNvSpPr>
          <p:nvPr/>
        </p:nvSpPr>
        <p:spPr bwMode="auto">
          <a:xfrm>
            <a:off x="107504" y="1762791"/>
            <a:ext cx="9145016" cy="459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61639" indent="-361639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 smtClean="0">
                <a:latin typeface="Comic Sans MS" panose="030F0702030302020204" pitchFamily="66" charset="0"/>
              </a:rPr>
              <a:t>Membrane stabilizers</a:t>
            </a:r>
            <a:endParaRPr lang="en-US" altLang="en-US" sz="2250" dirty="0">
              <a:latin typeface="Comic Sans MS" panose="030F0702030302020204" pitchFamily="66" charset="0"/>
            </a:endParaRPr>
          </a:p>
          <a:p>
            <a:pPr algn="l">
              <a:buClr>
                <a:srgbClr val="B4975B"/>
              </a:buClr>
            </a:pPr>
            <a:r>
              <a:rPr lang="en-US" altLang="en-US" sz="2250" dirty="0">
                <a:latin typeface="Comic Sans MS" panose="030F0702030302020204" pitchFamily="66" charset="0"/>
              </a:rPr>
              <a:t>      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-↓ spontaneous </a:t>
            </a:r>
            <a:r>
              <a:rPr lang="en-US" altLang="en-US" sz="2250" dirty="0">
                <a:latin typeface="Comic Sans MS" panose="030F0702030302020204" pitchFamily="66" charset="0"/>
              </a:rPr>
              <a:t>electrical 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activity </a:t>
            </a:r>
            <a:r>
              <a:rPr lang="en-US" altLang="en-US" sz="1406" dirty="0" smtClean="0">
                <a:latin typeface="Comic Sans MS" panose="030F0702030302020204" pitchFamily="66" charset="0"/>
              </a:rPr>
              <a:t>(</a:t>
            </a:r>
            <a:r>
              <a:rPr lang="en-US" altLang="en-US" sz="1406" dirty="0" err="1" smtClean="0">
                <a:latin typeface="Comic Sans MS" panose="030F0702030302020204" pitchFamily="66" charset="0"/>
              </a:rPr>
              <a:t>ectopics</a:t>
            </a:r>
            <a:r>
              <a:rPr lang="en-US" altLang="en-US" sz="1406" dirty="0">
                <a:latin typeface="Comic Sans MS" panose="030F0702030302020204" pitchFamily="66" charset="0"/>
              </a:rPr>
              <a:t>)</a:t>
            </a:r>
          </a:p>
          <a:p>
            <a:pPr algn="l">
              <a:buClr>
                <a:srgbClr val="B4975B"/>
              </a:buClr>
            </a:pPr>
            <a:r>
              <a:rPr lang="en-US" altLang="en-US" sz="2250" dirty="0">
                <a:latin typeface="Comic Sans MS" panose="030F0702030302020204" pitchFamily="66" charset="0"/>
              </a:rPr>
              <a:t>      -neuropathic pain</a:t>
            </a:r>
          </a:p>
          <a:p>
            <a:pPr algn="l">
              <a:buClr>
                <a:srgbClr val="B4975B"/>
              </a:buClr>
            </a:pPr>
            <a:r>
              <a:rPr lang="en-US" altLang="en-US" sz="2250" dirty="0">
                <a:latin typeface="Comic Sans MS" panose="030F0702030302020204" pitchFamily="66" charset="0"/>
              </a:rPr>
              <a:t>      -migraine</a:t>
            </a:r>
          </a:p>
          <a:p>
            <a:pPr marL="361639" indent="-361639">
              <a:buClr>
                <a:srgbClr val="B4975B"/>
              </a:buClr>
              <a:buFont typeface="Courier New" panose="02070309020205020404" pitchFamily="49" charset="0"/>
              <a:buChar char="o"/>
            </a:pPr>
            <a:endParaRPr lang="en-US" altLang="en-US" sz="2250" dirty="0">
              <a:latin typeface="Comic Sans MS" panose="030F0702030302020204" pitchFamily="66" charset="0"/>
            </a:endParaRPr>
          </a:p>
          <a:p>
            <a:pPr marL="361639" indent="-361639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>
                <a:latin typeface="Comic Sans MS" panose="030F0702030302020204" pitchFamily="66" charset="0"/>
              </a:rPr>
              <a:t>Block voltage gated 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Na ion </a:t>
            </a:r>
            <a:r>
              <a:rPr lang="en-US" altLang="en-US" sz="2250" dirty="0">
                <a:latin typeface="Comic Sans MS" panose="030F0702030302020204" pitchFamily="66" charset="0"/>
              </a:rPr>
              <a:t>channels</a:t>
            </a:r>
          </a:p>
          <a:p>
            <a:pPr algn="l">
              <a:buClr>
                <a:srgbClr val="B4975B"/>
              </a:buClr>
            </a:pPr>
            <a:r>
              <a:rPr lang="en-US" altLang="en-US" sz="2250" dirty="0">
                <a:latin typeface="Comic Sans MS" panose="030F0702030302020204" pitchFamily="66" charset="0"/>
              </a:rPr>
              <a:t>   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   </a:t>
            </a:r>
            <a:r>
              <a:rPr lang="en-US" altLang="en-US" sz="225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-</a:t>
            </a:r>
            <a:r>
              <a:rPr lang="en-US" altLang="en-US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carbamazepine </a:t>
            </a:r>
            <a:endParaRPr lang="en-US" altLang="en-US" sz="1406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l">
              <a:buClr>
                <a:srgbClr val="B4975B"/>
              </a:buClr>
            </a:pPr>
            <a:r>
              <a:rPr lang="en-US" altLang="en-US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      -valproate</a:t>
            </a:r>
          </a:p>
          <a:p>
            <a:pPr algn="l">
              <a:buClr>
                <a:srgbClr val="B4975B"/>
              </a:buClr>
            </a:pPr>
            <a:r>
              <a:rPr lang="en-US" altLang="en-US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      -lignocaine</a:t>
            </a:r>
          </a:p>
          <a:p>
            <a:pPr marL="361639" indent="-361639">
              <a:buClr>
                <a:srgbClr val="B4975B"/>
              </a:buClr>
              <a:buFont typeface="Courier New" panose="02070309020205020404" pitchFamily="49" charset="0"/>
              <a:buChar char="o"/>
            </a:pPr>
            <a:endParaRPr lang="en-US" altLang="en-US" sz="2250" dirty="0">
              <a:latin typeface="Comic Sans MS" panose="030F0702030302020204" pitchFamily="66" charset="0"/>
            </a:endParaRPr>
          </a:p>
          <a:p>
            <a:pPr marL="361639" indent="-361639"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>
                <a:latin typeface="Comic Sans MS" panose="030F0702030302020204" pitchFamily="66" charset="0"/>
              </a:rPr>
              <a:t>Block specialized calcium 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ion channels </a:t>
            </a:r>
            <a:r>
              <a:rPr lang="en-US" altLang="en-US" sz="1969" dirty="0" smtClean="0">
                <a:latin typeface="Comic Sans MS" panose="030F0702030302020204" pitchFamily="66" charset="0"/>
              </a:rPr>
              <a:t>(α2</a:t>
            </a:r>
            <a:r>
              <a:rPr lang="el-GR" altLang="en-US" sz="1969" dirty="0">
                <a:latin typeface="Comic Sans MS" panose="030F0702030302020204" pitchFamily="66" charset="0"/>
              </a:rPr>
              <a:t>δ</a:t>
            </a:r>
            <a:r>
              <a:rPr lang="en-AU" altLang="en-US" sz="1969" dirty="0">
                <a:latin typeface="Comic Sans MS" panose="030F0702030302020204" pitchFamily="66" charset="0"/>
              </a:rPr>
              <a:t> subunit)</a:t>
            </a:r>
          </a:p>
          <a:p>
            <a:pPr algn="l">
              <a:buClr>
                <a:srgbClr val="B4975B"/>
              </a:buClr>
            </a:pPr>
            <a:r>
              <a:rPr lang="en-AU" altLang="en-US" sz="196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</a:t>
            </a:r>
            <a:r>
              <a:rPr lang="en-US" altLang="en-US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-</a:t>
            </a:r>
            <a:r>
              <a:rPr lang="en-US" altLang="en-US" sz="225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pregabalin</a:t>
            </a:r>
            <a:r>
              <a:rPr lang="en-US" altLang="en-US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, gabapentin </a:t>
            </a:r>
          </a:p>
          <a:p>
            <a:pPr algn="l"/>
            <a:endParaRPr lang="en-US" altLang="en-US" sz="2250" dirty="0">
              <a:latin typeface="Comic Sans MS" panose="030F0702030302020204" pitchFamily="66" charset="0"/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 rot="-8085121">
            <a:off x="7008029" y="4289605"/>
            <a:ext cx="658235" cy="634833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781263" y="2067931"/>
            <a:ext cx="0" cy="2539091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818877" y="2518848"/>
            <a:ext cx="81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alt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798321" y="4140859"/>
            <a:ext cx="81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alt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4880" y="4524468"/>
            <a:ext cx="98531" cy="4958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66"/>
          </a:p>
        </p:txBody>
      </p:sp>
      <p:sp>
        <p:nvSpPr>
          <p:cNvPr id="19" name="Rectangle 18"/>
          <p:cNvSpPr/>
          <p:nvPr/>
        </p:nvSpPr>
        <p:spPr>
          <a:xfrm>
            <a:off x="5733213" y="2718903"/>
            <a:ext cx="98530" cy="3858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66"/>
          </a:p>
        </p:txBody>
      </p:sp>
      <p:sp>
        <p:nvSpPr>
          <p:cNvPr id="21" name="Rectangle 20"/>
          <p:cNvSpPr/>
          <p:nvPr/>
        </p:nvSpPr>
        <p:spPr>
          <a:xfrm>
            <a:off x="6037157" y="4497170"/>
            <a:ext cx="98531" cy="4958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66"/>
          </a:p>
        </p:txBody>
      </p:sp>
      <p:sp>
        <p:nvSpPr>
          <p:cNvPr id="23" name="Rectangle 22"/>
          <p:cNvSpPr/>
          <p:nvPr/>
        </p:nvSpPr>
        <p:spPr>
          <a:xfrm>
            <a:off x="6976712" y="4147712"/>
            <a:ext cx="98531" cy="4958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66"/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6678887" y="3478781"/>
            <a:ext cx="812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Ca</a:t>
            </a:r>
            <a:r>
              <a:rPr lang="en-US" altLang="en-US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++</a:t>
            </a:r>
          </a:p>
          <a:p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α2</a:t>
            </a:r>
            <a:r>
              <a:rPr lang="el-GR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δ</a:t>
            </a:r>
            <a:endParaRPr lang="en-US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535" y="19713"/>
            <a:ext cx="3024337" cy="86174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Anticonvulsants</a:t>
            </a:r>
          </a:p>
          <a:p>
            <a:pPr marL="120614" algn="ctr">
              <a:lnSpc>
                <a:spcPts val="3040"/>
              </a:lnSpc>
            </a:pP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900" dirty="0" smtClean="0">
                <a:solidFill>
                  <a:prstClr val="black">
                    <a:tint val="75000"/>
                  </a:prstClr>
                </a:solidFill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solidFill>
                <a:prstClr val="black">
                  <a:tint val="7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185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7879" y="764704"/>
            <a:ext cx="8613775" cy="9271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AU" sz="2800" dirty="0" smtClean="0">
                <a:latin typeface="Comic Sans MS" panose="030F0702030302020204" pitchFamily="66" charset="0"/>
                <a:ea typeface="ＭＳ Ｐゴシック" pitchFamily="34" charset="-128"/>
              </a:rPr>
              <a:t>‘CPU</a:t>
            </a:r>
            <a:r>
              <a:rPr lang="en-AU" sz="2800" dirty="0">
                <a:latin typeface="Comic Sans MS" panose="030F0702030302020204" pitchFamily="66" charset="0"/>
                <a:ea typeface="ＭＳ Ｐゴシック" pitchFamily="34" charset="-128"/>
              </a:rPr>
              <a:t>’ of </a:t>
            </a:r>
            <a:r>
              <a:rPr lang="en-AU" sz="2800" dirty="0" smtClean="0">
                <a:latin typeface="Comic Sans MS" panose="030F0702030302020204" pitchFamily="66" charset="0"/>
                <a:ea typeface="ＭＳ Ｐゴシック" pitchFamily="34" charset="-128"/>
              </a:rPr>
              <a:t>nociceptive </a:t>
            </a:r>
            <a:r>
              <a:rPr lang="en-AU" sz="2800" dirty="0">
                <a:latin typeface="Comic Sans MS" panose="030F0702030302020204" pitchFamily="66" charset="0"/>
                <a:ea typeface="ＭＳ Ｐゴシック" pitchFamily="34" charset="-128"/>
              </a:rPr>
              <a:t>system</a:t>
            </a:r>
          </a:p>
        </p:txBody>
      </p:sp>
      <p:pic>
        <p:nvPicPr>
          <p:cNvPr id="16387" name="Picture 22" descr="neuropathic pain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51720" y="1988840"/>
            <a:ext cx="6913563" cy="4170362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395535" y="19719"/>
            <a:ext cx="2736305" cy="86174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Dorsal horn 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modulation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2749895" cy="41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1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wind up p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 b="14157"/>
          <a:stretch/>
        </p:blipFill>
        <p:spPr bwMode="auto">
          <a:xfrm>
            <a:off x="539552" y="1847710"/>
            <a:ext cx="8150225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Oval 5"/>
          <p:cNvSpPr>
            <a:spLocks noChangeArrowheads="1"/>
          </p:cNvSpPr>
          <p:nvPr/>
        </p:nvSpPr>
        <p:spPr bwMode="auto">
          <a:xfrm>
            <a:off x="3923928" y="304323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1" tIns="45706" rIns="91411" bIns="45706" anchor="ctr"/>
          <a:lstStyle/>
          <a:p>
            <a:endParaRPr lang="en-AU"/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7667625" y="3500438"/>
            <a:ext cx="1379538" cy="65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1" tIns="45706" rIns="91411" bIns="45706">
            <a:spAutoFit/>
          </a:bodyPr>
          <a:lstStyle/>
          <a:p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Nuclear</a:t>
            </a:r>
          </a:p>
          <a:p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changes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5" y="19719"/>
            <a:ext cx="2736305" cy="1246495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Dorsal horn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first-order 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synapse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5FF3B-2F76-4805-B259-046B2298DAE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48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20788"/>
            <a:ext cx="8229600" cy="4625975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Comic Sans MS" panose="030F0702030302020204" pitchFamily="66" charset="0"/>
              </a:rPr>
              <a:t>Most abundant neurotransmitter </a:t>
            </a:r>
            <a:r>
              <a:rPr lang="en-AU" altLang="en-US" sz="2000" dirty="0" smtClean="0">
                <a:latin typeface="Comic Sans MS" panose="030F0702030302020204" pitchFamily="66" charset="0"/>
              </a:rPr>
              <a:t>(90%)</a:t>
            </a:r>
            <a:endParaRPr lang="en-AU" altLang="en-US" sz="20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Comic Sans MS" panose="030F0702030302020204" pitchFamily="66" charset="0"/>
              </a:rPr>
              <a:t>Excitatory (neurotoxic in high amounts)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Comic Sans MS" panose="030F0702030302020204" pitchFamily="66" charset="0"/>
              </a:rPr>
              <a:t>Amplification 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Comic Sans MS" panose="030F0702030302020204" pitchFamily="66" charset="0"/>
              </a:rPr>
              <a:t>Sensitization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Comic Sans MS" panose="030F0702030302020204" pitchFamily="66" charset="0"/>
              </a:rPr>
              <a:t>Learning 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Comic Sans MS" panose="030F0702030302020204" pitchFamily="66" charset="0"/>
              </a:rPr>
              <a:t>Memory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AU" altLang="en-US" sz="2000" dirty="0">
                <a:latin typeface="Comic Sans MS" panose="030F0702030302020204" pitchFamily="66" charset="0"/>
              </a:rPr>
              <a:t>Wind-up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B4975B"/>
              </a:buClr>
              <a:buFont typeface="Courier New" panose="02070309020205020404" pitchFamily="49" charset="0"/>
              <a:buChar char="o"/>
            </a:pPr>
            <a:endParaRPr lang="en-AU" altLang="en-US" sz="2000" dirty="0">
              <a:latin typeface="Comic Sans MS" panose="030F0702030302020204" pitchFamily="66" charset="0"/>
            </a:endParaRPr>
          </a:p>
          <a:p>
            <a:pPr marL="119020" indent="0">
              <a:buNone/>
            </a:pPr>
            <a:endParaRPr lang="en-AU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5535" y="19713"/>
            <a:ext cx="2736305" cy="86174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Glutamate </a:t>
            </a:r>
          </a:p>
          <a:p>
            <a:pPr marL="120614" algn="ctr">
              <a:lnSpc>
                <a:spcPts val="3040"/>
              </a:lnSpc>
            </a:pP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2952328" cy="315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91" y="260648"/>
            <a:ext cx="252028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89795" y="6511454"/>
            <a:ext cx="5508625" cy="274638"/>
          </a:xfrm>
        </p:spPr>
        <p:txBody>
          <a:bodyPr/>
          <a:lstStyle/>
          <a:p>
            <a:pPr>
              <a:defRPr/>
            </a:pPr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5FF3B-2F76-4805-B259-046B2298DAE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77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Comic Sans MS" panose="030F0702030302020204" pitchFamily="66" charset="0"/>
              </a:rPr>
              <a:t>Student Learning Outcomes</a:t>
            </a:r>
            <a:endParaRPr lang="en-AU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sz="2800" dirty="0">
                <a:latin typeface="Comic Sans MS" panose="030F0702030302020204" pitchFamily="66" charset="0"/>
              </a:rPr>
              <a:t>Review the physiological mechanisms of pain and describe, in principle, how pain is managed.</a:t>
            </a:r>
          </a:p>
        </p:txBody>
      </p:sp>
      <p:pic>
        <p:nvPicPr>
          <p:cNvPr id="5" name="Picture 2" descr="C:\Users\S800010G\Desktop\Documents\UNDA\Teaching\DJM Lectures\copyright 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7" y="3039739"/>
            <a:ext cx="5191125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201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-180528" y="670804"/>
            <a:ext cx="8415507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2400" dirty="0" smtClean="0">
                <a:latin typeface="Comic Sans MS" panose="030F0702030302020204" pitchFamily="66" charset="0"/>
              </a:rPr>
              <a:t>Nervous </a:t>
            </a:r>
            <a:r>
              <a:rPr lang="en-US" altLang="en-US" sz="2400" dirty="0">
                <a:latin typeface="Comic Sans MS" panose="030F0702030302020204" pitchFamily="66" charset="0"/>
              </a:rPr>
              <a:t>system’s ‘chemical transistor’ (amplifier)</a:t>
            </a:r>
          </a:p>
        </p:txBody>
      </p:sp>
      <p:sp>
        <p:nvSpPr>
          <p:cNvPr id="178196" name="Text Box 20"/>
          <p:cNvSpPr txBox="1">
            <a:spLocks noChangeArrowheads="1"/>
          </p:cNvSpPr>
          <p:nvPr/>
        </p:nvSpPr>
        <p:spPr bwMode="auto">
          <a:xfrm>
            <a:off x="395535" y="2143534"/>
            <a:ext cx="5132106" cy="493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1" tIns="45706" rIns="91411" bIns="45706">
            <a:spAutoFit/>
          </a:bodyPr>
          <a:lstStyle/>
          <a:p>
            <a:pPr marL="342796" indent="-34279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00" dirty="0" smtClean="0">
                <a:latin typeface="Comic Sans MS" panose="030F0702030302020204" pitchFamily="66" charset="0"/>
              </a:rPr>
              <a:t>N-methyl-D-</a:t>
            </a:r>
            <a:r>
              <a:rPr lang="en-US" altLang="en-US" sz="2200" dirty="0" err="1" smtClean="0">
                <a:latin typeface="Comic Sans MS" panose="030F0702030302020204" pitchFamily="66" charset="0"/>
              </a:rPr>
              <a:t>asparate</a:t>
            </a:r>
            <a:endParaRPr lang="en-US" altLang="en-US" sz="2200" dirty="0" smtClean="0">
              <a:latin typeface="Comic Sans MS" panose="030F0702030302020204" pitchFamily="66" charset="0"/>
            </a:endParaRPr>
          </a:p>
          <a:p>
            <a:pPr marL="342796" indent="-34279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00" dirty="0" smtClean="0">
                <a:latin typeface="Comic Sans MS" panose="030F0702030302020204" pitchFamily="66" charset="0"/>
              </a:rPr>
              <a:t>Central sensitization</a:t>
            </a:r>
          </a:p>
          <a:p>
            <a:pPr marL="342796" indent="-34279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00" dirty="0" smtClean="0">
                <a:latin typeface="Comic Sans MS" panose="030F0702030302020204" pitchFamily="66" charset="0"/>
              </a:rPr>
              <a:t>Memory</a:t>
            </a:r>
            <a:endParaRPr lang="en-US" altLang="en-US" sz="2200" dirty="0">
              <a:latin typeface="Comic Sans MS" panose="030F0702030302020204" pitchFamily="66" charset="0"/>
            </a:endParaRPr>
          </a:p>
          <a:p>
            <a:pPr marL="342796" indent="-34279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00" dirty="0" smtClean="0">
                <a:latin typeface="Comic Sans MS" panose="030F0702030302020204" pitchFamily="66" charset="0"/>
              </a:rPr>
              <a:t>Glutamate </a:t>
            </a:r>
            <a:r>
              <a:rPr lang="en-US" altLang="en-US" sz="2200" dirty="0">
                <a:latin typeface="Comic Sans MS" panose="030F0702030302020204" pitchFamily="66" charset="0"/>
              </a:rPr>
              <a:t>is </a:t>
            </a:r>
            <a:r>
              <a:rPr lang="en-US" altLang="en-US" sz="2200" dirty="0" smtClean="0">
                <a:latin typeface="Comic Sans MS" panose="030F0702030302020204" pitchFamily="66" charset="0"/>
              </a:rPr>
              <a:t>ligand</a:t>
            </a:r>
            <a:endParaRPr lang="en-US" altLang="en-US" sz="2200" dirty="0">
              <a:latin typeface="Comic Sans MS" panose="030F0702030302020204" pitchFamily="66" charset="0"/>
            </a:endParaRPr>
          </a:p>
          <a:p>
            <a:pPr marL="342796" indent="-34279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00" dirty="0">
                <a:solidFill>
                  <a:srgbClr val="00B050"/>
                </a:solidFill>
                <a:latin typeface="Comic Sans MS" panose="030F0702030302020204" pitchFamily="66" charset="0"/>
              </a:rPr>
              <a:t>Blocked by ketamine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</a:pPr>
            <a:r>
              <a:rPr lang="en-US" altLang="en-US" sz="2200" dirty="0">
                <a:latin typeface="Comic Sans MS" panose="030F0702030302020204" pitchFamily="66" charset="0"/>
              </a:rPr>
              <a:t>    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</a:pPr>
            <a:r>
              <a:rPr lang="en-US" altLang="en-US" sz="2000" dirty="0" smtClean="0">
                <a:latin typeface="Comic Sans MS" panose="030F0702030302020204" pitchFamily="66" charset="0"/>
              </a:rPr>
              <a:t> </a:t>
            </a:r>
            <a:endParaRPr lang="en-US" altLang="en-US" sz="2200" dirty="0">
              <a:latin typeface="Comic Sans MS" panose="030F0702030302020204" pitchFamily="66" charset="0"/>
            </a:endParaRPr>
          </a:p>
          <a:p>
            <a:pPr marL="321357" indent="-321357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altLang="en-US" sz="2200" dirty="0">
              <a:latin typeface="Comic Sans MS" panose="030F0702030302020204" pitchFamily="66" charset="0"/>
            </a:endParaRPr>
          </a:p>
        </p:txBody>
      </p:sp>
      <p:pic>
        <p:nvPicPr>
          <p:cNvPr id="17" name="Picture 4" descr="NM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15" y="2143534"/>
            <a:ext cx="3994636" cy="398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5" y="19713"/>
            <a:ext cx="2736305" cy="86174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NMDA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channel 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5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sz="4000" dirty="0"/>
              <a:t/>
            </a:r>
            <a:br>
              <a:rPr lang="en-AU" sz="4000" dirty="0"/>
            </a:br>
            <a:endParaRPr lang="en-AU" sz="4000" dirty="0"/>
          </a:p>
        </p:txBody>
      </p:sp>
      <p:sp>
        <p:nvSpPr>
          <p:cNvPr id="15363" name="AutoShape 4"/>
          <p:cNvSpPr>
            <a:spLocks noChangeArrowheads="1"/>
          </p:cNvSpPr>
          <p:nvPr/>
        </p:nvSpPr>
        <p:spPr bwMode="auto">
          <a:xfrm rot="-8085121">
            <a:off x="4061226" y="3962399"/>
            <a:ext cx="914400" cy="9144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11" tIns="45706" rIns="91411" bIns="45706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 flipV="1">
            <a:off x="7772400" y="4419600"/>
            <a:ext cx="1143000" cy="0"/>
          </a:xfrm>
          <a:prstGeom prst="line">
            <a:avLst/>
          </a:prstGeom>
          <a:noFill/>
          <a:ln w="825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1" tIns="45706" rIns="91411" bIns="45706"/>
          <a:lstStyle/>
          <a:p>
            <a:endParaRPr lang="en-AU" sz="4200"/>
          </a:p>
        </p:txBody>
      </p:sp>
      <p:sp>
        <p:nvSpPr>
          <p:cNvPr id="15365" name="Text Box 6"/>
          <p:cNvSpPr txBox="1">
            <a:spLocks noChangeArrowheads="1"/>
          </p:cNvSpPr>
          <p:nvPr/>
        </p:nvSpPr>
        <p:spPr bwMode="auto">
          <a:xfrm>
            <a:off x="5751663" y="4292601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7467600" y="3962400"/>
            <a:ext cx="0" cy="863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1" tIns="45706" rIns="91411" bIns="45706"/>
          <a:lstStyle/>
          <a:p>
            <a:endParaRPr lang="en-AU" sz="4200"/>
          </a:p>
        </p:txBody>
      </p:sp>
      <p:sp>
        <p:nvSpPr>
          <p:cNvPr id="15367" name="Text Box 8"/>
          <p:cNvSpPr txBox="1">
            <a:spLocks noChangeArrowheads="1"/>
          </p:cNvSpPr>
          <p:nvPr/>
        </p:nvSpPr>
        <p:spPr bwMode="auto">
          <a:xfrm>
            <a:off x="1935313" y="4581525"/>
            <a:ext cx="184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/>
          </a:p>
        </p:txBody>
      </p:sp>
      <p:sp>
        <p:nvSpPr>
          <p:cNvPr id="15368" name="Text Box 9"/>
          <p:cNvSpPr txBox="1">
            <a:spLocks noChangeArrowheads="1"/>
          </p:cNvSpPr>
          <p:nvPr/>
        </p:nvSpPr>
        <p:spPr bwMode="auto">
          <a:xfrm>
            <a:off x="4764822" y="4581526"/>
            <a:ext cx="299184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1" tIns="45706" rIns="91411" bIns="4570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2200" dirty="0" err="1"/>
              <a:t>lllllllllllllllllllll</a:t>
            </a:r>
            <a:r>
              <a:rPr lang="en-US" altLang="en-US" sz="2200" dirty="0"/>
              <a:t> </a:t>
            </a:r>
            <a:r>
              <a:rPr lang="en-US" altLang="en-US" sz="2000" b="1" dirty="0">
                <a:latin typeface="Comic Sans MS" panose="030F0702030302020204" pitchFamily="66" charset="0"/>
              </a:rPr>
              <a:t>50 Hz</a:t>
            </a:r>
          </a:p>
        </p:txBody>
      </p:sp>
      <p:sp>
        <p:nvSpPr>
          <p:cNvPr id="15370" name="Oval 11"/>
          <p:cNvSpPr>
            <a:spLocks noChangeArrowheads="1"/>
          </p:cNvSpPr>
          <p:nvPr/>
        </p:nvSpPr>
        <p:spPr bwMode="auto">
          <a:xfrm>
            <a:off x="4114801" y="3321264"/>
            <a:ext cx="4249277" cy="227385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1" tIns="45706" rIns="91411" bIns="45706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/>
          </a:p>
        </p:txBody>
      </p:sp>
      <p:sp>
        <p:nvSpPr>
          <p:cNvPr id="191500" name="Text Box 12"/>
          <p:cNvSpPr txBox="1">
            <a:spLocks noChangeArrowheads="1"/>
          </p:cNvSpPr>
          <p:nvPr/>
        </p:nvSpPr>
        <p:spPr bwMode="auto">
          <a:xfrm>
            <a:off x="4294564" y="5204090"/>
            <a:ext cx="41148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FF3300"/>
                </a:solidFill>
                <a:latin typeface="Comic Sans MS" panose="030F0702030302020204" pitchFamily="66" charset="0"/>
              </a:rPr>
              <a:t>Dorsal horn</a:t>
            </a:r>
          </a:p>
        </p:txBody>
      </p:sp>
      <p:sp>
        <p:nvSpPr>
          <p:cNvPr id="15372" name="Line 13"/>
          <p:cNvSpPr>
            <a:spLocks noChangeShapeType="1"/>
          </p:cNvSpPr>
          <p:nvPr/>
        </p:nvSpPr>
        <p:spPr bwMode="auto">
          <a:xfrm>
            <a:off x="7772400" y="3962400"/>
            <a:ext cx="0" cy="863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1" tIns="45706" rIns="91411" bIns="45706"/>
          <a:lstStyle/>
          <a:p>
            <a:endParaRPr lang="en-AU" sz="4200"/>
          </a:p>
        </p:txBody>
      </p:sp>
      <p:sp>
        <p:nvSpPr>
          <p:cNvPr id="15373" name="Line 14"/>
          <p:cNvSpPr>
            <a:spLocks noChangeShapeType="1"/>
          </p:cNvSpPr>
          <p:nvPr/>
        </p:nvSpPr>
        <p:spPr bwMode="auto">
          <a:xfrm flipV="1">
            <a:off x="5105401" y="4394199"/>
            <a:ext cx="2362200" cy="0"/>
          </a:xfrm>
          <a:prstGeom prst="line">
            <a:avLst/>
          </a:prstGeom>
          <a:noFill/>
          <a:ln w="825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1" tIns="45706" rIns="91411" bIns="45706"/>
          <a:lstStyle/>
          <a:p>
            <a:endParaRPr lang="en-AU" sz="4200"/>
          </a:p>
        </p:txBody>
      </p:sp>
      <p:sp>
        <p:nvSpPr>
          <p:cNvPr id="12305" name="Text Box 19"/>
          <p:cNvSpPr txBox="1">
            <a:spLocks noChangeArrowheads="1"/>
          </p:cNvSpPr>
          <p:nvPr/>
        </p:nvSpPr>
        <p:spPr bwMode="auto">
          <a:xfrm>
            <a:off x="941763" y="1432753"/>
            <a:ext cx="8523923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1" tIns="45706" rIns="91411" bIns="4570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2200" dirty="0">
                <a:latin typeface="Comic Sans MS" panose="030F0702030302020204" pitchFamily="66" charset="0"/>
              </a:rPr>
              <a:t>I</a:t>
            </a:r>
            <a:r>
              <a:rPr lang="en-US" altLang="en-US" sz="2000" dirty="0">
                <a:latin typeface="Comic Sans MS" panose="030F0702030302020204" pitchFamily="66" charset="0"/>
              </a:rPr>
              <a:t>ncreased nociceptive output for a given nociceptive input</a:t>
            </a:r>
          </a:p>
        </p:txBody>
      </p:sp>
      <p:sp>
        <p:nvSpPr>
          <p:cNvPr id="15378" name="Text Box 23"/>
          <p:cNvSpPr txBox="1">
            <a:spLocks noChangeArrowheads="1"/>
          </p:cNvSpPr>
          <p:nvPr/>
        </p:nvSpPr>
        <p:spPr bwMode="auto">
          <a:xfrm>
            <a:off x="377036" y="4571828"/>
            <a:ext cx="4017436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1" tIns="45706" rIns="91411" bIns="4570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2000" dirty="0"/>
              <a:t>1  1  1  1  1  1  1  1  1  1  1  1  1</a:t>
            </a:r>
            <a:r>
              <a:rPr lang="en-US" altLang="en-US" sz="2000" b="1" dirty="0"/>
              <a:t>  </a:t>
            </a:r>
            <a:r>
              <a:rPr lang="en-US" altLang="en-US" sz="2000" b="1" dirty="0">
                <a:latin typeface="Comic Sans MS" panose="030F0702030302020204" pitchFamily="66" charset="0"/>
              </a:rPr>
              <a:t>3Hz 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924824" y="2457916"/>
            <a:ext cx="57245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2000" dirty="0">
                <a:latin typeface="Comic Sans MS" panose="030F0702030302020204" pitchFamily="66" charset="0"/>
              </a:rPr>
              <a:t>Amplifier effect</a:t>
            </a:r>
          </a:p>
          <a:p>
            <a:endParaRPr lang="en-US" altLang="en-US" sz="2000" dirty="0">
              <a:latin typeface="Comic Sans MS" panose="030F0702030302020204" pitchFamily="66" charset="0"/>
            </a:endParaRPr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 flipV="1">
            <a:off x="1280188" y="4394199"/>
            <a:ext cx="3068506" cy="0"/>
          </a:xfrm>
          <a:prstGeom prst="line">
            <a:avLst/>
          </a:prstGeom>
          <a:noFill/>
          <a:ln w="825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1" tIns="45706" rIns="91411" bIns="45706"/>
          <a:lstStyle/>
          <a:p>
            <a:endParaRPr lang="en-AU" sz="4200"/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4348695" y="3987800"/>
            <a:ext cx="0" cy="86360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1" tIns="45706" rIns="91411" bIns="45706"/>
          <a:lstStyle/>
          <a:p>
            <a:endParaRPr lang="en-AU" sz="4200"/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817217" y="3833966"/>
            <a:ext cx="1008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1" tIns="45706" rIns="91411" bIns="45706">
            <a:spAutoFit/>
          </a:bodyPr>
          <a:lstStyle/>
          <a:p>
            <a:r>
              <a:rPr lang="en-US" altLang="en-U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NMDA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>
            <a:off x="4510506" y="3902939"/>
            <a:ext cx="86180" cy="3780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80000" flipH="1">
            <a:off x="4603474" y="4034346"/>
            <a:ext cx="100040" cy="378021"/>
          </a:xfrm>
          <a:prstGeom prst="rect">
            <a:avLst/>
          </a:prstGeom>
        </p:spPr>
      </p:pic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5177236" y="2419573"/>
            <a:ext cx="5724525" cy="104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1" tIns="45706" rIns="91411" bIns="4570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2000" dirty="0">
                <a:latin typeface="Comic Sans MS" panose="030F0702030302020204" pitchFamily="66" charset="0"/>
              </a:rPr>
              <a:t>Capacitance effect</a:t>
            </a:r>
          </a:p>
          <a:p>
            <a:r>
              <a:rPr lang="en-US" altLang="en-US" sz="2000" dirty="0">
                <a:latin typeface="Comic Sans MS" panose="030F0702030302020204" pitchFamily="66" charset="0"/>
              </a:rPr>
              <a:t>          ‘memory’</a:t>
            </a:r>
          </a:p>
          <a:p>
            <a:endParaRPr lang="en-US" altLang="en-US" sz="2200" dirty="0">
              <a:latin typeface="Comic Sans MS" panose="030F0702030302020204" pitchFamily="66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092280" y="3084089"/>
            <a:ext cx="498745" cy="76227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95535" y="19713"/>
            <a:ext cx="2736305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Central 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sensitization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amplifier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1531176" y="5120135"/>
            <a:ext cx="16006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1" tIns="45706" rIns="91411" bIns="45706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2000" dirty="0">
                <a:latin typeface="Comic Sans MS" panose="030F0702030302020204" pitchFamily="66" charset="0"/>
              </a:rPr>
              <a:t>Wind-up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936806" y="2963999"/>
            <a:ext cx="1178001" cy="107002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49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8172" y="1261566"/>
            <a:ext cx="9144000" cy="11430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i="1" dirty="0">
                <a:latin typeface="Comic Sans MS" panose="030F0702030302020204" pitchFamily="66" charset="0"/>
                <a:ea typeface="ＭＳ Ｐゴシック" pitchFamily="34" charset="-128"/>
              </a:rPr>
              <a:t>Greek for </a:t>
            </a:r>
            <a:r>
              <a:rPr lang="en-US" sz="2400" i="1" dirty="0" smtClean="0">
                <a:latin typeface="Comic Sans MS" panose="030F0702030302020204" pitchFamily="66" charset="0"/>
                <a:ea typeface="ＭＳ Ｐゴシック" pitchFamily="34" charset="-128"/>
              </a:rPr>
              <a:t>‘other </a:t>
            </a:r>
            <a:r>
              <a:rPr lang="en-US" sz="2400" i="1" dirty="0">
                <a:latin typeface="Comic Sans MS" panose="030F0702030302020204" pitchFamily="66" charset="0"/>
                <a:ea typeface="ＭＳ Ｐゴシック" pitchFamily="34" charset="-128"/>
              </a:rPr>
              <a:t>pain</a:t>
            </a:r>
            <a:r>
              <a:rPr lang="en-US" sz="2400" i="1" dirty="0" smtClean="0">
                <a:latin typeface="Comic Sans MS" panose="030F0702030302020204" pitchFamily="66" charset="0"/>
                <a:ea typeface="ＭＳ Ｐゴシック" pitchFamily="34" charset="-128"/>
              </a:rPr>
              <a:t>’</a:t>
            </a:r>
            <a:br>
              <a:rPr lang="en-US" sz="2400" i="1" dirty="0" smtClean="0">
                <a:latin typeface="Comic Sans MS" panose="030F0702030302020204" pitchFamily="66" charset="0"/>
                <a:ea typeface="ＭＳ Ｐゴシック" pitchFamily="34" charset="-128"/>
              </a:rPr>
            </a:br>
            <a:r>
              <a:rPr lang="en-US" sz="2400" dirty="0" smtClean="0">
                <a:latin typeface="Comic Sans MS" panose="030F0702030302020204" pitchFamily="66" charset="0"/>
                <a:ea typeface="ＭＳ Ｐゴシック" pitchFamily="34" charset="-128"/>
              </a:rPr>
              <a:t>Allodynia is clinical sign of central sensitization</a:t>
            </a:r>
            <a:r>
              <a:rPr lang="en-US" sz="2000" dirty="0" smtClean="0">
                <a:latin typeface="Comic Sans MS" panose="030F0702030302020204" pitchFamily="66" charset="0"/>
                <a:ea typeface="ＭＳ Ｐゴシック" pitchFamily="34" charset="-128"/>
              </a:rPr>
              <a:t/>
            </a:r>
            <a:br>
              <a:rPr lang="en-US" sz="2000" dirty="0" smtClean="0">
                <a:latin typeface="Comic Sans MS" panose="030F0702030302020204" pitchFamily="66" charset="0"/>
                <a:ea typeface="ＭＳ Ｐゴシック" pitchFamily="34" charset="-128"/>
              </a:rPr>
            </a:br>
            <a:endParaRPr lang="en-GB" sz="2000" dirty="0">
              <a:latin typeface="Comic Sans MS" panose="030F0702030302020204" pitchFamily="66" charset="0"/>
              <a:ea typeface="ＭＳ Ｐゴシック" pitchFamily="34" charset="-128"/>
            </a:endParaRPr>
          </a:p>
        </p:txBody>
      </p:sp>
      <p:pic>
        <p:nvPicPr>
          <p:cNvPr id="3091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9715" y="2513082"/>
            <a:ext cx="1273989" cy="1176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7944" y="2514670"/>
            <a:ext cx="1273071" cy="127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0541" y="2433708"/>
            <a:ext cx="1295088" cy="130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roduct_thumbnail" descr="http://static.medshop.com.au/images/P/97269_tuning_fork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0439" y="2471013"/>
            <a:ext cx="1200544" cy="121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4220516" y="4437112"/>
            <a:ext cx="17228439" cy="1911575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algn="ctr" defTabSz="410730"/>
            <a:r>
              <a:rPr lang="en-AU" sz="2400" kern="0" dirty="0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If any of these non-painful stimuli feels painful, </a:t>
            </a:r>
          </a:p>
          <a:p>
            <a:pPr algn="ctr" defTabSz="410730"/>
            <a:endParaRPr lang="en-AU" sz="2400" kern="0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  <a:p>
            <a:pPr algn="ctr" defTabSz="410730"/>
            <a:r>
              <a:rPr lang="en-AU" sz="2400" kern="0" dirty="0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you have detected </a:t>
            </a:r>
            <a:r>
              <a:rPr lang="en-AU" sz="2400" b="1" kern="0" dirty="0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allodynia</a:t>
            </a:r>
            <a:r>
              <a:rPr lang="en-AU" sz="2400" kern="0" dirty="0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… </a:t>
            </a:r>
          </a:p>
          <a:p>
            <a:pPr algn="ctr" defTabSz="410730"/>
            <a:endParaRPr lang="en-AU" sz="2400" kern="0" dirty="0">
              <a:solidFill>
                <a:srgbClr val="000000"/>
              </a:solidFill>
              <a:latin typeface="Comic Sans MS" panose="030F0702030302020204" pitchFamily="66" charset="0"/>
              <a:sym typeface="Arial"/>
            </a:endParaRPr>
          </a:p>
          <a:p>
            <a:pPr algn="ctr" defTabSz="410730"/>
            <a:r>
              <a:rPr lang="en-AU" sz="2400" kern="0" dirty="0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...and therefore </a:t>
            </a:r>
            <a:r>
              <a:rPr lang="en-AU" sz="2400" b="1" kern="0" dirty="0">
                <a:solidFill>
                  <a:srgbClr val="000000"/>
                </a:solidFill>
                <a:latin typeface="Comic Sans MS" panose="030F0702030302020204" pitchFamily="66" charset="0"/>
                <a:sym typeface="Arial"/>
              </a:rPr>
              <a:t>central sensitization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5" y="19713"/>
            <a:ext cx="2736305" cy="86174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Allodynia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‘touch pain’ 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496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116117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0453"/>
            <a:ext cx="3817600" cy="5056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 preferRelativeResize="0"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9552" y="5517233"/>
            <a:ext cx="82296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5" y="19713"/>
            <a:ext cx="2880321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Pain 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i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nhibition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‘flight or fight’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9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72816"/>
            <a:ext cx="5481146" cy="579377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dirty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Descending </a:t>
            </a:r>
            <a:r>
              <a:rPr lang="en-US" alt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inhibition</a:t>
            </a:r>
            <a:r>
              <a:rPr lang="en-US" alt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of nociception</a:t>
            </a:r>
            <a:endParaRPr lang="en-US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Flight (or fight)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Allows us to escape </a:t>
            </a:r>
            <a:r>
              <a:rPr lang="en-US" alt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danger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Sitting on our bottoms!</a:t>
            </a:r>
            <a:endParaRPr lang="en-US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Inhibitory neurotransmitters</a:t>
            </a:r>
            <a:endParaRPr lang="en-US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None/>
            </a:pP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   </a:t>
            </a:r>
            <a:r>
              <a:rPr lang="en-US" alt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-</a:t>
            </a:r>
            <a:r>
              <a:rPr lang="en-US" alt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norepinephrine </a:t>
            </a:r>
            <a:endParaRPr lang="en-US" alt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None/>
            </a:pP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       -serotonin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None/>
            </a:pPr>
            <a:r>
              <a:rPr lang="en-US" alt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       -</a:t>
            </a:r>
            <a:r>
              <a:rPr lang="en-US" alt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endorphins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alt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Antidepressants (tricyclics, NRIs)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Clonidine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Opioids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None/>
            </a:pPr>
            <a:r>
              <a:rPr lang="en-US" altLang="en-US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endParaRPr lang="en-US" altLang="en-US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dirty="0"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i="1" dirty="0">
                <a:latin typeface="Arial" panose="020B0604020202020204" pitchFamily="34" charset="0"/>
              </a:rPr>
              <a:t>    </a:t>
            </a:r>
          </a:p>
          <a:p>
            <a:pPr eaLnBrk="1" hangingPunct="1">
              <a:lnSpc>
                <a:spcPct val="90000"/>
              </a:lnSpc>
            </a:pPr>
            <a:endParaRPr lang="en-AU" altLang="en-US" sz="2400" dirty="0"/>
          </a:p>
        </p:txBody>
      </p:sp>
      <p:pic>
        <p:nvPicPr>
          <p:cNvPr id="19460" name="Picture 4" descr="neuropathic pain 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989298" cy="470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2" name="AutoShape 12"/>
          <p:cNvSpPr>
            <a:spLocks noChangeArrowheads="1"/>
          </p:cNvSpPr>
          <p:nvPr/>
        </p:nvSpPr>
        <p:spPr bwMode="auto">
          <a:xfrm>
            <a:off x="6516216" y="2564904"/>
            <a:ext cx="144016" cy="1584176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00B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eaVert" wrap="none" lIns="91411" tIns="45706" rIns="91411" bIns="45706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/>
          </a:p>
        </p:txBody>
      </p:sp>
      <p:sp>
        <p:nvSpPr>
          <p:cNvPr id="8" name="TextBox 7"/>
          <p:cNvSpPr txBox="1"/>
          <p:nvPr/>
        </p:nvSpPr>
        <p:spPr>
          <a:xfrm>
            <a:off x="395535" y="19719"/>
            <a:ext cx="2736305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Descending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inhibitory control 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© EJ Visser and UNDA 2018 all rights reserved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nature.com/nrneurol/journal/v10/n9/images_article/nrneurol.2014.129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158425" y="692696"/>
            <a:ext cx="3577580" cy="570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26486" y="3717032"/>
            <a:ext cx="625434" cy="46163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2400" b="1" dirty="0" smtClean="0">
                <a:solidFill>
                  <a:srgbClr val="00B050"/>
                </a:solidFill>
              </a:rPr>
              <a:t>NE</a:t>
            </a:r>
            <a:r>
              <a:rPr lang="en-AU" sz="1600" b="1" dirty="0" smtClean="0">
                <a:solidFill>
                  <a:srgbClr val="00B050"/>
                </a:solidFill>
              </a:rPr>
              <a:t> </a:t>
            </a:r>
            <a:endParaRPr lang="en-AU" sz="1600" b="1" dirty="0">
              <a:solidFill>
                <a:srgbClr val="00B050"/>
              </a:solidFill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3851920" y="2132856"/>
            <a:ext cx="216024" cy="3456384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00B05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vert="eaVert" wrap="none" lIns="91411" tIns="45706" rIns="91411" bIns="45706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/>
          </a:p>
        </p:txBody>
      </p:sp>
      <p:sp>
        <p:nvSpPr>
          <p:cNvPr id="9" name="TextBox 8"/>
          <p:cNvSpPr txBox="1"/>
          <p:nvPr/>
        </p:nvSpPr>
        <p:spPr>
          <a:xfrm>
            <a:off x="395535" y="19719"/>
            <a:ext cx="2736305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Descending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inhibitory control 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4BD54-4FA4-4305-A452-77B99A41C0D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91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80" y="2344400"/>
            <a:ext cx="7900988" cy="4009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147" y="744761"/>
            <a:ext cx="5651824" cy="33902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9794" y="881488"/>
            <a:ext cx="1512168" cy="67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AU" sz="1300"/>
          </a:p>
        </p:txBody>
      </p:sp>
      <p:sp>
        <p:nvSpPr>
          <p:cNvPr id="8" name="Rectangle 7"/>
          <p:cNvSpPr/>
          <p:nvPr/>
        </p:nvSpPr>
        <p:spPr>
          <a:xfrm>
            <a:off x="561479" y="3804989"/>
            <a:ext cx="1365302" cy="1088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AU" sz="1300"/>
          </a:p>
        </p:txBody>
      </p:sp>
      <p:sp>
        <p:nvSpPr>
          <p:cNvPr id="9" name="Rectangle 8"/>
          <p:cNvSpPr/>
          <p:nvPr/>
        </p:nvSpPr>
        <p:spPr>
          <a:xfrm>
            <a:off x="7305097" y="3590710"/>
            <a:ext cx="1365302" cy="1088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AU" sz="1300"/>
          </a:p>
        </p:txBody>
      </p:sp>
      <p:sp>
        <p:nvSpPr>
          <p:cNvPr id="10" name="Rectangle 9"/>
          <p:cNvSpPr/>
          <p:nvPr/>
        </p:nvSpPr>
        <p:spPr>
          <a:xfrm>
            <a:off x="3024579" y="2156891"/>
            <a:ext cx="282241" cy="4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AU" sz="1300"/>
          </a:p>
        </p:txBody>
      </p:sp>
      <p:sp>
        <p:nvSpPr>
          <p:cNvPr id="11" name="TextBox 10"/>
          <p:cNvSpPr txBox="1"/>
          <p:nvPr/>
        </p:nvSpPr>
        <p:spPr>
          <a:xfrm>
            <a:off x="395535" y="19713"/>
            <a:ext cx="2736305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Pain gate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in dorsal 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horn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 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67846" y="1556792"/>
            <a:ext cx="57606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AU" sz="1300"/>
          </a:p>
        </p:txBody>
      </p:sp>
    </p:spTree>
    <p:extLst>
      <p:ext uri="{BB962C8B-B14F-4D97-AF65-F5344CB8AC3E}">
        <p14:creationId xmlns:p14="http://schemas.microsoft.com/office/powerpoint/2010/main" val="3798615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147" y="744761"/>
            <a:ext cx="5651824" cy="33902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99794" y="881488"/>
            <a:ext cx="1512168" cy="6753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AU" sz="1300"/>
          </a:p>
        </p:txBody>
      </p:sp>
      <p:sp>
        <p:nvSpPr>
          <p:cNvPr id="8" name="Rectangle 7"/>
          <p:cNvSpPr/>
          <p:nvPr/>
        </p:nvSpPr>
        <p:spPr>
          <a:xfrm>
            <a:off x="561479" y="3804989"/>
            <a:ext cx="1365302" cy="1088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AU" sz="1300"/>
          </a:p>
        </p:txBody>
      </p:sp>
      <p:sp>
        <p:nvSpPr>
          <p:cNvPr id="9" name="Rectangle 8"/>
          <p:cNvSpPr/>
          <p:nvPr/>
        </p:nvSpPr>
        <p:spPr>
          <a:xfrm>
            <a:off x="7305097" y="3590710"/>
            <a:ext cx="1365302" cy="1088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AU" sz="1300"/>
          </a:p>
        </p:txBody>
      </p:sp>
      <p:sp>
        <p:nvSpPr>
          <p:cNvPr id="10" name="Rectangle 9"/>
          <p:cNvSpPr/>
          <p:nvPr/>
        </p:nvSpPr>
        <p:spPr>
          <a:xfrm>
            <a:off x="3024579" y="2156891"/>
            <a:ext cx="282241" cy="412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AU" sz="1300"/>
          </a:p>
        </p:txBody>
      </p:sp>
      <p:sp>
        <p:nvSpPr>
          <p:cNvPr id="11" name="TextBox 10"/>
          <p:cNvSpPr txBox="1"/>
          <p:nvPr/>
        </p:nvSpPr>
        <p:spPr>
          <a:xfrm>
            <a:off x="395535" y="19713"/>
            <a:ext cx="2736305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TENS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Analgesia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 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67846" y="1556792"/>
            <a:ext cx="57606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6" rIns="91411" bIns="45706" rtlCol="0" anchor="ctr"/>
          <a:lstStyle/>
          <a:p>
            <a:pPr algn="ctr"/>
            <a:endParaRPr lang="en-AU" sz="13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17" y="4005064"/>
            <a:ext cx="399644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31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3240090" y="2747963"/>
          <a:ext cx="253365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CorelDRAW" r:id="rId4" imgW="2532960" imgH="2741400" progId="CorelDRAW.Graphic.11">
                  <p:embed/>
                </p:oleObj>
              </mc:Choice>
              <mc:Fallback>
                <p:oleObj name="CorelDRAW" r:id="rId4" imgW="2532960" imgH="27414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090" y="2747963"/>
                        <a:ext cx="253365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3305194" y="2794023"/>
          <a:ext cx="2422525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CorelDRAW" r:id="rId6" imgW="2423160" imgH="2622600" progId="CorelDRAW.Graphic.11">
                  <p:embed/>
                </p:oleObj>
              </mc:Choice>
              <mc:Fallback>
                <p:oleObj name="CorelDRAW" r:id="rId6" imgW="2423160" imgH="26226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5194" y="2794023"/>
                        <a:ext cx="2422525" cy="223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Freeform 5"/>
          <p:cNvSpPr>
            <a:spLocks/>
          </p:cNvSpPr>
          <p:nvPr/>
        </p:nvSpPr>
        <p:spPr bwMode="auto">
          <a:xfrm>
            <a:off x="4194176" y="2955926"/>
            <a:ext cx="869950" cy="828675"/>
          </a:xfrm>
          <a:custGeom>
            <a:avLst/>
            <a:gdLst>
              <a:gd name="T0" fmla="*/ 2147483647 w 428"/>
              <a:gd name="T1" fmla="*/ 2147483647 h 408"/>
              <a:gd name="T2" fmla="*/ 2147483647 w 428"/>
              <a:gd name="T3" fmla="*/ 2147483647 h 408"/>
              <a:gd name="T4" fmla="*/ 2147483647 w 428"/>
              <a:gd name="T5" fmla="*/ 2147483647 h 408"/>
              <a:gd name="T6" fmla="*/ 2147483647 w 428"/>
              <a:gd name="T7" fmla="*/ 2147483647 h 408"/>
              <a:gd name="T8" fmla="*/ 2147483647 w 428"/>
              <a:gd name="T9" fmla="*/ 2147483647 h 408"/>
              <a:gd name="T10" fmla="*/ 2147483647 w 428"/>
              <a:gd name="T11" fmla="*/ 2147483647 h 408"/>
              <a:gd name="T12" fmla="*/ 2147483647 w 428"/>
              <a:gd name="T13" fmla="*/ 2147483647 h 408"/>
              <a:gd name="T14" fmla="*/ 2147483647 w 428"/>
              <a:gd name="T15" fmla="*/ 2147483647 h 408"/>
              <a:gd name="T16" fmla="*/ 2147483647 w 428"/>
              <a:gd name="T17" fmla="*/ 2147483647 h 408"/>
              <a:gd name="T18" fmla="*/ 2147483647 w 428"/>
              <a:gd name="T19" fmla="*/ 2147483647 h 408"/>
              <a:gd name="T20" fmla="*/ 2147483647 w 428"/>
              <a:gd name="T21" fmla="*/ 2147483647 h 408"/>
              <a:gd name="T22" fmla="*/ 2147483647 w 428"/>
              <a:gd name="T23" fmla="*/ 2147483647 h 408"/>
              <a:gd name="T24" fmla="*/ 2147483647 w 428"/>
              <a:gd name="T25" fmla="*/ 2147483647 h 408"/>
              <a:gd name="T26" fmla="*/ 2147483647 w 428"/>
              <a:gd name="T27" fmla="*/ 2147483647 h 408"/>
              <a:gd name="T28" fmla="*/ 2147483647 w 428"/>
              <a:gd name="T29" fmla="*/ 2147483647 h 408"/>
              <a:gd name="T30" fmla="*/ 2147483647 w 428"/>
              <a:gd name="T31" fmla="*/ 2147483647 h 408"/>
              <a:gd name="T32" fmla="*/ 2147483647 w 428"/>
              <a:gd name="T33" fmla="*/ 0 h 408"/>
              <a:gd name="T34" fmla="*/ 2147483647 w 428"/>
              <a:gd name="T35" fmla="*/ 2147483647 h 408"/>
              <a:gd name="T36" fmla="*/ 2147483647 w 428"/>
              <a:gd name="T37" fmla="*/ 2147483647 h 408"/>
              <a:gd name="T38" fmla="*/ 2147483647 w 428"/>
              <a:gd name="T39" fmla="*/ 2147483647 h 408"/>
              <a:gd name="T40" fmla="*/ 2147483647 w 428"/>
              <a:gd name="T41" fmla="*/ 2147483647 h 408"/>
              <a:gd name="T42" fmla="*/ 2147483647 w 428"/>
              <a:gd name="T43" fmla="*/ 2147483647 h 408"/>
              <a:gd name="T44" fmla="*/ 2147483647 w 428"/>
              <a:gd name="T45" fmla="*/ 2147483647 h 408"/>
              <a:gd name="T46" fmla="*/ 2147483647 w 428"/>
              <a:gd name="T47" fmla="*/ 2147483647 h 408"/>
              <a:gd name="T48" fmla="*/ 2147483647 w 428"/>
              <a:gd name="T49" fmla="*/ 2147483647 h 408"/>
              <a:gd name="T50" fmla="*/ 2147483647 w 428"/>
              <a:gd name="T51" fmla="*/ 2147483647 h 408"/>
              <a:gd name="T52" fmla="*/ 2147483647 w 428"/>
              <a:gd name="T53" fmla="*/ 2147483647 h 408"/>
              <a:gd name="T54" fmla="*/ 0 w 428"/>
              <a:gd name="T55" fmla="*/ 2147483647 h 408"/>
              <a:gd name="T56" fmla="*/ 0 w 428"/>
              <a:gd name="T57" fmla="*/ 2147483647 h 408"/>
              <a:gd name="T58" fmla="*/ 2147483647 w 428"/>
              <a:gd name="T59" fmla="*/ 2147483647 h 408"/>
              <a:gd name="T60" fmla="*/ 2147483647 w 428"/>
              <a:gd name="T61" fmla="*/ 2147483647 h 408"/>
              <a:gd name="T62" fmla="*/ 2147483647 w 428"/>
              <a:gd name="T63" fmla="*/ 2147483647 h 408"/>
              <a:gd name="T64" fmla="*/ 2147483647 w 428"/>
              <a:gd name="T65" fmla="*/ 2147483647 h 408"/>
              <a:gd name="T66" fmla="*/ 2147483647 w 428"/>
              <a:gd name="T67" fmla="*/ 2147483647 h 408"/>
              <a:gd name="T68" fmla="*/ 2147483647 w 428"/>
              <a:gd name="T69" fmla="*/ 2147483647 h 408"/>
              <a:gd name="T70" fmla="*/ 2147483647 w 428"/>
              <a:gd name="T71" fmla="*/ 2147483647 h 408"/>
              <a:gd name="T72" fmla="*/ 2147483647 w 428"/>
              <a:gd name="T73" fmla="*/ 2147483647 h 408"/>
              <a:gd name="T74" fmla="*/ 2147483647 w 428"/>
              <a:gd name="T75" fmla="*/ 2147483647 h 408"/>
              <a:gd name="T76" fmla="*/ 2147483647 w 428"/>
              <a:gd name="T77" fmla="*/ 2147483647 h 408"/>
              <a:gd name="T78" fmla="*/ 2147483647 w 428"/>
              <a:gd name="T79" fmla="*/ 2147483647 h 408"/>
              <a:gd name="T80" fmla="*/ 2147483647 w 428"/>
              <a:gd name="T81" fmla="*/ 2147483647 h 408"/>
              <a:gd name="T82" fmla="*/ 2147483647 w 428"/>
              <a:gd name="T83" fmla="*/ 2147483647 h 408"/>
              <a:gd name="T84" fmla="*/ 2147483647 w 428"/>
              <a:gd name="T85" fmla="*/ 2147483647 h 408"/>
              <a:gd name="T86" fmla="*/ 2147483647 w 428"/>
              <a:gd name="T87" fmla="*/ 2147483647 h 408"/>
              <a:gd name="T88" fmla="*/ 2147483647 w 428"/>
              <a:gd name="T89" fmla="*/ 2147483647 h 408"/>
              <a:gd name="T90" fmla="*/ 2147483647 w 428"/>
              <a:gd name="T91" fmla="*/ 2147483647 h 408"/>
              <a:gd name="T92" fmla="*/ 2147483647 w 428"/>
              <a:gd name="T93" fmla="*/ 2147483647 h 408"/>
              <a:gd name="T94" fmla="*/ 2147483647 w 428"/>
              <a:gd name="T95" fmla="*/ 2147483647 h 408"/>
              <a:gd name="T96" fmla="*/ 2147483647 w 428"/>
              <a:gd name="T97" fmla="*/ 2147483647 h 4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28"/>
              <a:gd name="T148" fmla="*/ 0 h 408"/>
              <a:gd name="T149" fmla="*/ 428 w 428"/>
              <a:gd name="T150" fmla="*/ 408 h 40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28" h="408">
                <a:moveTo>
                  <a:pt x="348" y="408"/>
                </a:moveTo>
                <a:lnTo>
                  <a:pt x="380" y="407"/>
                </a:lnTo>
                <a:lnTo>
                  <a:pt x="402" y="407"/>
                </a:lnTo>
                <a:lnTo>
                  <a:pt x="416" y="404"/>
                </a:lnTo>
                <a:lnTo>
                  <a:pt x="424" y="399"/>
                </a:lnTo>
                <a:lnTo>
                  <a:pt x="426" y="389"/>
                </a:lnTo>
                <a:lnTo>
                  <a:pt x="428" y="373"/>
                </a:lnTo>
                <a:lnTo>
                  <a:pt x="428" y="351"/>
                </a:lnTo>
                <a:lnTo>
                  <a:pt x="428" y="319"/>
                </a:lnTo>
                <a:lnTo>
                  <a:pt x="420" y="267"/>
                </a:lnTo>
                <a:lnTo>
                  <a:pt x="407" y="212"/>
                </a:lnTo>
                <a:lnTo>
                  <a:pt x="388" y="161"/>
                </a:lnTo>
                <a:lnTo>
                  <a:pt x="364" y="113"/>
                </a:lnTo>
                <a:lnTo>
                  <a:pt x="334" y="72"/>
                </a:lnTo>
                <a:lnTo>
                  <a:pt x="295" y="38"/>
                </a:lnTo>
                <a:lnTo>
                  <a:pt x="249" y="13"/>
                </a:lnTo>
                <a:lnTo>
                  <a:pt x="193" y="0"/>
                </a:lnTo>
                <a:lnTo>
                  <a:pt x="163" y="7"/>
                </a:lnTo>
                <a:lnTo>
                  <a:pt x="139" y="16"/>
                </a:lnTo>
                <a:lnTo>
                  <a:pt x="118" y="26"/>
                </a:lnTo>
                <a:lnTo>
                  <a:pt x="101" y="38"/>
                </a:lnTo>
                <a:lnTo>
                  <a:pt x="85" y="54"/>
                </a:lnTo>
                <a:lnTo>
                  <a:pt x="71" y="74"/>
                </a:lnTo>
                <a:lnTo>
                  <a:pt x="55" y="99"/>
                </a:lnTo>
                <a:lnTo>
                  <a:pt x="37" y="128"/>
                </a:lnTo>
                <a:lnTo>
                  <a:pt x="20" y="190"/>
                </a:lnTo>
                <a:lnTo>
                  <a:pt x="7" y="259"/>
                </a:lnTo>
                <a:lnTo>
                  <a:pt x="0" y="329"/>
                </a:lnTo>
                <a:lnTo>
                  <a:pt x="0" y="397"/>
                </a:lnTo>
                <a:lnTo>
                  <a:pt x="4" y="397"/>
                </a:lnTo>
                <a:lnTo>
                  <a:pt x="5" y="399"/>
                </a:lnTo>
                <a:lnTo>
                  <a:pt x="8" y="399"/>
                </a:lnTo>
                <a:lnTo>
                  <a:pt x="10" y="400"/>
                </a:lnTo>
                <a:lnTo>
                  <a:pt x="32" y="400"/>
                </a:lnTo>
                <a:lnTo>
                  <a:pt x="51" y="400"/>
                </a:lnTo>
                <a:lnTo>
                  <a:pt x="69" y="400"/>
                </a:lnTo>
                <a:lnTo>
                  <a:pt x="85" y="402"/>
                </a:lnTo>
                <a:lnTo>
                  <a:pt x="101" y="402"/>
                </a:lnTo>
                <a:lnTo>
                  <a:pt x="115" y="402"/>
                </a:lnTo>
                <a:lnTo>
                  <a:pt x="130" y="402"/>
                </a:lnTo>
                <a:lnTo>
                  <a:pt x="145" y="402"/>
                </a:lnTo>
                <a:lnTo>
                  <a:pt x="161" y="404"/>
                </a:lnTo>
                <a:lnTo>
                  <a:pt x="181" y="404"/>
                </a:lnTo>
                <a:lnTo>
                  <a:pt x="200" y="404"/>
                </a:lnTo>
                <a:lnTo>
                  <a:pt x="222" y="405"/>
                </a:lnTo>
                <a:lnTo>
                  <a:pt x="247" y="405"/>
                </a:lnTo>
                <a:lnTo>
                  <a:pt x="278" y="407"/>
                </a:lnTo>
                <a:lnTo>
                  <a:pt x="310" y="407"/>
                </a:lnTo>
                <a:lnTo>
                  <a:pt x="348" y="4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155" tIns="32071" rIns="64155" bIns="32071"/>
          <a:lstStyle/>
          <a:p>
            <a:endParaRPr lang="en-AU" sz="4200">
              <a:solidFill>
                <a:prstClr val="black"/>
              </a:solidFill>
            </a:endParaRPr>
          </a:p>
        </p:txBody>
      </p:sp>
      <p:sp>
        <p:nvSpPr>
          <p:cNvPr id="2057" name="Freeform 6"/>
          <p:cNvSpPr>
            <a:spLocks/>
          </p:cNvSpPr>
          <p:nvPr/>
        </p:nvSpPr>
        <p:spPr bwMode="auto">
          <a:xfrm>
            <a:off x="4221168" y="2986088"/>
            <a:ext cx="817562" cy="774700"/>
          </a:xfrm>
          <a:custGeom>
            <a:avLst/>
            <a:gdLst>
              <a:gd name="T0" fmla="*/ 2147483647 w 402"/>
              <a:gd name="T1" fmla="*/ 2147483647 h 381"/>
              <a:gd name="T2" fmla="*/ 2147483647 w 402"/>
              <a:gd name="T3" fmla="*/ 2147483647 h 381"/>
              <a:gd name="T4" fmla="*/ 2147483647 w 402"/>
              <a:gd name="T5" fmla="*/ 2147483647 h 381"/>
              <a:gd name="T6" fmla="*/ 2147483647 w 402"/>
              <a:gd name="T7" fmla="*/ 2147483647 h 381"/>
              <a:gd name="T8" fmla="*/ 2147483647 w 402"/>
              <a:gd name="T9" fmla="*/ 2147483647 h 381"/>
              <a:gd name="T10" fmla="*/ 2147483647 w 402"/>
              <a:gd name="T11" fmla="*/ 2147483647 h 381"/>
              <a:gd name="T12" fmla="*/ 2147483647 w 402"/>
              <a:gd name="T13" fmla="*/ 2147483647 h 381"/>
              <a:gd name="T14" fmla="*/ 2147483647 w 402"/>
              <a:gd name="T15" fmla="*/ 2147483647 h 381"/>
              <a:gd name="T16" fmla="*/ 2147483647 w 402"/>
              <a:gd name="T17" fmla="*/ 2147483647 h 381"/>
              <a:gd name="T18" fmla="*/ 2147483647 w 402"/>
              <a:gd name="T19" fmla="*/ 2147483647 h 381"/>
              <a:gd name="T20" fmla="*/ 2147483647 w 402"/>
              <a:gd name="T21" fmla="*/ 2147483647 h 381"/>
              <a:gd name="T22" fmla="*/ 2147483647 w 402"/>
              <a:gd name="T23" fmla="*/ 2147483647 h 381"/>
              <a:gd name="T24" fmla="*/ 2147483647 w 402"/>
              <a:gd name="T25" fmla="*/ 2147483647 h 381"/>
              <a:gd name="T26" fmla="*/ 2147483647 w 402"/>
              <a:gd name="T27" fmla="*/ 2147483647 h 381"/>
              <a:gd name="T28" fmla="*/ 2147483647 w 402"/>
              <a:gd name="T29" fmla="*/ 2147483647 h 381"/>
              <a:gd name="T30" fmla="*/ 2147483647 w 402"/>
              <a:gd name="T31" fmla="*/ 2147483647 h 381"/>
              <a:gd name="T32" fmla="*/ 2147483647 w 402"/>
              <a:gd name="T33" fmla="*/ 2147483647 h 381"/>
              <a:gd name="T34" fmla="*/ 2147483647 w 402"/>
              <a:gd name="T35" fmla="*/ 2147483647 h 381"/>
              <a:gd name="T36" fmla="*/ 2147483647 w 402"/>
              <a:gd name="T37" fmla="*/ 2147483647 h 381"/>
              <a:gd name="T38" fmla="*/ 2147483647 w 402"/>
              <a:gd name="T39" fmla="*/ 2147483647 h 381"/>
              <a:gd name="T40" fmla="*/ 2147483647 w 402"/>
              <a:gd name="T41" fmla="*/ 2147483647 h 381"/>
              <a:gd name="T42" fmla="*/ 2147483647 w 402"/>
              <a:gd name="T43" fmla="*/ 2147483647 h 381"/>
              <a:gd name="T44" fmla="*/ 2147483647 w 402"/>
              <a:gd name="T45" fmla="*/ 2147483647 h 381"/>
              <a:gd name="T46" fmla="*/ 2147483647 w 402"/>
              <a:gd name="T47" fmla="*/ 2147483647 h 381"/>
              <a:gd name="T48" fmla="*/ 2147483647 w 402"/>
              <a:gd name="T49" fmla="*/ 2147483647 h 381"/>
              <a:gd name="T50" fmla="*/ 2147483647 w 402"/>
              <a:gd name="T51" fmla="*/ 2147483647 h 381"/>
              <a:gd name="T52" fmla="*/ 2147483647 w 402"/>
              <a:gd name="T53" fmla="*/ 2147483647 h 381"/>
              <a:gd name="T54" fmla="*/ 2147483647 w 402"/>
              <a:gd name="T55" fmla="*/ 2147483647 h 381"/>
              <a:gd name="T56" fmla="*/ 2147483647 w 402"/>
              <a:gd name="T57" fmla="*/ 0 h 381"/>
              <a:gd name="T58" fmla="*/ 2147483647 w 402"/>
              <a:gd name="T59" fmla="*/ 2147483647 h 381"/>
              <a:gd name="T60" fmla="*/ 2147483647 w 402"/>
              <a:gd name="T61" fmla="*/ 2147483647 h 381"/>
              <a:gd name="T62" fmla="*/ 2147483647 w 402"/>
              <a:gd name="T63" fmla="*/ 2147483647 h 381"/>
              <a:gd name="T64" fmla="*/ 2147483647 w 402"/>
              <a:gd name="T65" fmla="*/ 2147483647 h 381"/>
              <a:gd name="T66" fmla="*/ 2147483647 w 402"/>
              <a:gd name="T67" fmla="*/ 2147483647 h 381"/>
              <a:gd name="T68" fmla="*/ 2147483647 w 402"/>
              <a:gd name="T69" fmla="*/ 2147483647 h 381"/>
              <a:gd name="T70" fmla="*/ 2147483647 w 402"/>
              <a:gd name="T71" fmla="*/ 2147483647 h 381"/>
              <a:gd name="T72" fmla="*/ 2147483647 w 402"/>
              <a:gd name="T73" fmla="*/ 2147483647 h 381"/>
              <a:gd name="T74" fmla="*/ 2147483647 w 402"/>
              <a:gd name="T75" fmla="*/ 2147483647 h 381"/>
              <a:gd name="T76" fmla="*/ 2147483647 w 402"/>
              <a:gd name="T77" fmla="*/ 2147483647 h 381"/>
              <a:gd name="T78" fmla="*/ 2147483647 w 402"/>
              <a:gd name="T79" fmla="*/ 2147483647 h 381"/>
              <a:gd name="T80" fmla="*/ 2147483647 w 402"/>
              <a:gd name="T81" fmla="*/ 2147483647 h 381"/>
              <a:gd name="T82" fmla="*/ 2147483647 w 402"/>
              <a:gd name="T83" fmla="*/ 2147483647 h 381"/>
              <a:gd name="T84" fmla="*/ 2147483647 w 402"/>
              <a:gd name="T85" fmla="*/ 2147483647 h 381"/>
              <a:gd name="T86" fmla="*/ 2147483647 w 402"/>
              <a:gd name="T87" fmla="*/ 2147483647 h 381"/>
              <a:gd name="T88" fmla="*/ 2147483647 w 402"/>
              <a:gd name="T89" fmla="*/ 2147483647 h 381"/>
              <a:gd name="T90" fmla="*/ 2147483647 w 402"/>
              <a:gd name="T91" fmla="*/ 2147483647 h 381"/>
              <a:gd name="T92" fmla="*/ 2147483647 w 402"/>
              <a:gd name="T93" fmla="*/ 2147483647 h 381"/>
              <a:gd name="T94" fmla="*/ 2147483647 w 402"/>
              <a:gd name="T95" fmla="*/ 2147483647 h 381"/>
              <a:gd name="T96" fmla="*/ 2147483647 w 402"/>
              <a:gd name="T97" fmla="*/ 2147483647 h 381"/>
              <a:gd name="T98" fmla="*/ 2147483647 w 402"/>
              <a:gd name="T99" fmla="*/ 2147483647 h 381"/>
              <a:gd name="T100" fmla="*/ 2147483647 w 402"/>
              <a:gd name="T101" fmla="*/ 2147483647 h 381"/>
              <a:gd name="T102" fmla="*/ 2147483647 w 402"/>
              <a:gd name="T103" fmla="*/ 2147483647 h 381"/>
              <a:gd name="T104" fmla="*/ 2147483647 w 402"/>
              <a:gd name="T105" fmla="*/ 2147483647 h 381"/>
              <a:gd name="T106" fmla="*/ 2147483647 w 402"/>
              <a:gd name="T107" fmla="*/ 2147483647 h 381"/>
              <a:gd name="T108" fmla="*/ 2147483647 w 402"/>
              <a:gd name="T109" fmla="*/ 2147483647 h 381"/>
              <a:gd name="T110" fmla="*/ 2147483647 w 402"/>
              <a:gd name="T111" fmla="*/ 2147483647 h 381"/>
              <a:gd name="T112" fmla="*/ 2147483647 w 402"/>
              <a:gd name="T113" fmla="*/ 2147483647 h 381"/>
              <a:gd name="T114" fmla="*/ 2147483647 w 402"/>
              <a:gd name="T115" fmla="*/ 2147483647 h 381"/>
              <a:gd name="T116" fmla="*/ 2147483647 w 402"/>
              <a:gd name="T117" fmla="*/ 2147483647 h 381"/>
              <a:gd name="T118" fmla="*/ 2147483647 w 402"/>
              <a:gd name="T119" fmla="*/ 2147483647 h 381"/>
              <a:gd name="T120" fmla="*/ 2147483647 w 402"/>
              <a:gd name="T121" fmla="*/ 2147483647 h 38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02"/>
              <a:gd name="T184" fmla="*/ 0 h 381"/>
              <a:gd name="T185" fmla="*/ 402 w 402"/>
              <a:gd name="T186" fmla="*/ 381 h 38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02" h="381">
                <a:moveTo>
                  <a:pt x="89" y="376"/>
                </a:moveTo>
                <a:lnTo>
                  <a:pt x="83" y="376"/>
                </a:lnTo>
                <a:lnTo>
                  <a:pt x="72" y="376"/>
                </a:lnTo>
                <a:lnTo>
                  <a:pt x="59" y="376"/>
                </a:lnTo>
                <a:lnTo>
                  <a:pt x="45" y="376"/>
                </a:lnTo>
                <a:lnTo>
                  <a:pt x="30" y="374"/>
                </a:lnTo>
                <a:lnTo>
                  <a:pt x="16" y="373"/>
                </a:lnTo>
                <a:lnTo>
                  <a:pt x="7" y="371"/>
                </a:lnTo>
                <a:lnTo>
                  <a:pt x="0" y="368"/>
                </a:lnTo>
                <a:lnTo>
                  <a:pt x="2" y="365"/>
                </a:lnTo>
                <a:lnTo>
                  <a:pt x="2" y="362"/>
                </a:lnTo>
                <a:lnTo>
                  <a:pt x="2" y="357"/>
                </a:lnTo>
                <a:lnTo>
                  <a:pt x="2" y="354"/>
                </a:lnTo>
                <a:lnTo>
                  <a:pt x="16" y="354"/>
                </a:lnTo>
                <a:lnTo>
                  <a:pt x="27" y="354"/>
                </a:lnTo>
                <a:lnTo>
                  <a:pt x="35" y="354"/>
                </a:lnTo>
                <a:lnTo>
                  <a:pt x="43" y="354"/>
                </a:lnTo>
                <a:lnTo>
                  <a:pt x="48" y="354"/>
                </a:lnTo>
                <a:lnTo>
                  <a:pt x="54" y="352"/>
                </a:lnTo>
                <a:lnTo>
                  <a:pt x="61" y="352"/>
                </a:lnTo>
                <a:lnTo>
                  <a:pt x="69" y="350"/>
                </a:lnTo>
                <a:lnTo>
                  <a:pt x="48" y="347"/>
                </a:lnTo>
                <a:lnTo>
                  <a:pt x="32" y="346"/>
                </a:lnTo>
                <a:lnTo>
                  <a:pt x="21" y="344"/>
                </a:lnTo>
                <a:lnTo>
                  <a:pt x="15" y="342"/>
                </a:lnTo>
                <a:lnTo>
                  <a:pt x="8" y="342"/>
                </a:lnTo>
                <a:lnTo>
                  <a:pt x="5" y="341"/>
                </a:lnTo>
                <a:lnTo>
                  <a:pt x="3" y="341"/>
                </a:lnTo>
                <a:lnTo>
                  <a:pt x="2" y="339"/>
                </a:lnTo>
                <a:lnTo>
                  <a:pt x="2" y="336"/>
                </a:lnTo>
                <a:lnTo>
                  <a:pt x="2" y="331"/>
                </a:lnTo>
                <a:lnTo>
                  <a:pt x="0" y="326"/>
                </a:lnTo>
                <a:lnTo>
                  <a:pt x="0" y="323"/>
                </a:lnTo>
                <a:lnTo>
                  <a:pt x="13" y="323"/>
                </a:lnTo>
                <a:lnTo>
                  <a:pt x="24" y="322"/>
                </a:lnTo>
                <a:lnTo>
                  <a:pt x="37" y="322"/>
                </a:lnTo>
                <a:lnTo>
                  <a:pt x="50" y="320"/>
                </a:lnTo>
                <a:lnTo>
                  <a:pt x="62" y="320"/>
                </a:lnTo>
                <a:lnTo>
                  <a:pt x="75" y="320"/>
                </a:lnTo>
                <a:lnTo>
                  <a:pt x="88" y="319"/>
                </a:lnTo>
                <a:lnTo>
                  <a:pt x="101" y="319"/>
                </a:lnTo>
                <a:lnTo>
                  <a:pt x="88" y="319"/>
                </a:lnTo>
                <a:lnTo>
                  <a:pt x="75" y="317"/>
                </a:lnTo>
                <a:lnTo>
                  <a:pt x="64" y="317"/>
                </a:lnTo>
                <a:lnTo>
                  <a:pt x="51" y="315"/>
                </a:lnTo>
                <a:lnTo>
                  <a:pt x="40" y="314"/>
                </a:lnTo>
                <a:lnTo>
                  <a:pt x="27" y="314"/>
                </a:lnTo>
                <a:lnTo>
                  <a:pt x="16" y="312"/>
                </a:lnTo>
                <a:lnTo>
                  <a:pt x="3" y="312"/>
                </a:lnTo>
                <a:lnTo>
                  <a:pt x="3" y="303"/>
                </a:lnTo>
                <a:lnTo>
                  <a:pt x="3" y="295"/>
                </a:lnTo>
                <a:lnTo>
                  <a:pt x="3" y="288"/>
                </a:lnTo>
                <a:lnTo>
                  <a:pt x="7" y="282"/>
                </a:lnTo>
                <a:lnTo>
                  <a:pt x="15" y="282"/>
                </a:lnTo>
                <a:lnTo>
                  <a:pt x="24" y="282"/>
                </a:lnTo>
                <a:lnTo>
                  <a:pt x="32" y="282"/>
                </a:lnTo>
                <a:lnTo>
                  <a:pt x="42" y="282"/>
                </a:lnTo>
                <a:lnTo>
                  <a:pt x="51" y="282"/>
                </a:lnTo>
                <a:lnTo>
                  <a:pt x="61" y="282"/>
                </a:lnTo>
                <a:lnTo>
                  <a:pt x="70" y="282"/>
                </a:lnTo>
                <a:lnTo>
                  <a:pt x="80" y="282"/>
                </a:lnTo>
                <a:lnTo>
                  <a:pt x="80" y="280"/>
                </a:lnTo>
                <a:lnTo>
                  <a:pt x="80" y="279"/>
                </a:lnTo>
                <a:lnTo>
                  <a:pt x="80" y="277"/>
                </a:lnTo>
                <a:lnTo>
                  <a:pt x="80" y="275"/>
                </a:lnTo>
                <a:lnTo>
                  <a:pt x="70" y="275"/>
                </a:lnTo>
                <a:lnTo>
                  <a:pt x="61" y="274"/>
                </a:lnTo>
                <a:lnTo>
                  <a:pt x="51" y="274"/>
                </a:lnTo>
                <a:lnTo>
                  <a:pt x="42" y="274"/>
                </a:lnTo>
                <a:lnTo>
                  <a:pt x="32" y="272"/>
                </a:lnTo>
                <a:lnTo>
                  <a:pt x="22" y="272"/>
                </a:lnTo>
                <a:lnTo>
                  <a:pt x="15" y="272"/>
                </a:lnTo>
                <a:lnTo>
                  <a:pt x="5" y="272"/>
                </a:lnTo>
                <a:lnTo>
                  <a:pt x="7" y="264"/>
                </a:lnTo>
                <a:lnTo>
                  <a:pt x="7" y="256"/>
                </a:lnTo>
                <a:lnTo>
                  <a:pt x="7" y="250"/>
                </a:lnTo>
                <a:lnTo>
                  <a:pt x="7" y="242"/>
                </a:lnTo>
                <a:lnTo>
                  <a:pt x="15" y="245"/>
                </a:lnTo>
                <a:lnTo>
                  <a:pt x="22" y="245"/>
                </a:lnTo>
                <a:lnTo>
                  <a:pt x="30" y="247"/>
                </a:lnTo>
                <a:lnTo>
                  <a:pt x="38" y="247"/>
                </a:lnTo>
                <a:lnTo>
                  <a:pt x="46" y="245"/>
                </a:lnTo>
                <a:lnTo>
                  <a:pt x="53" y="245"/>
                </a:lnTo>
                <a:lnTo>
                  <a:pt x="59" y="244"/>
                </a:lnTo>
                <a:lnTo>
                  <a:pt x="66" y="242"/>
                </a:lnTo>
                <a:lnTo>
                  <a:pt x="64" y="240"/>
                </a:lnTo>
                <a:lnTo>
                  <a:pt x="64" y="239"/>
                </a:lnTo>
                <a:lnTo>
                  <a:pt x="62" y="239"/>
                </a:lnTo>
                <a:lnTo>
                  <a:pt x="56" y="239"/>
                </a:lnTo>
                <a:lnTo>
                  <a:pt x="50" y="239"/>
                </a:lnTo>
                <a:lnTo>
                  <a:pt x="43" y="239"/>
                </a:lnTo>
                <a:lnTo>
                  <a:pt x="37" y="239"/>
                </a:lnTo>
                <a:lnTo>
                  <a:pt x="30" y="239"/>
                </a:lnTo>
                <a:lnTo>
                  <a:pt x="24" y="239"/>
                </a:lnTo>
                <a:lnTo>
                  <a:pt x="18" y="239"/>
                </a:lnTo>
                <a:lnTo>
                  <a:pt x="11" y="239"/>
                </a:lnTo>
                <a:lnTo>
                  <a:pt x="11" y="231"/>
                </a:lnTo>
                <a:lnTo>
                  <a:pt x="11" y="224"/>
                </a:lnTo>
                <a:lnTo>
                  <a:pt x="13" y="221"/>
                </a:lnTo>
                <a:lnTo>
                  <a:pt x="15" y="216"/>
                </a:lnTo>
                <a:lnTo>
                  <a:pt x="70" y="216"/>
                </a:lnTo>
                <a:lnTo>
                  <a:pt x="18" y="208"/>
                </a:lnTo>
                <a:lnTo>
                  <a:pt x="18" y="201"/>
                </a:lnTo>
                <a:lnTo>
                  <a:pt x="18" y="196"/>
                </a:lnTo>
                <a:lnTo>
                  <a:pt x="18" y="191"/>
                </a:lnTo>
                <a:lnTo>
                  <a:pt x="19" y="188"/>
                </a:lnTo>
                <a:lnTo>
                  <a:pt x="34" y="186"/>
                </a:lnTo>
                <a:lnTo>
                  <a:pt x="46" y="185"/>
                </a:lnTo>
                <a:lnTo>
                  <a:pt x="56" y="183"/>
                </a:lnTo>
                <a:lnTo>
                  <a:pt x="62" y="181"/>
                </a:lnTo>
                <a:lnTo>
                  <a:pt x="53" y="180"/>
                </a:lnTo>
                <a:lnTo>
                  <a:pt x="43" y="178"/>
                </a:lnTo>
                <a:lnTo>
                  <a:pt x="34" y="177"/>
                </a:lnTo>
                <a:lnTo>
                  <a:pt x="24" y="175"/>
                </a:lnTo>
                <a:lnTo>
                  <a:pt x="24" y="167"/>
                </a:lnTo>
                <a:lnTo>
                  <a:pt x="24" y="162"/>
                </a:lnTo>
                <a:lnTo>
                  <a:pt x="24" y="159"/>
                </a:lnTo>
                <a:lnTo>
                  <a:pt x="26" y="153"/>
                </a:lnTo>
                <a:lnTo>
                  <a:pt x="35" y="151"/>
                </a:lnTo>
                <a:lnTo>
                  <a:pt x="43" y="151"/>
                </a:lnTo>
                <a:lnTo>
                  <a:pt x="50" y="149"/>
                </a:lnTo>
                <a:lnTo>
                  <a:pt x="54" y="149"/>
                </a:lnTo>
                <a:lnTo>
                  <a:pt x="59" y="148"/>
                </a:lnTo>
                <a:lnTo>
                  <a:pt x="66" y="148"/>
                </a:lnTo>
                <a:lnTo>
                  <a:pt x="72" y="146"/>
                </a:lnTo>
                <a:lnTo>
                  <a:pt x="81" y="145"/>
                </a:lnTo>
                <a:lnTo>
                  <a:pt x="75" y="145"/>
                </a:lnTo>
                <a:lnTo>
                  <a:pt x="69" y="143"/>
                </a:lnTo>
                <a:lnTo>
                  <a:pt x="62" y="143"/>
                </a:lnTo>
                <a:lnTo>
                  <a:pt x="58" y="143"/>
                </a:lnTo>
                <a:lnTo>
                  <a:pt x="51" y="141"/>
                </a:lnTo>
                <a:lnTo>
                  <a:pt x="45" y="141"/>
                </a:lnTo>
                <a:lnTo>
                  <a:pt x="38" y="141"/>
                </a:lnTo>
                <a:lnTo>
                  <a:pt x="32" y="141"/>
                </a:lnTo>
                <a:lnTo>
                  <a:pt x="32" y="134"/>
                </a:lnTo>
                <a:lnTo>
                  <a:pt x="34" y="126"/>
                </a:lnTo>
                <a:lnTo>
                  <a:pt x="37" y="121"/>
                </a:lnTo>
                <a:lnTo>
                  <a:pt x="38" y="116"/>
                </a:lnTo>
                <a:lnTo>
                  <a:pt x="53" y="114"/>
                </a:lnTo>
                <a:lnTo>
                  <a:pt x="62" y="114"/>
                </a:lnTo>
                <a:lnTo>
                  <a:pt x="67" y="114"/>
                </a:lnTo>
                <a:lnTo>
                  <a:pt x="73" y="113"/>
                </a:lnTo>
                <a:lnTo>
                  <a:pt x="73" y="111"/>
                </a:lnTo>
                <a:lnTo>
                  <a:pt x="73" y="110"/>
                </a:lnTo>
                <a:lnTo>
                  <a:pt x="72" y="110"/>
                </a:lnTo>
                <a:lnTo>
                  <a:pt x="66" y="108"/>
                </a:lnTo>
                <a:lnTo>
                  <a:pt x="59" y="108"/>
                </a:lnTo>
                <a:lnTo>
                  <a:pt x="51" y="106"/>
                </a:lnTo>
                <a:lnTo>
                  <a:pt x="45" y="106"/>
                </a:lnTo>
                <a:lnTo>
                  <a:pt x="45" y="105"/>
                </a:lnTo>
                <a:lnTo>
                  <a:pt x="45" y="103"/>
                </a:lnTo>
                <a:lnTo>
                  <a:pt x="43" y="103"/>
                </a:lnTo>
                <a:lnTo>
                  <a:pt x="46" y="98"/>
                </a:lnTo>
                <a:lnTo>
                  <a:pt x="50" y="95"/>
                </a:lnTo>
                <a:lnTo>
                  <a:pt x="51" y="90"/>
                </a:lnTo>
                <a:lnTo>
                  <a:pt x="54" y="87"/>
                </a:lnTo>
                <a:lnTo>
                  <a:pt x="61" y="87"/>
                </a:lnTo>
                <a:lnTo>
                  <a:pt x="67" y="86"/>
                </a:lnTo>
                <a:lnTo>
                  <a:pt x="73" y="86"/>
                </a:lnTo>
                <a:lnTo>
                  <a:pt x="80" y="84"/>
                </a:lnTo>
                <a:lnTo>
                  <a:pt x="85" y="82"/>
                </a:lnTo>
                <a:lnTo>
                  <a:pt x="91" y="81"/>
                </a:lnTo>
                <a:lnTo>
                  <a:pt x="97" y="81"/>
                </a:lnTo>
                <a:lnTo>
                  <a:pt x="104" y="79"/>
                </a:lnTo>
                <a:lnTo>
                  <a:pt x="80" y="78"/>
                </a:lnTo>
                <a:lnTo>
                  <a:pt x="67" y="76"/>
                </a:lnTo>
                <a:lnTo>
                  <a:pt x="62" y="75"/>
                </a:lnTo>
                <a:lnTo>
                  <a:pt x="61" y="73"/>
                </a:lnTo>
                <a:lnTo>
                  <a:pt x="72" y="62"/>
                </a:lnTo>
                <a:lnTo>
                  <a:pt x="88" y="55"/>
                </a:lnTo>
                <a:lnTo>
                  <a:pt x="105" y="51"/>
                </a:lnTo>
                <a:lnTo>
                  <a:pt x="126" y="49"/>
                </a:lnTo>
                <a:lnTo>
                  <a:pt x="145" y="47"/>
                </a:lnTo>
                <a:lnTo>
                  <a:pt x="163" y="49"/>
                </a:lnTo>
                <a:lnTo>
                  <a:pt x="179" y="49"/>
                </a:lnTo>
                <a:lnTo>
                  <a:pt x="191" y="49"/>
                </a:lnTo>
                <a:lnTo>
                  <a:pt x="182" y="46"/>
                </a:lnTo>
                <a:lnTo>
                  <a:pt x="169" y="44"/>
                </a:lnTo>
                <a:lnTo>
                  <a:pt x="152" y="44"/>
                </a:lnTo>
                <a:lnTo>
                  <a:pt x="134" y="46"/>
                </a:lnTo>
                <a:lnTo>
                  <a:pt x="117" y="47"/>
                </a:lnTo>
                <a:lnTo>
                  <a:pt x="101" y="47"/>
                </a:lnTo>
                <a:lnTo>
                  <a:pt x="89" y="47"/>
                </a:lnTo>
                <a:lnTo>
                  <a:pt x="81" y="44"/>
                </a:lnTo>
                <a:lnTo>
                  <a:pt x="91" y="36"/>
                </a:lnTo>
                <a:lnTo>
                  <a:pt x="99" y="31"/>
                </a:lnTo>
                <a:lnTo>
                  <a:pt x="109" y="28"/>
                </a:lnTo>
                <a:lnTo>
                  <a:pt x="117" y="25"/>
                </a:lnTo>
                <a:lnTo>
                  <a:pt x="124" y="23"/>
                </a:lnTo>
                <a:lnTo>
                  <a:pt x="134" y="22"/>
                </a:lnTo>
                <a:lnTo>
                  <a:pt x="142" y="22"/>
                </a:lnTo>
                <a:lnTo>
                  <a:pt x="152" y="19"/>
                </a:lnTo>
                <a:lnTo>
                  <a:pt x="137" y="17"/>
                </a:lnTo>
                <a:lnTo>
                  <a:pt x="129" y="17"/>
                </a:lnTo>
                <a:lnTo>
                  <a:pt x="126" y="17"/>
                </a:lnTo>
                <a:lnTo>
                  <a:pt x="124" y="16"/>
                </a:lnTo>
                <a:lnTo>
                  <a:pt x="140" y="8"/>
                </a:lnTo>
                <a:lnTo>
                  <a:pt x="156" y="3"/>
                </a:lnTo>
                <a:lnTo>
                  <a:pt x="172" y="0"/>
                </a:lnTo>
                <a:lnTo>
                  <a:pt x="190" y="0"/>
                </a:lnTo>
                <a:lnTo>
                  <a:pt x="206" y="1"/>
                </a:lnTo>
                <a:lnTo>
                  <a:pt x="222" y="6"/>
                </a:lnTo>
                <a:lnTo>
                  <a:pt x="238" y="12"/>
                </a:lnTo>
                <a:lnTo>
                  <a:pt x="252" y="20"/>
                </a:lnTo>
                <a:lnTo>
                  <a:pt x="249" y="20"/>
                </a:lnTo>
                <a:lnTo>
                  <a:pt x="247" y="20"/>
                </a:lnTo>
                <a:lnTo>
                  <a:pt x="244" y="20"/>
                </a:lnTo>
                <a:lnTo>
                  <a:pt x="241" y="22"/>
                </a:lnTo>
                <a:lnTo>
                  <a:pt x="241" y="23"/>
                </a:lnTo>
                <a:lnTo>
                  <a:pt x="242" y="23"/>
                </a:lnTo>
                <a:lnTo>
                  <a:pt x="242" y="25"/>
                </a:lnTo>
                <a:lnTo>
                  <a:pt x="242" y="27"/>
                </a:lnTo>
                <a:lnTo>
                  <a:pt x="249" y="28"/>
                </a:lnTo>
                <a:lnTo>
                  <a:pt x="257" y="30"/>
                </a:lnTo>
                <a:lnTo>
                  <a:pt x="266" y="33"/>
                </a:lnTo>
                <a:lnTo>
                  <a:pt x="274" y="36"/>
                </a:lnTo>
                <a:lnTo>
                  <a:pt x="282" y="39"/>
                </a:lnTo>
                <a:lnTo>
                  <a:pt x="290" y="44"/>
                </a:lnTo>
                <a:lnTo>
                  <a:pt x="293" y="49"/>
                </a:lnTo>
                <a:lnTo>
                  <a:pt x="295" y="55"/>
                </a:lnTo>
                <a:lnTo>
                  <a:pt x="289" y="55"/>
                </a:lnTo>
                <a:lnTo>
                  <a:pt x="282" y="55"/>
                </a:lnTo>
                <a:lnTo>
                  <a:pt x="276" y="55"/>
                </a:lnTo>
                <a:lnTo>
                  <a:pt x="270" y="55"/>
                </a:lnTo>
                <a:lnTo>
                  <a:pt x="263" y="57"/>
                </a:lnTo>
                <a:lnTo>
                  <a:pt x="257" y="57"/>
                </a:lnTo>
                <a:lnTo>
                  <a:pt x="250" y="57"/>
                </a:lnTo>
                <a:lnTo>
                  <a:pt x="244" y="57"/>
                </a:lnTo>
                <a:lnTo>
                  <a:pt x="255" y="60"/>
                </a:lnTo>
                <a:lnTo>
                  <a:pt x="266" y="62"/>
                </a:lnTo>
                <a:lnTo>
                  <a:pt x="278" y="62"/>
                </a:lnTo>
                <a:lnTo>
                  <a:pt x="289" y="62"/>
                </a:lnTo>
                <a:lnTo>
                  <a:pt x="298" y="62"/>
                </a:lnTo>
                <a:lnTo>
                  <a:pt x="308" y="65"/>
                </a:lnTo>
                <a:lnTo>
                  <a:pt x="314" y="70"/>
                </a:lnTo>
                <a:lnTo>
                  <a:pt x="319" y="81"/>
                </a:lnTo>
                <a:lnTo>
                  <a:pt x="313" y="81"/>
                </a:lnTo>
                <a:lnTo>
                  <a:pt x="305" y="79"/>
                </a:lnTo>
                <a:lnTo>
                  <a:pt x="295" y="79"/>
                </a:lnTo>
                <a:lnTo>
                  <a:pt x="285" y="82"/>
                </a:lnTo>
                <a:lnTo>
                  <a:pt x="287" y="84"/>
                </a:lnTo>
                <a:lnTo>
                  <a:pt x="287" y="86"/>
                </a:lnTo>
                <a:lnTo>
                  <a:pt x="298" y="87"/>
                </a:lnTo>
                <a:lnTo>
                  <a:pt x="306" y="87"/>
                </a:lnTo>
                <a:lnTo>
                  <a:pt x="316" y="89"/>
                </a:lnTo>
                <a:lnTo>
                  <a:pt x="324" y="89"/>
                </a:lnTo>
                <a:lnTo>
                  <a:pt x="330" y="92"/>
                </a:lnTo>
                <a:lnTo>
                  <a:pt x="335" y="97"/>
                </a:lnTo>
                <a:lnTo>
                  <a:pt x="338" y="103"/>
                </a:lnTo>
                <a:lnTo>
                  <a:pt x="341" y="113"/>
                </a:lnTo>
                <a:lnTo>
                  <a:pt x="332" y="113"/>
                </a:lnTo>
                <a:lnTo>
                  <a:pt x="321" y="113"/>
                </a:lnTo>
                <a:lnTo>
                  <a:pt x="308" y="113"/>
                </a:lnTo>
                <a:lnTo>
                  <a:pt x="297" y="113"/>
                </a:lnTo>
                <a:lnTo>
                  <a:pt x="297" y="114"/>
                </a:lnTo>
                <a:lnTo>
                  <a:pt x="298" y="114"/>
                </a:lnTo>
                <a:lnTo>
                  <a:pt x="298" y="116"/>
                </a:lnTo>
                <a:lnTo>
                  <a:pt x="305" y="118"/>
                </a:lnTo>
                <a:lnTo>
                  <a:pt x="313" y="118"/>
                </a:lnTo>
                <a:lnTo>
                  <a:pt x="319" y="119"/>
                </a:lnTo>
                <a:lnTo>
                  <a:pt x="327" y="121"/>
                </a:lnTo>
                <a:lnTo>
                  <a:pt x="333" y="122"/>
                </a:lnTo>
                <a:lnTo>
                  <a:pt x="341" y="122"/>
                </a:lnTo>
                <a:lnTo>
                  <a:pt x="348" y="124"/>
                </a:lnTo>
                <a:lnTo>
                  <a:pt x="354" y="126"/>
                </a:lnTo>
                <a:lnTo>
                  <a:pt x="356" y="129"/>
                </a:lnTo>
                <a:lnTo>
                  <a:pt x="357" y="132"/>
                </a:lnTo>
                <a:lnTo>
                  <a:pt x="360" y="138"/>
                </a:lnTo>
                <a:lnTo>
                  <a:pt x="364" y="149"/>
                </a:lnTo>
                <a:lnTo>
                  <a:pt x="351" y="149"/>
                </a:lnTo>
                <a:lnTo>
                  <a:pt x="336" y="149"/>
                </a:lnTo>
                <a:lnTo>
                  <a:pt x="324" y="149"/>
                </a:lnTo>
                <a:lnTo>
                  <a:pt x="309" y="148"/>
                </a:lnTo>
                <a:lnTo>
                  <a:pt x="295" y="148"/>
                </a:lnTo>
                <a:lnTo>
                  <a:pt x="282" y="148"/>
                </a:lnTo>
                <a:lnTo>
                  <a:pt x="268" y="148"/>
                </a:lnTo>
                <a:lnTo>
                  <a:pt x="255" y="148"/>
                </a:lnTo>
                <a:lnTo>
                  <a:pt x="268" y="153"/>
                </a:lnTo>
                <a:lnTo>
                  <a:pt x="282" y="154"/>
                </a:lnTo>
                <a:lnTo>
                  <a:pt x="297" y="157"/>
                </a:lnTo>
                <a:lnTo>
                  <a:pt x="313" y="159"/>
                </a:lnTo>
                <a:lnTo>
                  <a:pt x="327" y="159"/>
                </a:lnTo>
                <a:lnTo>
                  <a:pt x="341" y="159"/>
                </a:lnTo>
                <a:lnTo>
                  <a:pt x="356" y="161"/>
                </a:lnTo>
                <a:lnTo>
                  <a:pt x="368" y="161"/>
                </a:lnTo>
                <a:lnTo>
                  <a:pt x="370" y="169"/>
                </a:lnTo>
                <a:lnTo>
                  <a:pt x="373" y="175"/>
                </a:lnTo>
                <a:lnTo>
                  <a:pt x="375" y="183"/>
                </a:lnTo>
                <a:lnTo>
                  <a:pt x="375" y="191"/>
                </a:lnTo>
                <a:lnTo>
                  <a:pt x="365" y="191"/>
                </a:lnTo>
                <a:lnTo>
                  <a:pt x="357" y="191"/>
                </a:lnTo>
                <a:lnTo>
                  <a:pt x="348" y="191"/>
                </a:lnTo>
                <a:lnTo>
                  <a:pt x="340" y="191"/>
                </a:lnTo>
                <a:lnTo>
                  <a:pt x="332" y="191"/>
                </a:lnTo>
                <a:lnTo>
                  <a:pt x="322" y="191"/>
                </a:lnTo>
                <a:lnTo>
                  <a:pt x="314" y="189"/>
                </a:lnTo>
                <a:lnTo>
                  <a:pt x="305" y="189"/>
                </a:lnTo>
                <a:lnTo>
                  <a:pt x="308" y="191"/>
                </a:lnTo>
                <a:lnTo>
                  <a:pt x="313" y="191"/>
                </a:lnTo>
                <a:lnTo>
                  <a:pt x="316" y="193"/>
                </a:lnTo>
                <a:lnTo>
                  <a:pt x="322" y="193"/>
                </a:lnTo>
                <a:lnTo>
                  <a:pt x="332" y="194"/>
                </a:lnTo>
                <a:lnTo>
                  <a:pt x="343" y="196"/>
                </a:lnTo>
                <a:lnTo>
                  <a:pt x="359" y="199"/>
                </a:lnTo>
                <a:lnTo>
                  <a:pt x="381" y="202"/>
                </a:lnTo>
                <a:lnTo>
                  <a:pt x="383" y="207"/>
                </a:lnTo>
                <a:lnTo>
                  <a:pt x="383" y="212"/>
                </a:lnTo>
                <a:lnTo>
                  <a:pt x="383" y="216"/>
                </a:lnTo>
                <a:lnTo>
                  <a:pt x="383" y="221"/>
                </a:lnTo>
                <a:lnTo>
                  <a:pt x="372" y="221"/>
                </a:lnTo>
                <a:lnTo>
                  <a:pt x="359" y="223"/>
                </a:lnTo>
                <a:lnTo>
                  <a:pt x="348" y="223"/>
                </a:lnTo>
                <a:lnTo>
                  <a:pt x="336" y="223"/>
                </a:lnTo>
                <a:lnTo>
                  <a:pt x="324" y="223"/>
                </a:lnTo>
                <a:lnTo>
                  <a:pt x="313" y="223"/>
                </a:lnTo>
                <a:lnTo>
                  <a:pt x="300" y="224"/>
                </a:lnTo>
                <a:lnTo>
                  <a:pt x="289" y="224"/>
                </a:lnTo>
                <a:lnTo>
                  <a:pt x="303" y="226"/>
                </a:lnTo>
                <a:lnTo>
                  <a:pt x="317" y="228"/>
                </a:lnTo>
                <a:lnTo>
                  <a:pt x="332" y="229"/>
                </a:lnTo>
                <a:lnTo>
                  <a:pt x="346" y="231"/>
                </a:lnTo>
                <a:lnTo>
                  <a:pt x="359" y="232"/>
                </a:lnTo>
                <a:lnTo>
                  <a:pt x="370" y="234"/>
                </a:lnTo>
                <a:lnTo>
                  <a:pt x="380" y="234"/>
                </a:lnTo>
                <a:lnTo>
                  <a:pt x="387" y="236"/>
                </a:lnTo>
                <a:lnTo>
                  <a:pt x="391" y="239"/>
                </a:lnTo>
                <a:lnTo>
                  <a:pt x="392" y="242"/>
                </a:lnTo>
                <a:lnTo>
                  <a:pt x="392" y="248"/>
                </a:lnTo>
                <a:lnTo>
                  <a:pt x="394" y="258"/>
                </a:lnTo>
                <a:lnTo>
                  <a:pt x="386" y="258"/>
                </a:lnTo>
                <a:lnTo>
                  <a:pt x="378" y="258"/>
                </a:lnTo>
                <a:lnTo>
                  <a:pt x="370" y="258"/>
                </a:lnTo>
                <a:lnTo>
                  <a:pt x="364" y="258"/>
                </a:lnTo>
                <a:lnTo>
                  <a:pt x="356" y="258"/>
                </a:lnTo>
                <a:lnTo>
                  <a:pt x="348" y="258"/>
                </a:lnTo>
                <a:lnTo>
                  <a:pt x="341" y="258"/>
                </a:lnTo>
                <a:lnTo>
                  <a:pt x="333" y="258"/>
                </a:lnTo>
                <a:lnTo>
                  <a:pt x="335" y="260"/>
                </a:lnTo>
                <a:lnTo>
                  <a:pt x="335" y="261"/>
                </a:lnTo>
                <a:lnTo>
                  <a:pt x="336" y="261"/>
                </a:lnTo>
                <a:lnTo>
                  <a:pt x="344" y="263"/>
                </a:lnTo>
                <a:lnTo>
                  <a:pt x="351" y="263"/>
                </a:lnTo>
                <a:lnTo>
                  <a:pt x="359" y="264"/>
                </a:lnTo>
                <a:lnTo>
                  <a:pt x="367" y="264"/>
                </a:lnTo>
                <a:lnTo>
                  <a:pt x="373" y="266"/>
                </a:lnTo>
                <a:lnTo>
                  <a:pt x="381" y="267"/>
                </a:lnTo>
                <a:lnTo>
                  <a:pt x="387" y="267"/>
                </a:lnTo>
                <a:lnTo>
                  <a:pt x="395" y="269"/>
                </a:lnTo>
                <a:lnTo>
                  <a:pt x="397" y="275"/>
                </a:lnTo>
                <a:lnTo>
                  <a:pt x="397" y="282"/>
                </a:lnTo>
                <a:lnTo>
                  <a:pt x="399" y="290"/>
                </a:lnTo>
                <a:lnTo>
                  <a:pt x="399" y="296"/>
                </a:lnTo>
                <a:lnTo>
                  <a:pt x="389" y="296"/>
                </a:lnTo>
                <a:lnTo>
                  <a:pt x="381" y="296"/>
                </a:lnTo>
                <a:lnTo>
                  <a:pt x="372" y="296"/>
                </a:lnTo>
                <a:lnTo>
                  <a:pt x="362" y="296"/>
                </a:lnTo>
                <a:lnTo>
                  <a:pt x="352" y="296"/>
                </a:lnTo>
                <a:lnTo>
                  <a:pt x="344" y="296"/>
                </a:lnTo>
                <a:lnTo>
                  <a:pt x="335" y="296"/>
                </a:lnTo>
                <a:lnTo>
                  <a:pt x="327" y="296"/>
                </a:lnTo>
                <a:lnTo>
                  <a:pt x="336" y="298"/>
                </a:lnTo>
                <a:lnTo>
                  <a:pt x="344" y="298"/>
                </a:lnTo>
                <a:lnTo>
                  <a:pt x="354" y="299"/>
                </a:lnTo>
                <a:lnTo>
                  <a:pt x="364" y="301"/>
                </a:lnTo>
                <a:lnTo>
                  <a:pt x="373" y="303"/>
                </a:lnTo>
                <a:lnTo>
                  <a:pt x="383" y="303"/>
                </a:lnTo>
                <a:lnTo>
                  <a:pt x="392" y="304"/>
                </a:lnTo>
                <a:lnTo>
                  <a:pt x="402" y="306"/>
                </a:lnTo>
                <a:lnTo>
                  <a:pt x="402" y="312"/>
                </a:lnTo>
                <a:lnTo>
                  <a:pt x="402" y="317"/>
                </a:lnTo>
                <a:lnTo>
                  <a:pt x="402" y="323"/>
                </a:lnTo>
                <a:lnTo>
                  <a:pt x="402" y="328"/>
                </a:lnTo>
                <a:lnTo>
                  <a:pt x="389" y="328"/>
                </a:lnTo>
                <a:lnTo>
                  <a:pt x="375" y="326"/>
                </a:lnTo>
                <a:lnTo>
                  <a:pt x="362" y="326"/>
                </a:lnTo>
                <a:lnTo>
                  <a:pt x="349" y="325"/>
                </a:lnTo>
                <a:lnTo>
                  <a:pt x="336" y="325"/>
                </a:lnTo>
                <a:lnTo>
                  <a:pt x="322" y="325"/>
                </a:lnTo>
                <a:lnTo>
                  <a:pt x="309" y="323"/>
                </a:lnTo>
                <a:lnTo>
                  <a:pt x="295" y="323"/>
                </a:lnTo>
                <a:lnTo>
                  <a:pt x="297" y="325"/>
                </a:lnTo>
                <a:lnTo>
                  <a:pt x="298" y="326"/>
                </a:lnTo>
                <a:lnTo>
                  <a:pt x="313" y="328"/>
                </a:lnTo>
                <a:lnTo>
                  <a:pt x="325" y="330"/>
                </a:lnTo>
                <a:lnTo>
                  <a:pt x="338" y="330"/>
                </a:lnTo>
                <a:lnTo>
                  <a:pt x="351" y="331"/>
                </a:lnTo>
                <a:lnTo>
                  <a:pt x="364" y="333"/>
                </a:lnTo>
                <a:lnTo>
                  <a:pt x="376" y="334"/>
                </a:lnTo>
                <a:lnTo>
                  <a:pt x="389" y="338"/>
                </a:lnTo>
                <a:lnTo>
                  <a:pt x="402" y="342"/>
                </a:lnTo>
                <a:lnTo>
                  <a:pt x="402" y="344"/>
                </a:lnTo>
                <a:lnTo>
                  <a:pt x="402" y="346"/>
                </a:lnTo>
                <a:lnTo>
                  <a:pt x="400" y="349"/>
                </a:lnTo>
                <a:lnTo>
                  <a:pt x="400" y="350"/>
                </a:lnTo>
                <a:lnTo>
                  <a:pt x="394" y="350"/>
                </a:lnTo>
                <a:lnTo>
                  <a:pt x="387" y="352"/>
                </a:lnTo>
                <a:lnTo>
                  <a:pt x="381" y="352"/>
                </a:lnTo>
                <a:lnTo>
                  <a:pt x="376" y="352"/>
                </a:lnTo>
                <a:lnTo>
                  <a:pt x="370" y="354"/>
                </a:lnTo>
                <a:lnTo>
                  <a:pt x="364" y="354"/>
                </a:lnTo>
                <a:lnTo>
                  <a:pt x="357" y="355"/>
                </a:lnTo>
                <a:lnTo>
                  <a:pt x="351" y="355"/>
                </a:lnTo>
                <a:lnTo>
                  <a:pt x="354" y="357"/>
                </a:lnTo>
                <a:lnTo>
                  <a:pt x="359" y="357"/>
                </a:lnTo>
                <a:lnTo>
                  <a:pt x="365" y="358"/>
                </a:lnTo>
                <a:lnTo>
                  <a:pt x="372" y="358"/>
                </a:lnTo>
                <a:lnTo>
                  <a:pt x="378" y="360"/>
                </a:lnTo>
                <a:lnTo>
                  <a:pt x="386" y="362"/>
                </a:lnTo>
                <a:lnTo>
                  <a:pt x="394" y="362"/>
                </a:lnTo>
                <a:lnTo>
                  <a:pt x="402" y="363"/>
                </a:lnTo>
                <a:lnTo>
                  <a:pt x="400" y="366"/>
                </a:lnTo>
                <a:lnTo>
                  <a:pt x="400" y="370"/>
                </a:lnTo>
                <a:lnTo>
                  <a:pt x="400" y="374"/>
                </a:lnTo>
                <a:lnTo>
                  <a:pt x="400" y="378"/>
                </a:lnTo>
                <a:lnTo>
                  <a:pt x="391" y="378"/>
                </a:lnTo>
                <a:lnTo>
                  <a:pt x="383" y="379"/>
                </a:lnTo>
                <a:lnTo>
                  <a:pt x="373" y="379"/>
                </a:lnTo>
                <a:lnTo>
                  <a:pt x="365" y="379"/>
                </a:lnTo>
                <a:lnTo>
                  <a:pt x="356" y="381"/>
                </a:lnTo>
                <a:lnTo>
                  <a:pt x="348" y="381"/>
                </a:lnTo>
                <a:lnTo>
                  <a:pt x="338" y="381"/>
                </a:lnTo>
                <a:lnTo>
                  <a:pt x="330" y="381"/>
                </a:lnTo>
                <a:lnTo>
                  <a:pt x="89" y="376"/>
                </a:lnTo>
                <a:close/>
              </a:path>
            </a:pathLst>
          </a:custGeom>
          <a:solidFill>
            <a:srgbClr val="EA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155" tIns="32071" rIns="64155" bIns="32071"/>
          <a:lstStyle/>
          <a:p>
            <a:endParaRPr lang="en-AU" sz="4200">
              <a:solidFill>
                <a:prstClr val="black"/>
              </a:solidFill>
            </a:endParaRPr>
          </a:p>
        </p:txBody>
      </p:sp>
      <p:sp>
        <p:nvSpPr>
          <p:cNvPr id="2058" name="Freeform 7"/>
          <p:cNvSpPr>
            <a:spLocks/>
          </p:cNvSpPr>
          <p:nvPr/>
        </p:nvSpPr>
        <p:spPr bwMode="auto">
          <a:xfrm>
            <a:off x="5257819" y="4835525"/>
            <a:ext cx="22225" cy="14288"/>
          </a:xfrm>
          <a:custGeom>
            <a:avLst/>
            <a:gdLst>
              <a:gd name="T0" fmla="*/ 2147483647 w 11"/>
              <a:gd name="T1" fmla="*/ 2147483647 h 7"/>
              <a:gd name="T2" fmla="*/ 0 w 11"/>
              <a:gd name="T3" fmla="*/ 2147483647 h 7"/>
              <a:gd name="T4" fmla="*/ 0 w 11"/>
              <a:gd name="T5" fmla="*/ 2147483647 h 7"/>
              <a:gd name="T6" fmla="*/ 0 w 11"/>
              <a:gd name="T7" fmla="*/ 2147483647 h 7"/>
              <a:gd name="T8" fmla="*/ 0 w 11"/>
              <a:gd name="T9" fmla="*/ 0 h 7"/>
              <a:gd name="T10" fmla="*/ 2147483647 w 11"/>
              <a:gd name="T11" fmla="*/ 0 h 7"/>
              <a:gd name="T12" fmla="*/ 2147483647 w 11"/>
              <a:gd name="T13" fmla="*/ 0 h 7"/>
              <a:gd name="T14" fmla="*/ 2147483647 w 11"/>
              <a:gd name="T15" fmla="*/ 2147483647 h 7"/>
              <a:gd name="T16" fmla="*/ 2147483647 w 11"/>
              <a:gd name="T17" fmla="*/ 2147483647 h 7"/>
              <a:gd name="T18" fmla="*/ 2147483647 w 11"/>
              <a:gd name="T19" fmla="*/ 2147483647 h 7"/>
              <a:gd name="T20" fmla="*/ 2147483647 w 11"/>
              <a:gd name="T21" fmla="*/ 2147483647 h 7"/>
              <a:gd name="T22" fmla="*/ 2147483647 w 11"/>
              <a:gd name="T23" fmla="*/ 2147483647 h 7"/>
              <a:gd name="T24" fmla="*/ 2147483647 w 11"/>
              <a:gd name="T25" fmla="*/ 2147483647 h 7"/>
              <a:gd name="T26" fmla="*/ 2147483647 w 11"/>
              <a:gd name="T27" fmla="*/ 2147483647 h 7"/>
              <a:gd name="T28" fmla="*/ 2147483647 w 11"/>
              <a:gd name="T29" fmla="*/ 2147483647 h 7"/>
              <a:gd name="T30" fmla="*/ 2147483647 w 11"/>
              <a:gd name="T31" fmla="*/ 2147483647 h 7"/>
              <a:gd name="T32" fmla="*/ 2147483647 w 11"/>
              <a:gd name="T33" fmla="*/ 2147483647 h 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1"/>
              <a:gd name="T52" fmla="*/ 0 h 7"/>
              <a:gd name="T53" fmla="*/ 11 w 11"/>
              <a:gd name="T54" fmla="*/ 7 h 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1" h="7">
                <a:moveTo>
                  <a:pt x="1" y="7"/>
                </a:moveTo>
                <a:lnTo>
                  <a:pt x="0" y="5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1" y="4"/>
                </a:lnTo>
                <a:lnTo>
                  <a:pt x="11" y="5"/>
                </a:lnTo>
                <a:lnTo>
                  <a:pt x="11" y="7"/>
                </a:lnTo>
                <a:lnTo>
                  <a:pt x="9" y="7"/>
                </a:lnTo>
                <a:lnTo>
                  <a:pt x="6" y="7"/>
                </a:lnTo>
                <a:lnTo>
                  <a:pt x="5" y="7"/>
                </a:lnTo>
                <a:lnTo>
                  <a:pt x="1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155" tIns="32071" rIns="64155" bIns="32071"/>
          <a:lstStyle/>
          <a:p>
            <a:endParaRPr lang="en-AU" sz="4200">
              <a:solidFill>
                <a:prstClr val="black"/>
              </a:solidFill>
            </a:endParaRPr>
          </a:p>
        </p:txBody>
      </p:sp>
      <p:sp>
        <p:nvSpPr>
          <p:cNvPr id="2059" name="Freeform 8"/>
          <p:cNvSpPr>
            <a:spLocks/>
          </p:cNvSpPr>
          <p:nvPr/>
        </p:nvSpPr>
        <p:spPr bwMode="auto">
          <a:xfrm>
            <a:off x="5276861" y="4679950"/>
            <a:ext cx="71438" cy="15875"/>
          </a:xfrm>
          <a:custGeom>
            <a:avLst/>
            <a:gdLst>
              <a:gd name="T0" fmla="*/ 2147483647 w 35"/>
              <a:gd name="T1" fmla="*/ 2147483647 h 8"/>
              <a:gd name="T2" fmla="*/ 0 w 35"/>
              <a:gd name="T3" fmla="*/ 2147483647 h 8"/>
              <a:gd name="T4" fmla="*/ 0 w 35"/>
              <a:gd name="T5" fmla="*/ 2147483647 h 8"/>
              <a:gd name="T6" fmla="*/ 0 w 35"/>
              <a:gd name="T7" fmla="*/ 2147483647 h 8"/>
              <a:gd name="T8" fmla="*/ 0 w 35"/>
              <a:gd name="T9" fmla="*/ 0 h 8"/>
              <a:gd name="T10" fmla="*/ 2147483647 w 35"/>
              <a:gd name="T11" fmla="*/ 0 h 8"/>
              <a:gd name="T12" fmla="*/ 2147483647 w 35"/>
              <a:gd name="T13" fmla="*/ 0 h 8"/>
              <a:gd name="T14" fmla="*/ 2147483647 w 35"/>
              <a:gd name="T15" fmla="*/ 0 h 8"/>
              <a:gd name="T16" fmla="*/ 2147483647 w 35"/>
              <a:gd name="T17" fmla="*/ 0 h 8"/>
              <a:gd name="T18" fmla="*/ 2147483647 w 35"/>
              <a:gd name="T19" fmla="*/ 2147483647 h 8"/>
              <a:gd name="T20" fmla="*/ 2147483647 w 35"/>
              <a:gd name="T21" fmla="*/ 2147483647 h 8"/>
              <a:gd name="T22" fmla="*/ 2147483647 w 35"/>
              <a:gd name="T23" fmla="*/ 2147483647 h 8"/>
              <a:gd name="T24" fmla="*/ 2147483647 w 35"/>
              <a:gd name="T25" fmla="*/ 2147483647 h 8"/>
              <a:gd name="T26" fmla="*/ 2147483647 w 35"/>
              <a:gd name="T27" fmla="*/ 2147483647 h 8"/>
              <a:gd name="T28" fmla="*/ 2147483647 w 35"/>
              <a:gd name="T29" fmla="*/ 2147483647 h 8"/>
              <a:gd name="T30" fmla="*/ 2147483647 w 35"/>
              <a:gd name="T31" fmla="*/ 2147483647 h 8"/>
              <a:gd name="T32" fmla="*/ 2147483647 w 35"/>
              <a:gd name="T33" fmla="*/ 2147483647 h 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5"/>
              <a:gd name="T52" fmla="*/ 0 h 8"/>
              <a:gd name="T53" fmla="*/ 35 w 35"/>
              <a:gd name="T54" fmla="*/ 8 h 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5" h="8">
                <a:moveTo>
                  <a:pt x="2" y="8"/>
                </a:moveTo>
                <a:lnTo>
                  <a:pt x="0" y="8"/>
                </a:lnTo>
                <a:lnTo>
                  <a:pt x="0" y="6"/>
                </a:lnTo>
                <a:lnTo>
                  <a:pt x="0" y="5"/>
                </a:lnTo>
                <a:lnTo>
                  <a:pt x="0" y="0"/>
                </a:lnTo>
                <a:lnTo>
                  <a:pt x="8" y="0"/>
                </a:lnTo>
                <a:lnTo>
                  <a:pt x="18" y="0"/>
                </a:lnTo>
                <a:lnTo>
                  <a:pt x="27" y="0"/>
                </a:lnTo>
                <a:lnTo>
                  <a:pt x="35" y="0"/>
                </a:lnTo>
                <a:lnTo>
                  <a:pt x="35" y="1"/>
                </a:lnTo>
                <a:lnTo>
                  <a:pt x="35" y="3"/>
                </a:lnTo>
                <a:lnTo>
                  <a:pt x="35" y="6"/>
                </a:lnTo>
                <a:lnTo>
                  <a:pt x="34" y="8"/>
                </a:lnTo>
                <a:lnTo>
                  <a:pt x="26" y="8"/>
                </a:lnTo>
                <a:lnTo>
                  <a:pt x="18" y="8"/>
                </a:lnTo>
                <a:lnTo>
                  <a:pt x="10" y="8"/>
                </a:lnTo>
                <a:lnTo>
                  <a:pt x="2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155" tIns="32071" rIns="64155" bIns="32071"/>
          <a:lstStyle/>
          <a:p>
            <a:endParaRPr lang="en-AU" sz="4200">
              <a:solidFill>
                <a:prstClr val="black"/>
              </a:solidFill>
            </a:endParaRPr>
          </a:p>
        </p:txBody>
      </p:sp>
      <p:sp>
        <p:nvSpPr>
          <p:cNvPr id="2060" name="Freeform 9"/>
          <p:cNvSpPr>
            <a:spLocks/>
          </p:cNvSpPr>
          <p:nvPr/>
        </p:nvSpPr>
        <p:spPr bwMode="auto">
          <a:xfrm>
            <a:off x="5195907" y="4546600"/>
            <a:ext cx="103187" cy="15875"/>
          </a:xfrm>
          <a:custGeom>
            <a:avLst/>
            <a:gdLst>
              <a:gd name="T0" fmla="*/ 0 w 51"/>
              <a:gd name="T1" fmla="*/ 2147483647 h 8"/>
              <a:gd name="T2" fmla="*/ 0 w 51"/>
              <a:gd name="T3" fmla="*/ 2147483647 h 8"/>
              <a:gd name="T4" fmla="*/ 0 w 51"/>
              <a:gd name="T5" fmla="*/ 2147483647 h 8"/>
              <a:gd name="T6" fmla="*/ 0 w 51"/>
              <a:gd name="T7" fmla="*/ 2147483647 h 8"/>
              <a:gd name="T8" fmla="*/ 0 w 51"/>
              <a:gd name="T9" fmla="*/ 0 h 8"/>
              <a:gd name="T10" fmla="*/ 2147483647 w 51"/>
              <a:gd name="T11" fmla="*/ 0 h 8"/>
              <a:gd name="T12" fmla="*/ 2147483647 w 51"/>
              <a:gd name="T13" fmla="*/ 0 h 8"/>
              <a:gd name="T14" fmla="*/ 2147483647 w 51"/>
              <a:gd name="T15" fmla="*/ 0 h 8"/>
              <a:gd name="T16" fmla="*/ 2147483647 w 51"/>
              <a:gd name="T17" fmla="*/ 0 h 8"/>
              <a:gd name="T18" fmla="*/ 2147483647 w 51"/>
              <a:gd name="T19" fmla="*/ 0 h 8"/>
              <a:gd name="T20" fmla="*/ 2147483647 w 51"/>
              <a:gd name="T21" fmla="*/ 0 h 8"/>
              <a:gd name="T22" fmla="*/ 2147483647 w 51"/>
              <a:gd name="T23" fmla="*/ 0 h 8"/>
              <a:gd name="T24" fmla="*/ 2147483647 w 51"/>
              <a:gd name="T25" fmla="*/ 0 h 8"/>
              <a:gd name="T26" fmla="*/ 2147483647 w 51"/>
              <a:gd name="T27" fmla="*/ 2147483647 h 8"/>
              <a:gd name="T28" fmla="*/ 2147483647 w 51"/>
              <a:gd name="T29" fmla="*/ 2147483647 h 8"/>
              <a:gd name="T30" fmla="*/ 2147483647 w 51"/>
              <a:gd name="T31" fmla="*/ 2147483647 h 8"/>
              <a:gd name="T32" fmla="*/ 2147483647 w 51"/>
              <a:gd name="T33" fmla="*/ 2147483647 h 8"/>
              <a:gd name="T34" fmla="*/ 2147483647 w 51"/>
              <a:gd name="T35" fmla="*/ 2147483647 h 8"/>
              <a:gd name="T36" fmla="*/ 2147483647 w 51"/>
              <a:gd name="T37" fmla="*/ 2147483647 h 8"/>
              <a:gd name="T38" fmla="*/ 2147483647 w 51"/>
              <a:gd name="T39" fmla="*/ 2147483647 h 8"/>
              <a:gd name="T40" fmla="*/ 2147483647 w 51"/>
              <a:gd name="T41" fmla="*/ 2147483647 h 8"/>
              <a:gd name="T42" fmla="*/ 2147483647 w 51"/>
              <a:gd name="T43" fmla="*/ 2147483647 h 8"/>
              <a:gd name="T44" fmla="*/ 2147483647 w 51"/>
              <a:gd name="T45" fmla="*/ 2147483647 h 8"/>
              <a:gd name="T46" fmla="*/ 2147483647 w 51"/>
              <a:gd name="T47" fmla="*/ 2147483647 h 8"/>
              <a:gd name="T48" fmla="*/ 0 w 51"/>
              <a:gd name="T49" fmla="*/ 2147483647 h 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1"/>
              <a:gd name="T76" fmla="*/ 0 h 8"/>
              <a:gd name="T77" fmla="*/ 51 w 51"/>
              <a:gd name="T78" fmla="*/ 8 h 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1" h="8">
                <a:moveTo>
                  <a:pt x="0" y="8"/>
                </a:moveTo>
                <a:lnTo>
                  <a:pt x="0" y="7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7" y="0"/>
                </a:lnTo>
                <a:lnTo>
                  <a:pt x="13" y="0"/>
                </a:lnTo>
                <a:lnTo>
                  <a:pt x="20" y="0"/>
                </a:lnTo>
                <a:lnTo>
                  <a:pt x="26" y="0"/>
                </a:lnTo>
                <a:lnTo>
                  <a:pt x="32" y="0"/>
                </a:lnTo>
                <a:lnTo>
                  <a:pt x="39" y="0"/>
                </a:lnTo>
                <a:lnTo>
                  <a:pt x="45" y="0"/>
                </a:lnTo>
                <a:lnTo>
                  <a:pt x="51" y="0"/>
                </a:lnTo>
                <a:lnTo>
                  <a:pt x="51" y="2"/>
                </a:lnTo>
                <a:lnTo>
                  <a:pt x="51" y="4"/>
                </a:lnTo>
                <a:lnTo>
                  <a:pt x="51" y="5"/>
                </a:lnTo>
                <a:lnTo>
                  <a:pt x="51" y="7"/>
                </a:lnTo>
                <a:lnTo>
                  <a:pt x="45" y="7"/>
                </a:lnTo>
                <a:lnTo>
                  <a:pt x="39" y="7"/>
                </a:lnTo>
                <a:lnTo>
                  <a:pt x="32" y="7"/>
                </a:lnTo>
                <a:lnTo>
                  <a:pt x="26" y="7"/>
                </a:lnTo>
                <a:lnTo>
                  <a:pt x="20" y="8"/>
                </a:lnTo>
                <a:lnTo>
                  <a:pt x="13" y="8"/>
                </a:lnTo>
                <a:lnTo>
                  <a:pt x="7" y="8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155" tIns="32071" rIns="64155" bIns="32071"/>
          <a:lstStyle/>
          <a:p>
            <a:endParaRPr lang="en-AU" sz="4200">
              <a:solidFill>
                <a:prstClr val="black"/>
              </a:solidFill>
            </a:endParaRPr>
          </a:p>
        </p:txBody>
      </p:sp>
      <p:sp>
        <p:nvSpPr>
          <p:cNvPr id="2061" name="Freeform 10"/>
          <p:cNvSpPr>
            <a:spLocks/>
          </p:cNvSpPr>
          <p:nvPr/>
        </p:nvSpPr>
        <p:spPr bwMode="auto">
          <a:xfrm>
            <a:off x="5335589" y="4459288"/>
            <a:ext cx="53975" cy="15875"/>
          </a:xfrm>
          <a:custGeom>
            <a:avLst/>
            <a:gdLst>
              <a:gd name="T0" fmla="*/ 2147483647 w 27"/>
              <a:gd name="T1" fmla="*/ 2147483647 h 8"/>
              <a:gd name="T2" fmla="*/ 2147483647 w 27"/>
              <a:gd name="T3" fmla="*/ 2147483647 h 8"/>
              <a:gd name="T4" fmla="*/ 0 w 27"/>
              <a:gd name="T5" fmla="*/ 2147483647 h 8"/>
              <a:gd name="T6" fmla="*/ 0 w 27"/>
              <a:gd name="T7" fmla="*/ 2147483647 h 8"/>
              <a:gd name="T8" fmla="*/ 0 w 27"/>
              <a:gd name="T9" fmla="*/ 0 h 8"/>
              <a:gd name="T10" fmla="*/ 2147483647 w 27"/>
              <a:gd name="T11" fmla="*/ 2147483647 h 8"/>
              <a:gd name="T12" fmla="*/ 2147483647 w 27"/>
              <a:gd name="T13" fmla="*/ 2147483647 h 8"/>
              <a:gd name="T14" fmla="*/ 2147483647 w 27"/>
              <a:gd name="T15" fmla="*/ 2147483647 h 8"/>
              <a:gd name="T16" fmla="*/ 2147483647 w 27"/>
              <a:gd name="T17" fmla="*/ 2147483647 h 8"/>
              <a:gd name="T18" fmla="*/ 2147483647 w 27"/>
              <a:gd name="T19" fmla="*/ 2147483647 h 8"/>
              <a:gd name="T20" fmla="*/ 2147483647 w 27"/>
              <a:gd name="T21" fmla="*/ 2147483647 h 8"/>
              <a:gd name="T22" fmla="*/ 2147483647 w 27"/>
              <a:gd name="T23" fmla="*/ 2147483647 h 8"/>
              <a:gd name="T24" fmla="*/ 2147483647 w 27"/>
              <a:gd name="T25" fmla="*/ 2147483647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"/>
              <a:gd name="T40" fmla="*/ 0 h 8"/>
              <a:gd name="T41" fmla="*/ 27 w 27"/>
              <a:gd name="T42" fmla="*/ 8 h 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" h="8">
                <a:moveTo>
                  <a:pt x="3" y="8"/>
                </a:moveTo>
                <a:lnTo>
                  <a:pt x="2" y="8"/>
                </a:lnTo>
                <a:lnTo>
                  <a:pt x="0" y="7"/>
                </a:lnTo>
                <a:lnTo>
                  <a:pt x="0" y="5"/>
                </a:lnTo>
                <a:lnTo>
                  <a:pt x="0" y="0"/>
                </a:lnTo>
                <a:lnTo>
                  <a:pt x="13" y="2"/>
                </a:lnTo>
                <a:lnTo>
                  <a:pt x="21" y="2"/>
                </a:lnTo>
                <a:lnTo>
                  <a:pt x="24" y="4"/>
                </a:lnTo>
                <a:lnTo>
                  <a:pt x="27" y="5"/>
                </a:lnTo>
                <a:lnTo>
                  <a:pt x="22" y="7"/>
                </a:lnTo>
                <a:lnTo>
                  <a:pt x="18" y="8"/>
                </a:lnTo>
                <a:lnTo>
                  <a:pt x="13" y="8"/>
                </a:lnTo>
                <a:lnTo>
                  <a:pt x="3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155" tIns="32071" rIns="64155" bIns="32071"/>
          <a:lstStyle/>
          <a:p>
            <a:endParaRPr lang="en-AU" sz="4200">
              <a:solidFill>
                <a:prstClr val="black"/>
              </a:solidFill>
            </a:endParaRPr>
          </a:p>
        </p:txBody>
      </p:sp>
      <p:sp>
        <p:nvSpPr>
          <p:cNvPr id="2062" name="Freeform 11"/>
          <p:cNvSpPr>
            <a:spLocks/>
          </p:cNvSpPr>
          <p:nvPr/>
        </p:nvSpPr>
        <p:spPr bwMode="auto">
          <a:xfrm>
            <a:off x="5219719" y="4256089"/>
            <a:ext cx="136525" cy="20637"/>
          </a:xfrm>
          <a:custGeom>
            <a:avLst/>
            <a:gdLst>
              <a:gd name="T0" fmla="*/ 2147483647 w 67"/>
              <a:gd name="T1" fmla="*/ 2147483647 h 10"/>
              <a:gd name="T2" fmla="*/ 0 w 67"/>
              <a:gd name="T3" fmla="*/ 2147483647 h 10"/>
              <a:gd name="T4" fmla="*/ 0 w 67"/>
              <a:gd name="T5" fmla="*/ 2147483647 h 10"/>
              <a:gd name="T6" fmla="*/ 0 w 67"/>
              <a:gd name="T7" fmla="*/ 2147483647 h 10"/>
              <a:gd name="T8" fmla="*/ 0 w 67"/>
              <a:gd name="T9" fmla="*/ 2147483647 h 10"/>
              <a:gd name="T10" fmla="*/ 2147483647 w 67"/>
              <a:gd name="T11" fmla="*/ 2147483647 h 10"/>
              <a:gd name="T12" fmla="*/ 2147483647 w 67"/>
              <a:gd name="T13" fmla="*/ 2147483647 h 10"/>
              <a:gd name="T14" fmla="*/ 2147483647 w 67"/>
              <a:gd name="T15" fmla="*/ 2147483647 h 10"/>
              <a:gd name="T16" fmla="*/ 2147483647 w 67"/>
              <a:gd name="T17" fmla="*/ 0 h 10"/>
              <a:gd name="T18" fmla="*/ 2147483647 w 67"/>
              <a:gd name="T19" fmla="*/ 0 h 10"/>
              <a:gd name="T20" fmla="*/ 2147483647 w 67"/>
              <a:gd name="T21" fmla="*/ 0 h 10"/>
              <a:gd name="T22" fmla="*/ 2147483647 w 67"/>
              <a:gd name="T23" fmla="*/ 0 h 10"/>
              <a:gd name="T24" fmla="*/ 2147483647 w 67"/>
              <a:gd name="T25" fmla="*/ 0 h 10"/>
              <a:gd name="T26" fmla="*/ 2147483647 w 67"/>
              <a:gd name="T27" fmla="*/ 2147483647 h 10"/>
              <a:gd name="T28" fmla="*/ 2147483647 w 67"/>
              <a:gd name="T29" fmla="*/ 2147483647 h 10"/>
              <a:gd name="T30" fmla="*/ 2147483647 w 67"/>
              <a:gd name="T31" fmla="*/ 2147483647 h 10"/>
              <a:gd name="T32" fmla="*/ 2147483647 w 67"/>
              <a:gd name="T33" fmla="*/ 2147483647 h 10"/>
              <a:gd name="T34" fmla="*/ 2147483647 w 67"/>
              <a:gd name="T35" fmla="*/ 2147483647 h 10"/>
              <a:gd name="T36" fmla="*/ 2147483647 w 67"/>
              <a:gd name="T37" fmla="*/ 2147483647 h 10"/>
              <a:gd name="T38" fmla="*/ 2147483647 w 67"/>
              <a:gd name="T39" fmla="*/ 2147483647 h 10"/>
              <a:gd name="T40" fmla="*/ 2147483647 w 67"/>
              <a:gd name="T41" fmla="*/ 2147483647 h 10"/>
              <a:gd name="T42" fmla="*/ 2147483647 w 67"/>
              <a:gd name="T43" fmla="*/ 2147483647 h 10"/>
              <a:gd name="T44" fmla="*/ 2147483647 w 67"/>
              <a:gd name="T45" fmla="*/ 2147483647 h 10"/>
              <a:gd name="T46" fmla="*/ 2147483647 w 67"/>
              <a:gd name="T47" fmla="*/ 2147483647 h 10"/>
              <a:gd name="T48" fmla="*/ 2147483647 w 67"/>
              <a:gd name="T49" fmla="*/ 2147483647 h 1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7"/>
              <a:gd name="T76" fmla="*/ 0 h 10"/>
              <a:gd name="T77" fmla="*/ 67 w 67"/>
              <a:gd name="T78" fmla="*/ 10 h 1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7" h="10">
                <a:moveTo>
                  <a:pt x="1" y="10"/>
                </a:move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0" y="2"/>
                </a:lnTo>
                <a:lnTo>
                  <a:pt x="8" y="2"/>
                </a:lnTo>
                <a:lnTo>
                  <a:pt x="16" y="2"/>
                </a:lnTo>
                <a:lnTo>
                  <a:pt x="24" y="2"/>
                </a:lnTo>
                <a:lnTo>
                  <a:pt x="33" y="0"/>
                </a:lnTo>
                <a:lnTo>
                  <a:pt x="41" y="0"/>
                </a:lnTo>
                <a:lnTo>
                  <a:pt x="49" y="0"/>
                </a:lnTo>
                <a:lnTo>
                  <a:pt x="57" y="0"/>
                </a:lnTo>
                <a:lnTo>
                  <a:pt x="65" y="0"/>
                </a:lnTo>
                <a:lnTo>
                  <a:pt x="67" y="2"/>
                </a:lnTo>
                <a:lnTo>
                  <a:pt x="65" y="5"/>
                </a:lnTo>
                <a:lnTo>
                  <a:pt x="63" y="8"/>
                </a:lnTo>
                <a:lnTo>
                  <a:pt x="55" y="8"/>
                </a:lnTo>
                <a:lnTo>
                  <a:pt x="47" y="8"/>
                </a:lnTo>
                <a:lnTo>
                  <a:pt x="39" y="8"/>
                </a:lnTo>
                <a:lnTo>
                  <a:pt x="31" y="8"/>
                </a:lnTo>
                <a:lnTo>
                  <a:pt x="24" y="8"/>
                </a:lnTo>
                <a:lnTo>
                  <a:pt x="17" y="8"/>
                </a:lnTo>
                <a:lnTo>
                  <a:pt x="9" y="10"/>
                </a:lnTo>
                <a:lnTo>
                  <a:pt x="1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155" tIns="32071" rIns="64155" bIns="32071"/>
          <a:lstStyle/>
          <a:p>
            <a:endParaRPr lang="en-AU" sz="4200">
              <a:solidFill>
                <a:prstClr val="black"/>
              </a:solidFill>
            </a:endParaRPr>
          </a:p>
        </p:txBody>
      </p:sp>
      <p:sp>
        <p:nvSpPr>
          <p:cNvPr id="2063" name="Freeform 12"/>
          <p:cNvSpPr>
            <a:spLocks/>
          </p:cNvSpPr>
          <p:nvPr/>
        </p:nvSpPr>
        <p:spPr bwMode="auto">
          <a:xfrm>
            <a:off x="5354658" y="4100514"/>
            <a:ext cx="46037" cy="20637"/>
          </a:xfrm>
          <a:custGeom>
            <a:avLst/>
            <a:gdLst>
              <a:gd name="T0" fmla="*/ 2147483647 w 22"/>
              <a:gd name="T1" fmla="*/ 2147483647 h 10"/>
              <a:gd name="T2" fmla="*/ 2147483647 w 22"/>
              <a:gd name="T3" fmla="*/ 2147483647 h 10"/>
              <a:gd name="T4" fmla="*/ 2147483647 w 22"/>
              <a:gd name="T5" fmla="*/ 2147483647 h 10"/>
              <a:gd name="T6" fmla="*/ 2147483647 w 22"/>
              <a:gd name="T7" fmla="*/ 2147483647 h 10"/>
              <a:gd name="T8" fmla="*/ 2147483647 w 22"/>
              <a:gd name="T9" fmla="*/ 2147483647 h 10"/>
              <a:gd name="T10" fmla="*/ 0 w 22"/>
              <a:gd name="T11" fmla="*/ 2147483647 h 10"/>
              <a:gd name="T12" fmla="*/ 0 w 22"/>
              <a:gd name="T13" fmla="*/ 2147483647 h 10"/>
              <a:gd name="T14" fmla="*/ 0 w 22"/>
              <a:gd name="T15" fmla="*/ 2147483647 h 10"/>
              <a:gd name="T16" fmla="*/ 0 w 22"/>
              <a:gd name="T17" fmla="*/ 0 h 10"/>
              <a:gd name="T18" fmla="*/ 2147483647 w 22"/>
              <a:gd name="T19" fmla="*/ 2147483647 h 10"/>
              <a:gd name="T20" fmla="*/ 2147483647 w 22"/>
              <a:gd name="T21" fmla="*/ 2147483647 h 10"/>
              <a:gd name="T22" fmla="*/ 2147483647 w 22"/>
              <a:gd name="T23" fmla="*/ 2147483647 h 10"/>
              <a:gd name="T24" fmla="*/ 2147483647 w 22"/>
              <a:gd name="T25" fmla="*/ 2147483647 h 10"/>
              <a:gd name="T26" fmla="*/ 2147483647 w 22"/>
              <a:gd name="T27" fmla="*/ 2147483647 h 10"/>
              <a:gd name="T28" fmla="*/ 2147483647 w 22"/>
              <a:gd name="T29" fmla="*/ 2147483647 h 10"/>
              <a:gd name="T30" fmla="*/ 2147483647 w 22"/>
              <a:gd name="T31" fmla="*/ 2147483647 h 10"/>
              <a:gd name="T32" fmla="*/ 2147483647 w 22"/>
              <a:gd name="T33" fmla="*/ 2147483647 h 10"/>
              <a:gd name="T34" fmla="*/ 2147483647 w 22"/>
              <a:gd name="T35" fmla="*/ 2147483647 h 10"/>
              <a:gd name="T36" fmla="*/ 2147483647 w 22"/>
              <a:gd name="T37" fmla="*/ 2147483647 h 10"/>
              <a:gd name="T38" fmla="*/ 2147483647 w 22"/>
              <a:gd name="T39" fmla="*/ 2147483647 h 10"/>
              <a:gd name="T40" fmla="*/ 2147483647 w 22"/>
              <a:gd name="T41" fmla="*/ 2147483647 h 1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2"/>
              <a:gd name="T64" fmla="*/ 0 h 10"/>
              <a:gd name="T65" fmla="*/ 22 w 22"/>
              <a:gd name="T66" fmla="*/ 10 h 1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2" h="10">
                <a:moveTo>
                  <a:pt x="8" y="10"/>
                </a:moveTo>
                <a:lnTo>
                  <a:pt x="6" y="8"/>
                </a:lnTo>
                <a:lnTo>
                  <a:pt x="5" y="8"/>
                </a:lnTo>
                <a:lnTo>
                  <a:pt x="3" y="8"/>
                </a:lnTo>
                <a:lnTo>
                  <a:pt x="2" y="7"/>
                </a:lnTo>
                <a:lnTo>
                  <a:pt x="0" y="5"/>
                </a:lnTo>
                <a:lnTo>
                  <a:pt x="0" y="3"/>
                </a:lnTo>
                <a:lnTo>
                  <a:pt x="0" y="2"/>
                </a:lnTo>
                <a:lnTo>
                  <a:pt x="0" y="0"/>
                </a:lnTo>
                <a:lnTo>
                  <a:pt x="5" y="2"/>
                </a:lnTo>
                <a:lnTo>
                  <a:pt x="11" y="2"/>
                </a:lnTo>
                <a:lnTo>
                  <a:pt x="16" y="2"/>
                </a:lnTo>
                <a:lnTo>
                  <a:pt x="22" y="3"/>
                </a:lnTo>
                <a:lnTo>
                  <a:pt x="22" y="5"/>
                </a:lnTo>
                <a:lnTo>
                  <a:pt x="22" y="7"/>
                </a:lnTo>
                <a:lnTo>
                  <a:pt x="22" y="8"/>
                </a:lnTo>
                <a:lnTo>
                  <a:pt x="22" y="10"/>
                </a:lnTo>
                <a:lnTo>
                  <a:pt x="19" y="10"/>
                </a:lnTo>
                <a:lnTo>
                  <a:pt x="16" y="10"/>
                </a:lnTo>
                <a:lnTo>
                  <a:pt x="11" y="10"/>
                </a:lnTo>
                <a:lnTo>
                  <a:pt x="8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4155" tIns="32071" rIns="64155" bIns="32071"/>
          <a:lstStyle/>
          <a:p>
            <a:endParaRPr lang="en-AU" sz="4200">
              <a:solidFill>
                <a:prstClr val="black"/>
              </a:solidFill>
            </a:endParaRPr>
          </a:p>
        </p:txBody>
      </p:sp>
      <p:graphicFrame>
        <p:nvGraphicFramePr>
          <p:cNvPr id="218125" name="Object 13"/>
          <p:cNvGraphicFramePr>
            <a:graphicFrameLocks noChangeAspect="1"/>
          </p:cNvGraphicFramePr>
          <p:nvPr/>
        </p:nvGraphicFramePr>
        <p:xfrm>
          <a:off x="4310076" y="3287713"/>
          <a:ext cx="671512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CorelDRAW" r:id="rId8" imgW="522000" imgH="492840" progId="CorelDRAW.Graphic.11">
                  <p:embed/>
                </p:oleObj>
              </mc:Choice>
              <mc:Fallback>
                <p:oleObj name="CorelDRAW" r:id="rId8" imgW="522000" imgH="49284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0076" y="3287713"/>
                        <a:ext cx="671512" cy="63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4" name="Rectangle 14"/>
          <p:cNvSpPr>
            <a:spLocks noChangeArrowheads="1"/>
          </p:cNvSpPr>
          <p:nvPr/>
        </p:nvSpPr>
        <p:spPr bwMode="auto">
          <a:xfrm>
            <a:off x="4105275" y="3781425"/>
            <a:ext cx="914400" cy="304800"/>
          </a:xfrm>
          <a:prstGeom prst="rect">
            <a:avLst/>
          </a:prstGeom>
          <a:solidFill>
            <a:srgbClr val="33666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64155" tIns="32071" rIns="64155" bIns="32071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>
              <a:solidFill>
                <a:srgbClr val="000000"/>
              </a:solidFill>
            </a:endParaRPr>
          </a:p>
        </p:txBody>
      </p:sp>
      <p:graphicFrame>
        <p:nvGraphicFramePr>
          <p:cNvPr id="218127" name="Object 15"/>
          <p:cNvGraphicFramePr>
            <a:graphicFrameLocks noChangeAspect="1"/>
          </p:cNvGraphicFramePr>
          <p:nvPr>
            <p:extLst/>
          </p:nvPr>
        </p:nvGraphicFramePr>
        <p:xfrm>
          <a:off x="2274099" y="3505201"/>
          <a:ext cx="4711700" cy="200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2" name="CorelDRAW" r:id="rId10" imgW="4712760" imgH="2004480" progId="CorelDRAW.Graphic.11">
                  <p:embed/>
                </p:oleObj>
              </mc:Choice>
              <mc:Fallback>
                <p:oleObj name="CorelDRAW" r:id="rId10" imgW="4712760" imgH="200448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4099" y="3505201"/>
                        <a:ext cx="4711700" cy="200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868150" y="2238383"/>
            <a:ext cx="2982913" cy="1522411"/>
            <a:chOff x="3502" y="1370"/>
            <a:chExt cx="1879" cy="959"/>
          </a:xfrm>
        </p:grpSpPr>
        <p:graphicFrame>
          <p:nvGraphicFramePr>
            <p:cNvPr id="2054" name="Object 17"/>
            <p:cNvGraphicFramePr>
              <a:graphicFrameLocks noChangeAspect="1"/>
            </p:cNvGraphicFramePr>
            <p:nvPr/>
          </p:nvGraphicFramePr>
          <p:xfrm>
            <a:off x="3637" y="2002"/>
            <a:ext cx="966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03" name="CorelDRAW" r:id="rId12" imgW="1535040" imgH="518400" progId="CorelDRAW.Graphic.11">
                    <p:embed/>
                  </p:oleObj>
                </mc:Choice>
                <mc:Fallback>
                  <p:oleObj name="CorelDRAW" r:id="rId12" imgW="1535040" imgH="518400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37" y="2002"/>
                          <a:ext cx="966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6" name="Freeform 18"/>
            <p:cNvSpPr>
              <a:spLocks/>
            </p:cNvSpPr>
            <p:nvPr/>
          </p:nvSpPr>
          <p:spPr bwMode="auto">
            <a:xfrm>
              <a:off x="4335" y="2248"/>
              <a:ext cx="41" cy="9"/>
            </a:xfrm>
            <a:custGeom>
              <a:avLst/>
              <a:gdLst>
                <a:gd name="T0" fmla="*/ 31 w 32"/>
                <a:gd name="T1" fmla="*/ 19 h 7"/>
                <a:gd name="T2" fmla="*/ 24 w 32"/>
                <a:gd name="T3" fmla="*/ 19 h 7"/>
                <a:gd name="T4" fmla="*/ 17 w 32"/>
                <a:gd name="T5" fmla="*/ 19 h 7"/>
                <a:gd name="T6" fmla="*/ 8 w 32"/>
                <a:gd name="T7" fmla="*/ 19 h 7"/>
                <a:gd name="T8" fmla="*/ 0 w 32"/>
                <a:gd name="T9" fmla="*/ 19 h 7"/>
                <a:gd name="T10" fmla="*/ 0 w 32"/>
                <a:gd name="T11" fmla="*/ 13 h 7"/>
                <a:gd name="T12" fmla="*/ 0 w 32"/>
                <a:gd name="T13" fmla="*/ 10 h 7"/>
                <a:gd name="T14" fmla="*/ 0 w 32"/>
                <a:gd name="T15" fmla="*/ 6 h 7"/>
                <a:gd name="T16" fmla="*/ 0 w 32"/>
                <a:gd name="T17" fmla="*/ 0 h 7"/>
                <a:gd name="T18" fmla="*/ 45 w 32"/>
                <a:gd name="T19" fmla="*/ 6 h 7"/>
                <a:gd name="T20" fmla="*/ 68 w 32"/>
                <a:gd name="T21" fmla="*/ 6 h 7"/>
                <a:gd name="T22" fmla="*/ 81 w 32"/>
                <a:gd name="T23" fmla="*/ 10 h 7"/>
                <a:gd name="T24" fmla="*/ 87 w 32"/>
                <a:gd name="T25" fmla="*/ 13 h 7"/>
                <a:gd name="T26" fmla="*/ 74 w 32"/>
                <a:gd name="T27" fmla="*/ 13 h 7"/>
                <a:gd name="T28" fmla="*/ 59 w 32"/>
                <a:gd name="T29" fmla="*/ 13 h 7"/>
                <a:gd name="T30" fmla="*/ 46 w 32"/>
                <a:gd name="T31" fmla="*/ 19 h 7"/>
                <a:gd name="T32" fmla="*/ 31 w 32"/>
                <a:gd name="T33" fmla="*/ 19 h 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7"/>
                <a:gd name="T53" fmla="*/ 32 w 32"/>
                <a:gd name="T54" fmla="*/ 7 h 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7">
                  <a:moveTo>
                    <a:pt x="12" y="7"/>
                  </a:moveTo>
                  <a:lnTo>
                    <a:pt x="9" y="7"/>
                  </a:lnTo>
                  <a:lnTo>
                    <a:pt x="6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2"/>
                  </a:lnTo>
                  <a:lnTo>
                    <a:pt x="25" y="2"/>
                  </a:lnTo>
                  <a:lnTo>
                    <a:pt x="30" y="4"/>
                  </a:lnTo>
                  <a:lnTo>
                    <a:pt x="32" y="5"/>
                  </a:lnTo>
                  <a:lnTo>
                    <a:pt x="27" y="5"/>
                  </a:lnTo>
                  <a:lnTo>
                    <a:pt x="22" y="5"/>
                  </a:lnTo>
                  <a:lnTo>
                    <a:pt x="17" y="7"/>
                  </a:lnTo>
                  <a:lnTo>
                    <a:pt x="12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4200">
                <a:solidFill>
                  <a:prstClr val="black"/>
                </a:solidFill>
              </a:endParaRPr>
            </a:p>
          </p:txBody>
        </p:sp>
        <p:sp>
          <p:nvSpPr>
            <p:cNvPr id="2077" name="Freeform 19"/>
            <p:cNvSpPr>
              <a:spLocks/>
            </p:cNvSpPr>
            <p:nvPr/>
          </p:nvSpPr>
          <p:spPr bwMode="auto">
            <a:xfrm>
              <a:off x="3869" y="2231"/>
              <a:ext cx="82" cy="7"/>
            </a:xfrm>
            <a:custGeom>
              <a:avLst/>
              <a:gdLst>
                <a:gd name="T0" fmla="*/ 142 w 64"/>
                <a:gd name="T1" fmla="*/ 11 h 6"/>
                <a:gd name="T2" fmla="*/ 99 w 64"/>
                <a:gd name="T3" fmla="*/ 9 h 6"/>
                <a:gd name="T4" fmla="*/ 69 w 64"/>
                <a:gd name="T5" fmla="*/ 9 h 6"/>
                <a:gd name="T6" fmla="*/ 47 w 64"/>
                <a:gd name="T7" fmla="*/ 7 h 6"/>
                <a:gd name="T8" fmla="*/ 29 w 64"/>
                <a:gd name="T9" fmla="*/ 7 h 6"/>
                <a:gd name="T10" fmla="*/ 22 w 64"/>
                <a:gd name="T11" fmla="*/ 7 h 6"/>
                <a:gd name="T12" fmla="*/ 13 w 64"/>
                <a:gd name="T13" fmla="*/ 2 h 6"/>
                <a:gd name="T14" fmla="*/ 6 w 64"/>
                <a:gd name="T15" fmla="*/ 2 h 6"/>
                <a:gd name="T16" fmla="*/ 0 w 64"/>
                <a:gd name="T17" fmla="*/ 0 h 6"/>
                <a:gd name="T18" fmla="*/ 22 w 64"/>
                <a:gd name="T19" fmla="*/ 0 h 6"/>
                <a:gd name="T20" fmla="*/ 45 w 64"/>
                <a:gd name="T21" fmla="*/ 0 h 6"/>
                <a:gd name="T22" fmla="*/ 60 w 64"/>
                <a:gd name="T23" fmla="*/ 0 h 6"/>
                <a:gd name="T24" fmla="*/ 83 w 64"/>
                <a:gd name="T25" fmla="*/ 0 h 6"/>
                <a:gd name="T26" fmla="*/ 105 w 64"/>
                <a:gd name="T27" fmla="*/ 0 h 6"/>
                <a:gd name="T28" fmla="*/ 124 w 64"/>
                <a:gd name="T29" fmla="*/ 2 h 6"/>
                <a:gd name="T30" fmla="*/ 151 w 64"/>
                <a:gd name="T31" fmla="*/ 7 h 6"/>
                <a:gd name="T32" fmla="*/ 173 w 64"/>
                <a:gd name="T33" fmla="*/ 9 h 6"/>
                <a:gd name="T34" fmla="*/ 164 w 64"/>
                <a:gd name="T35" fmla="*/ 9 h 6"/>
                <a:gd name="T36" fmla="*/ 159 w 64"/>
                <a:gd name="T37" fmla="*/ 9 h 6"/>
                <a:gd name="T38" fmla="*/ 151 w 64"/>
                <a:gd name="T39" fmla="*/ 9 h 6"/>
                <a:gd name="T40" fmla="*/ 142 w 64"/>
                <a:gd name="T41" fmla="*/ 11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4"/>
                <a:gd name="T64" fmla="*/ 0 h 6"/>
                <a:gd name="T65" fmla="*/ 64 w 64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4" h="6">
                  <a:moveTo>
                    <a:pt x="53" y="6"/>
                  </a:moveTo>
                  <a:lnTo>
                    <a:pt x="37" y="5"/>
                  </a:lnTo>
                  <a:lnTo>
                    <a:pt x="26" y="5"/>
                  </a:lnTo>
                  <a:lnTo>
                    <a:pt x="18" y="3"/>
                  </a:lnTo>
                  <a:lnTo>
                    <a:pt x="11" y="3"/>
                  </a:lnTo>
                  <a:lnTo>
                    <a:pt x="8" y="3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6" y="2"/>
                  </a:lnTo>
                  <a:lnTo>
                    <a:pt x="56" y="3"/>
                  </a:lnTo>
                  <a:lnTo>
                    <a:pt x="64" y="5"/>
                  </a:lnTo>
                  <a:lnTo>
                    <a:pt x="61" y="5"/>
                  </a:lnTo>
                  <a:lnTo>
                    <a:pt x="59" y="5"/>
                  </a:lnTo>
                  <a:lnTo>
                    <a:pt x="56" y="5"/>
                  </a:lnTo>
                  <a:lnTo>
                    <a:pt x="53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4200">
                <a:solidFill>
                  <a:prstClr val="black"/>
                </a:solidFill>
              </a:endParaRPr>
            </a:p>
          </p:txBody>
        </p:sp>
        <p:sp>
          <p:nvSpPr>
            <p:cNvPr id="2078" name="Freeform 20"/>
            <p:cNvSpPr>
              <a:spLocks/>
            </p:cNvSpPr>
            <p:nvPr/>
          </p:nvSpPr>
          <p:spPr bwMode="auto">
            <a:xfrm>
              <a:off x="4321" y="2175"/>
              <a:ext cx="76" cy="11"/>
            </a:xfrm>
            <a:custGeom>
              <a:avLst/>
              <a:gdLst>
                <a:gd name="T0" fmla="*/ 0 w 59"/>
                <a:gd name="T1" fmla="*/ 29 h 8"/>
                <a:gd name="T2" fmla="*/ 0 w 59"/>
                <a:gd name="T3" fmla="*/ 21 h 8"/>
                <a:gd name="T4" fmla="*/ 1 w 59"/>
                <a:gd name="T5" fmla="*/ 19 h 8"/>
                <a:gd name="T6" fmla="*/ 1 w 59"/>
                <a:gd name="T7" fmla="*/ 19 h 8"/>
                <a:gd name="T8" fmla="*/ 1 w 59"/>
                <a:gd name="T9" fmla="*/ 11 h 8"/>
                <a:gd name="T10" fmla="*/ 19 w 59"/>
                <a:gd name="T11" fmla="*/ 11 h 8"/>
                <a:gd name="T12" fmla="*/ 39 w 59"/>
                <a:gd name="T13" fmla="*/ 8 h 8"/>
                <a:gd name="T14" fmla="*/ 59 w 59"/>
                <a:gd name="T15" fmla="*/ 8 h 8"/>
                <a:gd name="T16" fmla="*/ 82 w 59"/>
                <a:gd name="T17" fmla="*/ 0 h 8"/>
                <a:gd name="T18" fmla="*/ 104 w 59"/>
                <a:gd name="T19" fmla="*/ 0 h 8"/>
                <a:gd name="T20" fmla="*/ 126 w 59"/>
                <a:gd name="T21" fmla="*/ 0 h 8"/>
                <a:gd name="T22" fmla="*/ 143 w 59"/>
                <a:gd name="T23" fmla="*/ 8 h 8"/>
                <a:gd name="T24" fmla="*/ 162 w 59"/>
                <a:gd name="T25" fmla="*/ 11 h 8"/>
                <a:gd name="T26" fmla="*/ 151 w 59"/>
                <a:gd name="T27" fmla="*/ 19 h 8"/>
                <a:gd name="T28" fmla="*/ 131 w 59"/>
                <a:gd name="T29" fmla="*/ 21 h 8"/>
                <a:gd name="T30" fmla="*/ 106 w 59"/>
                <a:gd name="T31" fmla="*/ 21 h 8"/>
                <a:gd name="T32" fmla="*/ 82 w 59"/>
                <a:gd name="T33" fmla="*/ 29 h 8"/>
                <a:gd name="T34" fmla="*/ 52 w 59"/>
                <a:gd name="T35" fmla="*/ 29 h 8"/>
                <a:gd name="T36" fmla="*/ 30 w 59"/>
                <a:gd name="T37" fmla="*/ 29 h 8"/>
                <a:gd name="T38" fmla="*/ 8 w 59"/>
                <a:gd name="T39" fmla="*/ 29 h 8"/>
                <a:gd name="T40" fmla="*/ 0 w 59"/>
                <a:gd name="T41" fmla="*/ 29 h 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8"/>
                <a:gd name="T65" fmla="*/ 59 w 59"/>
                <a:gd name="T66" fmla="*/ 8 h 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8">
                  <a:moveTo>
                    <a:pt x="0" y="8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1" y="3"/>
                  </a:lnTo>
                  <a:lnTo>
                    <a:pt x="7" y="3"/>
                  </a:lnTo>
                  <a:lnTo>
                    <a:pt x="14" y="2"/>
                  </a:lnTo>
                  <a:lnTo>
                    <a:pt x="22" y="2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2" y="2"/>
                  </a:lnTo>
                  <a:lnTo>
                    <a:pt x="59" y="3"/>
                  </a:lnTo>
                  <a:lnTo>
                    <a:pt x="55" y="5"/>
                  </a:lnTo>
                  <a:lnTo>
                    <a:pt x="47" y="6"/>
                  </a:lnTo>
                  <a:lnTo>
                    <a:pt x="39" y="6"/>
                  </a:lnTo>
                  <a:lnTo>
                    <a:pt x="30" y="8"/>
                  </a:lnTo>
                  <a:lnTo>
                    <a:pt x="19" y="8"/>
                  </a:lnTo>
                  <a:lnTo>
                    <a:pt x="11" y="8"/>
                  </a:lnTo>
                  <a:lnTo>
                    <a:pt x="3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4200">
                <a:solidFill>
                  <a:prstClr val="black"/>
                </a:solidFill>
              </a:endParaRPr>
            </a:p>
          </p:txBody>
        </p:sp>
        <p:sp>
          <p:nvSpPr>
            <p:cNvPr id="2079" name="Freeform 21"/>
            <p:cNvSpPr>
              <a:spLocks/>
            </p:cNvSpPr>
            <p:nvPr/>
          </p:nvSpPr>
          <p:spPr bwMode="auto">
            <a:xfrm>
              <a:off x="3892" y="2168"/>
              <a:ext cx="45" cy="10"/>
            </a:xfrm>
            <a:custGeom>
              <a:avLst/>
              <a:gdLst>
                <a:gd name="T0" fmla="*/ 46 w 35"/>
                <a:gd name="T1" fmla="*/ 19 h 8"/>
                <a:gd name="T2" fmla="*/ 36 w 35"/>
                <a:gd name="T3" fmla="*/ 19 h 8"/>
                <a:gd name="T4" fmla="*/ 24 w 35"/>
                <a:gd name="T5" fmla="*/ 14 h 8"/>
                <a:gd name="T6" fmla="*/ 13 w 35"/>
                <a:gd name="T7" fmla="*/ 14 h 8"/>
                <a:gd name="T8" fmla="*/ 0 w 35"/>
                <a:gd name="T9" fmla="*/ 14 h 8"/>
                <a:gd name="T10" fmla="*/ 0 w 35"/>
                <a:gd name="T11" fmla="*/ 9 h 8"/>
                <a:gd name="T12" fmla="*/ 0 w 35"/>
                <a:gd name="T13" fmla="*/ 7 h 8"/>
                <a:gd name="T14" fmla="*/ 0 w 35"/>
                <a:gd name="T15" fmla="*/ 1 h 8"/>
                <a:gd name="T16" fmla="*/ 0 w 35"/>
                <a:gd name="T17" fmla="*/ 0 h 8"/>
                <a:gd name="T18" fmla="*/ 22 w 35"/>
                <a:gd name="T19" fmla="*/ 0 h 8"/>
                <a:gd name="T20" fmla="*/ 46 w 35"/>
                <a:gd name="T21" fmla="*/ 0 h 8"/>
                <a:gd name="T22" fmla="*/ 68 w 35"/>
                <a:gd name="T23" fmla="*/ 1 h 8"/>
                <a:gd name="T24" fmla="*/ 89 w 35"/>
                <a:gd name="T25" fmla="*/ 1 h 8"/>
                <a:gd name="T26" fmla="*/ 96 w 35"/>
                <a:gd name="T27" fmla="*/ 7 h 8"/>
                <a:gd name="T28" fmla="*/ 96 w 35"/>
                <a:gd name="T29" fmla="*/ 9 h 8"/>
                <a:gd name="T30" fmla="*/ 96 w 35"/>
                <a:gd name="T31" fmla="*/ 14 h 8"/>
                <a:gd name="T32" fmla="*/ 89 w 35"/>
                <a:gd name="T33" fmla="*/ 19 h 8"/>
                <a:gd name="T34" fmla="*/ 82 w 35"/>
                <a:gd name="T35" fmla="*/ 19 h 8"/>
                <a:gd name="T36" fmla="*/ 68 w 35"/>
                <a:gd name="T37" fmla="*/ 19 h 8"/>
                <a:gd name="T38" fmla="*/ 58 w 35"/>
                <a:gd name="T39" fmla="*/ 19 h 8"/>
                <a:gd name="T40" fmla="*/ 46 w 35"/>
                <a:gd name="T41" fmla="*/ 19 h 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8"/>
                <a:gd name="T65" fmla="*/ 35 w 35"/>
                <a:gd name="T66" fmla="*/ 8 h 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8">
                  <a:moveTo>
                    <a:pt x="17" y="8"/>
                  </a:moveTo>
                  <a:lnTo>
                    <a:pt x="13" y="8"/>
                  </a:lnTo>
                  <a:lnTo>
                    <a:pt x="9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7" y="0"/>
                  </a:lnTo>
                  <a:lnTo>
                    <a:pt x="25" y="1"/>
                  </a:lnTo>
                  <a:lnTo>
                    <a:pt x="33" y="1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25" y="8"/>
                  </a:lnTo>
                  <a:lnTo>
                    <a:pt x="21" y="8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4200">
                <a:solidFill>
                  <a:prstClr val="black"/>
                </a:solidFill>
              </a:endParaRPr>
            </a:p>
          </p:txBody>
        </p:sp>
        <p:sp>
          <p:nvSpPr>
            <p:cNvPr id="2080" name="Freeform 22"/>
            <p:cNvSpPr>
              <a:spLocks/>
            </p:cNvSpPr>
            <p:nvPr/>
          </p:nvSpPr>
          <p:spPr bwMode="auto">
            <a:xfrm>
              <a:off x="3704" y="2042"/>
              <a:ext cx="851" cy="91"/>
            </a:xfrm>
            <a:custGeom>
              <a:avLst/>
              <a:gdLst>
                <a:gd name="T0" fmla="*/ 586 w 665"/>
                <a:gd name="T1" fmla="*/ 186 h 71"/>
                <a:gd name="T2" fmla="*/ 415 w 665"/>
                <a:gd name="T3" fmla="*/ 173 h 71"/>
                <a:gd name="T4" fmla="*/ 242 w 665"/>
                <a:gd name="T5" fmla="*/ 147 h 71"/>
                <a:gd name="T6" fmla="*/ 81 w 665"/>
                <a:gd name="T7" fmla="*/ 115 h 71"/>
                <a:gd name="T8" fmla="*/ 0 w 665"/>
                <a:gd name="T9" fmla="*/ 95 h 71"/>
                <a:gd name="T10" fmla="*/ 0 w 665"/>
                <a:gd name="T11" fmla="*/ 83 h 71"/>
                <a:gd name="T12" fmla="*/ 19 w 665"/>
                <a:gd name="T13" fmla="*/ 76 h 71"/>
                <a:gd name="T14" fmla="*/ 51 w 665"/>
                <a:gd name="T15" fmla="*/ 60 h 71"/>
                <a:gd name="T16" fmla="*/ 164 w 665"/>
                <a:gd name="T17" fmla="*/ 45 h 71"/>
                <a:gd name="T18" fmla="*/ 353 w 665"/>
                <a:gd name="T19" fmla="*/ 22 h 71"/>
                <a:gd name="T20" fmla="*/ 546 w 665"/>
                <a:gd name="T21" fmla="*/ 10 h 71"/>
                <a:gd name="T22" fmla="*/ 740 w 665"/>
                <a:gd name="T23" fmla="*/ 6 h 71"/>
                <a:gd name="T24" fmla="*/ 937 w 665"/>
                <a:gd name="T25" fmla="*/ 0 h 71"/>
                <a:gd name="T26" fmla="*/ 1134 w 665"/>
                <a:gd name="T27" fmla="*/ 6 h 71"/>
                <a:gd name="T28" fmla="*/ 1331 w 665"/>
                <a:gd name="T29" fmla="*/ 13 h 71"/>
                <a:gd name="T30" fmla="*/ 1523 w 665"/>
                <a:gd name="T31" fmla="*/ 28 h 71"/>
                <a:gd name="T32" fmla="*/ 1670 w 665"/>
                <a:gd name="T33" fmla="*/ 45 h 71"/>
                <a:gd name="T34" fmla="*/ 1740 w 665"/>
                <a:gd name="T35" fmla="*/ 58 h 71"/>
                <a:gd name="T36" fmla="*/ 1770 w 665"/>
                <a:gd name="T37" fmla="*/ 65 h 71"/>
                <a:gd name="T38" fmla="*/ 1784 w 665"/>
                <a:gd name="T39" fmla="*/ 69 h 71"/>
                <a:gd name="T40" fmla="*/ 1770 w 665"/>
                <a:gd name="T41" fmla="*/ 77 h 71"/>
                <a:gd name="T42" fmla="*/ 1717 w 665"/>
                <a:gd name="T43" fmla="*/ 99 h 71"/>
                <a:gd name="T44" fmla="*/ 1650 w 665"/>
                <a:gd name="T45" fmla="*/ 113 h 71"/>
                <a:gd name="T46" fmla="*/ 1591 w 665"/>
                <a:gd name="T47" fmla="*/ 127 h 71"/>
                <a:gd name="T48" fmla="*/ 1518 w 665"/>
                <a:gd name="T49" fmla="*/ 135 h 71"/>
                <a:gd name="T50" fmla="*/ 1401 w 665"/>
                <a:gd name="T51" fmla="*/ 147 h 71"/>
                <a:gd name="T52" fmla="*/ 1287 w 665"/>
                <a:gd name="T53" fmla="*/ 156 h 71"/>
                <a:gd name="T54" fmla="*/ 1176 w 665"/>
                <a:gd name="T55" fmla="*/ 164 h 71"/>
                <a:gd name="T56" fmla="*/ 1065 w 665"/>
                <a:gd name="T57" fmla="*/ 173 h 71"/>
                <a:gd name="T58" fmla="*/ 956 w 665"/>
                <a:gd name="T59" fmla="*/ 179 h 71"/>
                <a:gd name="T60" fmla="*/ 842 w 665"/>
                <a:gd name="T61" fmla="*/ 181 h 71"/>
                <a:gd name="T62" fmla="*/ 732 w 665"/>
                <a:gd name="T63" fmla="*/ 186 h 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65"/>
                <a:gd name="T97" fmla="*/ 0 h 71"/>
                <a:gd name="T98" fmla="*/ 665 w 665"/>
                <a:gd name="T99" fmla="*/ 71 h 7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65" h="71">
                  <a:moveTo>
                    <a:pt x="252" y="71"/>
                  </a:moveTo>
                  <a:lnTo>
                    <a:pt x="219" y="69"/>
                  </a:lnTo>
                  <a:lnTo>
                    <a:pt x="187" y="67"/>
                  </a:lnTo>
                  <a:lnTo>
                    <a:pt x="155" y="64"/>
                  </a:lnTo>
                  <a:lnTo>
                    <a:pt x="123" y="59"/>
                  </a:lnTo>
                  <a:lnTo>
                    <a:pt x="91" y="55"/>
                  </a:lnTo>
                  <a:lnTo>
                    <a:pt x="61" y="50"/>
                  </a:lnTo>
                  <a:lnTo>
                    <a:pt x="30" y="43"/>
                  </a:lnTo>
                  <a:lnTo>
                    <a:pt x="0" y="37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7" y="28"/>
                  </a:lnTo>
                  <a:lnTo>
                    <a:pt x="13" y="24"/>
                  </a:lnTo>
                  <a:lnTo>
                    <a:pt x="19" y="23"/>
                  </a:lnTo>
                  <a:lnTo>
                    <a:pt x="26" y="21"/>
                  </a:lnTo>
                  <a:lnTo>
                    <a:pt x="61" y="16"/>
                  </a:lnTo>
                  <a:lnTo>
                    <a:pt x="96" y="12"/>
                  </a:lnTo>
                  <a:lnTo>
                    <a:pt x="132" y="8"/>
                  </a:lnTo>
                  <a:lnTo>
                    <a:pt x="168" y="7"/>
                  </a:lnTo>
                  <a:lnTo>
                    <a:pt x="204" y="4"/>
                  </a:lnTo>
                  <a:lnTo>
                    <a:pt x="241" y="2"/>
                  </a:lnTo>
                  <a:lnTo>
                    <a:pt x="276" y="2"/>
                  </a:lnTo>
                  <a:lnTo>
                    <a:pt x="313" y="0"/>
                  </a:lnTo>
                  <a:lnTo>
                    <a:pt x="349" y="0"/>
                  </a:lnTo>
                  <a:lnTo>
                    <a:pt x="386" y="2"/>
                  </a:lnTo>
                  <a:lnTo>
                    <a:pt x="423" y="2"/>
                  </a:lnTo>
                  <a:lnTo>
                    <a:pt x="459" y="4"/>
                  </a:lnTo>
                  <a:lnTo>
                    <a:pt x="496" y="5"/>
                  </a:lnTo>
                  <a:lnTo>
                    <a:pt x="533" y="8"/>
                  </a:lnTo>
                  <a:lnTo>
                    <a:pt x="568" y="10"/>
                  </a:lnTo>
                  <a:lnTo>
                    <a:pt x="604" y="13"/>
                  </a:lnTo>
                  <a:lnTo>
                    <a:pt x="623" y="16"/>
                  </a:lnTo>
                  <a:lnTo>
                    <a:pt x="638" y="20"/>
                  </a:lnTo>
                  <a:lnTo>
                    <a:pt x="649" y="21"/>
                  </a:lnTo>
                  <a:lnTo>
                    <a:pt x="657" y="23"/>
                  </a:lnTo>
                  <a:lnTo>
                    <a:pt x="660" y="24"/>
                  </a:lnTo>
                  <a:lnTo>
                    <a:pt x="663" y="24"/>
                  </a:lnTo>
                  <a:lnTo>
                    <a:pt x="665" y="26"/>
                  </a:lnTo>
                  <a:lnTo>
                    <a:pt x="660" y="29"/>
                  </a:lnTo>
                  <a:lnTo>
                    <a:pt x="652" y="32"/>
                  </a:lnTo>
                  <a:lnTo>
                    <a:pt x="641" y="37"/>
                  </a:lnTo>
                  <a:lnTo>
                    <a:pt x="628" y="39"/>
                  </a:lnTo>
                  <a:lnTo>
                    <a:pt x="615" y="42"/>
                  </a:lnTo>
                  <a:lnTo>
                    <a:pt x="603" y="45"/>
                  </a:lnTo>
                  <a:lnTo>
                    <a:pt x="593" y="47"/>
                  </a:lnTo>
                  <a:lnTo>
                    <a:pt x="587" y="48"/>
                  </a:lnTo>
                  <a:lnTo>
                    <a:pt x="566" y="50"/>
                  </a:lnTo>
                  <a:lnTo>
                    <a:pt x="544" y="53"/>
                  </a:lnTo>
                  <a:lnTo>
                    <a:pt x="523" y="55"/>
                  </a:lnTo>
                  <a:lnTo>
                    <a:pt x="502" y="56"/>
                  </a:lnTo>
                  <a:lnTo>
                    <a:pt x="480" y="58"/>
                  </a:lnTo>
                  <a:lnTo>
                    <a:pt x="459" y="59"/>
                  </a:lnTo>
                  <a:lnTo>
                    <a:pt x="438" y="61"/>
                  </a:lnTo>
                  <a:lnTo>
                    <a:pt x="418" y="63"/>
                  </a:lnTo>
                  <a:lnTo>
                    <a:pt x="397" y="64"/>
                  </a:lnTo>
                  <a:lnTo>
                    <a:pt x="376" y="64"/>
                  </a:lnTo>
                  <a:lnTo>
                    <a:pt x="356" y="66"/>
                  </a:lnTo>
                  <a:lnTo>
                    <a:pt x="335" y="67"/>
                  </a:lnTo>
                  <a:lnTo>
                    <a:pt x="314" y="67"/>
                  </a:lnTo>
                  <a:lnTo>
                    <a:pt x="293" y="69"/>
                  </a:lnTo>
                  <a:lnTo>
                    <a:pt x="273" y="69"/>
                  </a:lnTo>
                  <a:lnTo>
                    <a:pt x="252" y="71"/>
                  </a:lnTo>
                  <a:close/>
                </a:path>
              </a:pathLst>
            </a:custGeom>
            <a:solidFill>
              <a:srgbClr val="99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4200">
                <a:solidFill>
                  <a:prstClr val="black"/>
                </a:solidFill>
              </a:endParaRPr>
            </a:p>
          </p:txBody>
        </p:sp>
        <p:sp>
          <p:nvSpPr>
            <p:cNvPr id="2081" name="Freeform 23"/>
            <p:cNvSpPr>
              <a:spLocks/>
            </p:cNvSpPr>
            <p:nvPr/>
          </p:nvSpPr>
          <p:spPr bwMode="auto">
            <a:xfrm>
              <a:off x="3682" y="2096"/>
              <a:ext cx="885" cy="204"/>
            </a:xfrm>
            <a:custGeom>
              <a:avLst/>
              <a:gdLst>
                <a:gd name="T0" fmla="*/ 402 w 691"/>
                <a:gd name="T1" fmla="*/ 413 h 159"/>
                <a:gd name="T2" fmla="*/ 29 w 691"/>
                <a:gd name="T3" fmla="*/ 336 h 159"/>
                <a:gd name="T4" fmla="*/ 88 w 691"/>
                <a:gd name="T5" fmla="*/ 319 h 159"/>
                <a:gd name="T6" fmla="*/ 220 w 691"/>
                <a:gd name="T7" fmla="*/ 327 h 159"/>
                <a:gd name="T8" fmla="*/ 152 w 691"/>
                <a:gd name="T9" fmla="*/ 313 h 159"/>
                <a:gd name="T10" fmla="*/ 29 w 691"/>
                <a:gd name="T11" fmla="*/ 281 h 159"/>
                <a:gd name="T12" fmla="*/ 1 w 691"/>
                <a:gd name="T13" fmla="*/ 232 h 159"/>
                <a:gd name="T14" fmla="*/ 118 w 691"/>
                <a:gd name="T15" fmla="*/ 249 h 159"/>
                <a:gd name="T16" fmla="*/ 291 w 691"/>
                <a:gd name="T17" fmla="*/ 277 h 159"/>
                <a:gd name="T18" fmla="*/ 314 w 691"/>
                <a:gd name="T19" fmla="*/ 268 h 159"/>
                <a:gd name="T20" fmla="*/ 227 w 691"/>
                <a:gd name="T21" fmla="*/ 255 h 159"/>
                <a:gd name="T22" fmla="*/ 111 w 691"/>
                <a:gd name="T23" fmla="*/ 223 h 159"/>
                <a:gd name="T24" fmla="*/ 22 w 691"/>
                <a:gd name="T25" fmla="*/ 199 h 159"/>
                <a:gd name="T26" fmla="*/ 0 w 691"/>
                <a:gd name="T27" fmla="*/ 155 h 159"/>
                <a:gd name="T28" fmla="*/ 95 w 691"/>
                <a:gd name="T29" fmla="*/ 163 h 159"/>
                <a:gd name="T30" fmla="*/ 133 w 691"/>
                <a:gd name="T31" fmla="*/ 169 h 159"/>
                <a:gd name="T32" fmla="*/ 81 w 691"/>
                <a:gd name="T33" fmla="*/ 141 h 159"/>
                <a:gd name="T34" fmla="*/ 10 w 691"/>
                <a:gd name="T35" fmla="*/ 81 h 159"/>
                <a:gd name="T36" fmla="*/ 127 w 691"/>
                <a:gd name="T37" fmla="*/ 106 h 159"/>
                <a:gd name="T38" fmla="*/ 291 w 691"/>
                <a:gd name="T39" fmla="*/ 141 h 159"/>
                <a:gd name="T40" fmla="*/ 282 w 691"/>
                <a:gd name="T41" fmla="*/ 132 h 159"/>
                <a:gd name="T42" fmla="*/ 95 w 691"/>
                <a:gd name="T43" fmla="*/ 68 h 159"/>
                <a:gd name="T44" fmla="*/ 10 w 691"/>
                <a:gd name="T45" fmla="*/ 17 h 159"/>
                <a:gd name="T46" fmla="*/ 307 w 691"/>
                <a:gd name="T47" fmla="*/ 74 h 159"/>
                <a:gd name="T48" fmla="*/ 702 w 691"/>
                <a:gd name="T49" fmla="*/ 106 h 159"/>
                <a:gd name="T50" fmla="*/ 1109 w 691"/>
                <a:gd name="T51" fmla="*/ 99 h 159"/>
                <a:gd name="T52" fmla="*/ 1518 w 691"/>
                <a:gd name="T53" fmla="*/ 65 h 159"/>
                <a:gd name="T54" fmla="*/ 1712 w 691"/>
                <a:gd name="T55" fmla="*/ 36 h 159"/>
                <a:gd name="T56" fmla="*/ 1828 w 691"/>
                <a:gd name="T57" fmla="*/ 8 h 159"/>
                <a:gd name="T58" fmla="*/ 1851 w 691"/>
                <a:gd name="T59" fmla="*/ 30 h 159"/>
                <a:gd name="T60" fmla="*/ 1765 w 691"/>
                <a:gd name="T61" fmla="*/ 68 h 159"/>
                <a:gd name="T62" fmla="*/ 1659 w 691"/>
                <a:gd name="T63" fmla="*/ 106 h 159"/>
                <a:gd name="T64" fmla="*/ 1743 w 691"/>
                <a:gd name="T65" fmla="*/ 95 h 159"/>
                <a:gd name="T66" fmla="*/ 1851 w 691"/>
                <a:gd name="T67" fmla="*/ 68 h 159"/>
                <a:gd name="T68" fmla="*/ 1858 w 691"/>
                <a:gd name="T69" fmla="*/ 106 h 159"/>
                <a:gd name="T70" fmla="*/ 1748 w 691"/>
                <a:gd name="T71" fmla="*/ 146 h 159"/>
                <a:gd name="T72" fmla="*/ 1607 w 691"/>
                <a:gd name="T73" fmla="*/ 174 h 159"/>
                <a:gd name="T74" fmla="*/ 1677 w 691"/>
                <a:gd name="T75" fmla="*/ 181 h 159"/>
                <a:gd name="T76" fmla="*/ 1821 w 691"/>
                <a:gd name="T77" fmla="*/ 162 h 159"/>
                <a:gd name="T78" fmla="*/ 1858 w 691"/>
                <a:gd name="T79" fmla="*/ 181 h 159"/>
                <a:gd name="T80" fmla="*/ 1719 w 691"/>
                <a:gd name="T81" fmla="*/ 228 h 159"/>
                <a:gd name="T82" fmla="*/ 1541 w 691"/>
                <a:gd name="T83" fmla="*/ 260 h 159"/>
                <a:gd name="T84" fmla="*/ 1625 w 691"/>
                <a:gd name="T85" fmla="*/ 255 h 159"/>
                <a:gd name="T86" fmla="*/ 1810 w 691"/>
                <a:gd name="T87" fmla="*/ 232 h 159"/>
                <a:gd name="T88" fmla="*/ 1794 w 691"/>
                <a:gd name="T89" fmla="*/ 281 h 159"/>
                <a:gd name="T90" fmla="*/ 1655 w 691"/>
                <a:gd name="T91" fmla="*/ 313 h 159"/>
                <a:gd name="T92" fmla="*/ 1638 w 691"/>
                <a:gd name="T93" fmla="*/ 319 h 159"/>
                <a:gd name="T94" fmla="*/ 1765 w 691"/>
                <a:gd name="T95" fmla="*/ 300 h 159"/>
                <a:gd name="T96" fmla="*/ 1834 w 691"/>
                <a:gd name="T97" fmla="*/ 298 h 159"/>
                <a:gd name="T98" fmla="*/ 1742 w 691"/>
                <a:gd name="T99" fmla="*/ 344 h 159"/>
                <a:gd name="T100" fmla="*/ 1534 w 691"/>
                <a:gd name="T101" fmla="*/ 385 h 159"/>
                <a:gd name="T102" fmla="*/ 1345 w 691"/>
                <a:gd name="T103" fmla="*/ 398 h 159"/>
                <a:gd name="T104" fmla="*/ 1130 w 691"/>
                <a:gd name="T105" fmla="*/ 409 h 159"/>
                <a:gd name="T106" fmla="*/ 918 w 691"/>
                <a:gd name="T107" fmla="*/ 423 h 159"/>
                <a:gd name="T108" fmla="*/ 711 w 691"/>
                <a:gd name="T109" fmla="*/ 43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91"/>
                <a:gd name="T166" fmla="*/ 0 h 159"/>
                <a:gd name="T167" fmla="*/ 691 w 691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91" h="159">
                  <a:moveTo>
                    <a:pt x="245" y="159"/>
                  </a:moveTo>
                  <a:lnTo>
                    <a:pt x="221" y="158"/>
                  </a:lnTo>
                  <a:lnTo>
                    <a:pt x="188" y="156"/>
                  </a:lnTo>
                  <a:lnTo>
                    <a:pt x="149" y="153"/>
                  </a:lnTo>
                  <a:lnTo>
                    <a:pt x="108" y="148"/>
                  </a:lnTo>
                  <a:lnTo>
                    <a:pt x="68" y="142"/>
                  </a:lnTo>
                  <a:lnTo>
                    <a:pt x="35" y="134"/>
                  </a:lnTo>
                  <a:lnTo>
                    <a:pt x="11" y="124"/>
                  </a:lnTo>
                  <a:lnTo>
                    <a:pt x="0" y="111"/>
                  </a:lnTo>
                  <a:lnTo>
                    <a:pt x="11" y="113"/>
                  </a:lnTo>
                  <a:lnTo>
                    <a:pt x="22" y="116"/>
                  </a:lnTo>
                  <a:lnTo>
                    <a:pt x="33" y="118"/>
                  </a:lnTo>
                  <a:lnTo>
                    <a:pt x="44" y="118"/>
                  </a:lnTo>
                  <a:lnTo>
                    <a:pt x="57" y="119"/>
                  </a:lnTo>
                  <a:lnTo>
                    <a:pt x="68" y="121"/>
                  </a:lnTo>
                  <a:lnTo>
                    <a:pt x="82" y="121"/>
                  </a:lnTo>
                  <a:lnTo>
                    <a:pt x="95" y="121"/>
                  </a:lnTo>
                  <a:lnTo>
                    <a:pt x="82" y="119"/>
                  </a:lnTo>
                  <a:lnTo>
                    <a:pt x="68" y="118"/>
                  </a:lnTo>
                  <a:lnTo>
                    <a:pt x="57" y="115"/>
                  </a:lnTo>
                  <a:lnTo>
                    <a:pt x="44" y="113"/>
                  </a:lnTo>
                  <a:lnTo>
                    <a:pt x="33" y="110"/>
                  </a:lnTo>
                  <a:lnTo>
                    <a:pt x="22" y="108"/>
                  </a:lnTo>
                  <a:lnTo>
                    <a:pt x="11" y="104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1" y="91"/>
                  </a:lnTo>
                  <a:lnTo>
                    <a:pt x="1" y="86"/>
                  </a:lnTo>
                  <a:lnTo>
                    <a:pt x="0" y="83"/>
                  </a:lnTo>
                  <a:lnTo>
                    <a:pt x="14" y="86"/>
                  </a:lnTo>
                  <a:lnTo>
                    <a:pt x="28" y="89"/>
                  </a:lnTo>
                  <a:lnTo>
                    <a:pt x="44" y="92"/>
                  </a:lnTo>
                  <a:lnTo>
                    <a:pt x="60" y="96"/>
                  </a:lnTo>
                  <a:lnTo>
                    <a:pt x="75" y="99"/>
                  </a:lnTo>
                  <a:lnTo>
                    <a:pt x="90" y="100"/>
                  </a:lnTo>
                  <a:lnTo>
                    <a:pt x="108" y="102"/>
                  </a:lnTo>
                  <a:lnTo>
                    <a:pt x="124" y="102"/>
                  </a:lnTo>
                  <a:lnTo>
                    <a:pt x="122" y="100"/>
                  </a:lnTo>
                  <a:lnTo>
                    <a:pt x="119" y="100"/>
                  </a:lnTo>
                  <a:lnTo>
                    <a:pt x="116" y="99"/>
                  </a:lnTo>
                  <a:lnTo>
                    <a:pt x="113" y="99"/>
                  </a:lnTo>
                  <a:lnTo>
                    <a:pt x="106" y="97"/>
                  </a:lnTo>
                  <a:lnTo>
                    <a:pt x="97" y="96"/>
                  </a:lnTo>
                  <a:lnTo>
                    <a:pt x="84" y="94"/>
                  </a:lnTo>
                  <a:lnTo>
                    <a:pt x="68" y="92"/>
                  </a:lnTo>
                  <a:lnTo>
                    <a:pt x="59" y="89"/>
                  </a:lnTo>
                  <a:lnTo>
                    <a:pt x="51" y="86"/>
                  </a:lnTo>
                  <a:lnTo>
                    <a:pt x="41" y="83"/>
                  </a:lnTo>
                  <a:lnTo>
                    <a:pt x="33" y="81"/>
                  </a:lnTo>
                  <a:lnTo>
                    <a:pt x="25" y="78"/>
                  </a:lnTo>
                  <a:lnTo>
                    <a:pt x="17" y="75"/>
                  </a:lnTo>
                  <a:lnTo>
                    <a:pt x="8" y="73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0" y="62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16" y="56"/>
                  </a:lnTo>
                  <a:lnTo>
                    <a:pt x="27" y="59"/>
                  </a:lnTo>
                  <a:lnTo>
                    <a:pt x="35" y="60"/>
                  </a:lnTo>
                  <a:lnTo>
                    <a:pt x="39" y="62"/>
                  </a:lnTo>
                  <a:lnTo>
                    <a:pt x="44" y="62"/>
                  </a:lnTo>
                  <a:lnTo>
                    <a:pt x="46" y="62"/>
                  </a:lnTo>
                  <a:lnTo>
                    <a:pt x="49" y="62"/>
                  </a:lnTo>
                  <a:lnTo>
                    <a:pt x="51" y="62"/>
                  </a:lnTo>
                  <a:lnTo>
                    <a:pt x="49" y="60"/>
                  </a:lnTo>
                  <a:lnTo>
                    <a:pt x="44" y="57"/>
                  </a:lnTo>
                  <a:lnTo>
                    <a:pt x="30" y="52"/>
                  </a:lnTo>
                  <a:lnTo>
                    <a:pt x="4" y="43"/>
                  </a:lnTo>
                  <a:lnTo>
                    <a:pt x="4" y="40"/>
                  </a:lnTo>
                  <a:lnTo>
                    <a:pt x="4" y="35"/>
                  </a:lnTo>
                  <a:lnTo>
                    <a:pt x="4" y="30"/>
                  </a:lnTo>
                  <a:lnTo>
                    <a:pt x="4" y="27"/>
                  </a:lnTo>
                  <a:lnTo>
                    <a:pt x="19" y="32"/>
                  </a:lnTo>
                  <a:lnTo>
                    <a:pt x="33" y="35"/>
                  </a:lnTo>
                  <a:lnTo>
                    <a:pt x="47" y="40"/>
                  </a:lnTo>
                  <a:lnTo>
                    <a:pt x="63" y="43"/>
                  </a:lnTo>
                  <a:lnTo>
                    <a:pt x="78" y="48"/>
                  </a:lnTo>
                  <a:lnTo>
                    <a:pt x="92" y="49"/>
                  </a:lnTo>
                  <a:lnTo>
                    <a:pt x="108" y="52"/>
                  </a:lnTo>
                  <a:lnTo>
                    <a:pt x="126" y="54"/>
                  </a:lnTo>
                  <a:lnTo>
                    <a:pt x="121" y="52"/>
                  </a:lnTo>
                  <a:lnTo>
                    <a:pt x="113" y="51"/>
                  </a:lnTo>
                  <a:lnTo>
                    <a:pt x="105" y="48"/>
                  </a:lnTo>
                  <a:lnTo>
                    <a:pt x="94" y="45"/>
                  </a:lnTo>
                  <a:lnTo>
                    <a:pt x="78" y="40"/>
                  </a:lnTo>
                  <a:lnTo>
                    <a:pt x="59" y="33"/>
                  </a:lnTo>
                  <a:lnTo>
                    <a:pt x="35" y="25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4" y="9"/>
                  </a:lnTo>
                  <a:lnTo>
                    <a:pt x="4" y="6"/>
                  </a:lnTo>
                  <a:lnTo>
                    <a:pt x="4" y="3"/>
                  </a:lnTo>
                  <a:lnTo>
                    <a:pt x="41" y="13"/>
                  </a:lnTo>
                  <a:lnTo>
                    <a:pt x="78" y="21"/>
                  </a:lnTo>
                  <a:lnTo>
                    <a:pt x="114" y="27"/>
                  </a:lnTo>
                  <a:lnTo>
                    <a:pt x="151" y="32"/>
                  </a:lnTo>
                  <a:lnTo>
                    <a:pt x="188" y="35"/>
                  </a:lnTo>
                  <a:lnTo>
                    <a:pt x="224" y="38"/>
                  </a:lnTo>
                  <a:lnTo>
                    <a:pt x="261" y="40"/>
                  </a:lnTo>
                  <a:lnTo>
                    <a:pt x="299" y="40"/>
                  </a:lnTo>
                  <a:lnTo>
                    <a:pt x="336" y="40"/>
                  </a:lnTo>
                  <a:lnTo>
                    <a:pt x="374" y="38"/>
                  </a:lnTo>
                  <a:lnTo>
                    <a:pt x="412" y="37"/>
                  </a:lnTo>
                  <a:lnTo>
                    <a:pt x="449" y="35"/>
                  </a:lnTo>
                  <a:lnTo>
                    <a:pt x="487" y="32"/>
                  </a:lnTo>
                  <a:lnTo>
                    <a:pt x="526" y="29"/>
                  </a:lnTo>
                  <a:lnTo>
                    <a:pt x="564" y="24"/>
                  </a:lnTo>
                  <a:lnTo>
                    <a:pt x="602" y="21"/>
                  </a:lnTo>
                  <a:lnTo>
                    <a:pt x="613" y="17"/>
                  </a:lnTo>
                  <a:lnTo>
                    <a:pt x="624" y="16"/>
                  </a:lnTo>
                  <a:lnTo>
                    <a:pt x="636" y="13"/>
                  </a:lnTo>
                  <a:lnTo>
                    <a:pt x="647" y="9"/>
                  </a:lnTo>
                  <a:lnTo>
                    <a:pt x="658" y="8"/>
                  </a:lnTo>
                  <a:lnTo>
                    <a:pt x="667" y="5"/>
                  </a:lnTo>
                  <a:lnTo>
                    <a:pt x="679" y="3"/>
                  </a:lnTo>
                  <a:lnTo>
                    <a:pt x="690" y="0"/>
                  </a:lnTo>
                  <a:lnTo>
                    <a:pt x="690" y="3"/>
                  </a:lnTo>
                  <a:lnTo>
                    <a:pt x="690" y="6"/>
                  </a:lnTo>
                  <a:lnTo>
                    <a:pt x="688" y="11"/>
                  </a:lnTo>
                  <a:lnTo>
                    <a:pt x="688" y="14"/>
                  </a:lnTo>
                  <a:lnTo>
                    <a:pt x="677" y="17"/>
                  </a:lnTo>
                  <a:lnTo>
                    <a:pt x="667" y="21"/>
                  </a:lnTo>
                  <a:lnTo>
                    <a:pt x="656" y="25"/>
                  </a:lnTo>
                  <a:lnTo>
                    <a:pt x="647" y="29"/>
                  </a:lnTo>
                  <a:lnTo>
                    <a:pt x="637" y="32"/>
                  </a:lnTo>
                  <a:lnTo>
                    <a:pt x="626" y="35"/>
                  </a:lnTo>
                  <a:lnTo>
                    <a:pt x="616" y="40"/>
                  </a:lnTo>
                  <a:lnTo>
                    <a:pt x="605" y="43"/>
                  </a:lnTo>
                  <a:lnTo>
                    <a:pt x="621" y="40"/>
                  </a:lnTo>
                  <a:lnTo>
                    <a:pt x="636" y="38"/>
                  </a:lnTo>
                  <a:lnTo>
                    <a:pt x="648" y="35"/>
                  </a:lnTo>
                  <a:lnTo>
                    <a:pt x="661" y="32"/>
                  </a:lnTo>
                  <a:lnTo>
                    <a:pt x="672" y="29"/>
                  </a:lnTo>
                  <a:lnTo>
                    <a:pt x="682" y="27"/>
                  </a:lnTo>
                  <a:lnTo>
                    <a:pt x="688" y="25"/>
                  </a:lnTo>
                  <a:lnTo>
                    <a:pt x="691" y="25"/>
                  </a:lnTo>
                  <a:lnTo>
                    <a:pt x="691" y="32"/>
                  </a:lnTo>
                  <a:lnTo>
                    <a:pt x="691" y="35"/>
                  </a:lnTo>
                  <a:lnTo>
                    <a:pt x="691" y="40"/>
                  </a:lnTo>
                  <a:lnTo>
                    <a:pt x="690" y="46"/>
                  </a:lnTo>
                  <a:lnTo>
                    <a:pt x="675" y="49"/>
                  </a:lnTo>
                  <a:lnTo>
                    <a:pt x="663" y="51"/>
                  </a:lnTo>
                  <a:lnTo>
                    <a:pt x="650" y="54"/>
                  </a:lnTo>
                  <a:lnTo>
                    <a:pt x="637" y="57"/>
                  </a:lnTo>
                  <a:lnTo>
                    <a:pt x="623" y="60"/>
                  </a:lnTo>
                  <a:lnTo>
                    <a:pt x="610" y="64"/>
                  </a:lnTo>
                  <a:lnTo>
                    <a:pt x="597" y="65"/>
                  </a:lnTo>
                  <a:lnTo>
                    <a:pt x="583" y="68"/>
                  </a:lnTo>
                  <a:lnTo>
                    <a:pt x="596" y="68"/>
                  </a:lnTo>
                  <a:lnTo>
                    <a:pt x="610" y="67"/>
                  </a:lnTo>
                  <a:lnTo>
                    <a:pt x="623" y="67"/>
                  </a:lnTo>
                  <a:lnTo>
                    <a:pt x="637" y="65"/>
                  </a:lnTo>
                  <a:lnTo>
                    <a:pt x="650" y="64"/>
                  </a:lnTo>
                  <a:lnTo>
                    <a:pt x="664" y="62"/>
                  </a:lnTo>
                  <a:lnTo>
                    <a:pt x="677" y="59"/>
                  </a:lnTo>
                  <a:lnTo>
                    <a:pt x="691" y="57"/>
                  </a:lnTo>
                  <a:lnTo>
                    <a:pt x="691" y="60"/>
                  </a:lnTo>
                  <a:lnTo>
                    <a:pt x="691" y="64"/>
                  </a:lnTo>
                  <a:lnTo>
                    <a:pt x="691" y="67"/>
                  </a:lnTo>
                  <a:lnTo>
                    <a:pt x="691" y="70"/>
                  </a:lnTo>
                  <a:lnTo>
                    <a:pt x="674" y="76"/>
                  </a:lnTo>
                  <a:lnTo>
                    <a:pt x="656" y="81"/>
                  </a:lnTo>
                  <a:lnTo>
                    <a:pt x="639" y="84"/>
                  </a:lnTo>
                  <a:lnTo>
                    <a:pt x="623" y="88"/>
                  </a:lnTo>
                  <a:lnTo>
                    <a:pt x="605" y="91"/>
                  </a:lnTo>
                  <a:lnTo>
                    <a:pt x="589" y="94"/>
                  </a:lnTo>
                  <a:lnTo>
                    <a:pt x="572" y="96"/>
                  </a:lnTo>
                  <a:lnTo>
                    <a:pt x="556" y="97"/>
                  </a:lnTo>
                  <a:lnTo>
                    <a:pt x="572" y="97"/>
                  </a:lnTo>
                  <a:lnTo>
                    <a:pt x="588" y="96"/>
                  </a:lnTo>
                  <a:lnTo>
                    <a:pt x="604" y="94"/>
                  </a:lnTo>
                  <a:lnTo>
                    <a:pt x="621" y="91"/>
                  </a:lnTo>
                  <a:lnTo>
                    <a:pt x="639" y="89"/>
                  </a:lnTo>
                  <a:lnTo>
                    <a:pt x="655" y="88"/>
                  </a:lnTo>
                  <a:lnTo>
                    <a:pt x="672" y="86"/>
                  </a:lnTo>
                  <a:lnTo>
                    <a:pt x="690" y="86"/>
                  </a:lnTo>
                  <a:lnTo>
                    <a:pt x="687" y="92"/>
                  </a:lnTo>
                  <a:lnTo>
                    <a:pt x="679" y="99"/>
                  </a:lnTo>
                  <a:lnTo>
                    <a:pt x="667" y="104"/>
                  </a:lnTo>
                  <a:lnTo>
                    <a:pt x="655" y="108"/>
                  </a:lnTo>
                  <a:lnTo>
                    <a:pt x="640" y="111"/>
                  </a:lnTo>
                  <a:lnTo>
                    <a:pt x="626" y="113"/>
                  </a:lnTo>
                  <a:lnTo>
                    <a:pt x="615" y="115"/>
                  </a:lnTo>
                  <a:lnTo>
                    <a:pt x="607" y="116"/>
                  </a:lnTo>
                  <a:lnTo>
                    <a:pt x="607" y="118"/>
                  </a:lnTo>
                  <a:lnTo>
                    <a:pt x="609" y="118"/>
                  </a:lnTo>
                  <a:lnTo>
                    <a:pt x="609" y="119"/>
                  </a:lnTo>
                  <a:lnTo>
                    <a:pt x="629" y="116"/>
                  </a:lnTo>
                  <a:lnTo>
                    <a:pt x="645" y="115"/>
                  </a:lnTo>
                  <a:lnTo>
                    <a:pt x="656" y="111"/>
                  </a:lnTo>
                  <a:lnTo>
                    <a:pt x="664" y="111"/>
                  </a:lnTo>
                  <a:lnTo>
                    <a:pt x="671" y="110"/>
                  </a:lnTo>
                  <a:lnTo>
                    <a:pt x="677" y="110"/>
                  </a:lnTo>
                  <a:lnTo>
                    <a:pt x="682" y="110"/>
                  </a:lnTo>
                  <a:lnTo>
                    <a:pt x="687" y="110"/>
                  </a:lnTo>
                  <a:lnTo>
                    <a:pt x="679" y="116"/>
                  </a:lnTo>
                  <a:lnTo>
                    <a:pt x="666" y="121"/>
                  </a:lnTo>
                  <a:lnTo>
                    <a:pt x="647" y="127"/>
                  </a:lnTo>
                  <a:lnTo>
                    <a:pt x="626" y="131"/>
                  </a:lnTo>
                  <a:lnTo>
                    <a:pt x="605" y="135"/>
                  </a:lnTo>
                  <a:lnTo>
                    <a:pt x="586" y="139"/>
                  </a:lnTo>
                  <a:lnTo>
                    <a:pt x="570" y="142"/>
                  </a:lnTo>
                  <a:lnTo>
                    <a:pt x="561" y="143"/>
                  </a:lnTo>
                  <a:lnTo>
                    <a:pt x="540" y="145"/>
                  </a:lnTo>
                  <a:lnTo>
                    <a:pt x="521" y="147"/>
                  </a:lnTo>
                  <a:lnTo>
                    <a:pt x="500" y="147"/>
                  </a:lnTo>
                  <a:lnTo>
                    <a:pt x="481" y="148"/>
                  </a:lnTo>
                  <a:lnTo>
                    <a:pt x="460" y="150"/>
                  </a:lnTo>
                  <a:lnTo>
                    <a:pt x="440" y="151"/>
                  </a:lnTo>
                  <a:lnTo>
                    <a:pt x="420" y="151"/>
                  </a:lnTo>
                  <a:lnTo>
                    <a:pt x="400" y="153"/>
                  </a:lnTo>
                  <a:lnTo>
                    <a:pt x="381" y="155"/>
                  </a:lnTo>
                  <a:lnTo>
                    <a:pt x="360" y="155"/>
                  </a:lnTo>
                  <a:lnTo>
                    <a:pt x="341" y="156"/>
                  </a:lnTo>
                  <a:lnTo>
                    <a:pt x="322" y="158"/>
                  </a:lnTo>
                  <a:lnTo>
                    <a:pt x="302" y="158"/>
                  </a:lnTo>
                  <a:lnTo>
                    <a:pt x="283" y="158"/>
                  </a:lnTo>
                  <a:lnTo>
                    <a:pt x="264" y="159"/>
                  </a:lnTo>
                  <a:lnTo>
                    <a:pt x="245" y="159"/>
                  </a:lnTo>
                  <a:close/>
                </a:path>
              </a:pathLst>
            </a:custGeom>
            <a:solidFill>
              <a:srgbClr val="66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AU" sz="4200">
                <a:solidFill>
                  <a:prstClr val="black"/>
                </a:solidFill>
              </a:endParaRPr>
            </a:p>
          </p:txBody>
        </p:sp>
        <p:sp>
          <p:nvSpPr>
            <p:cNvPr id="2082" name="Text Box 24"/>
            <p:cNvSpPr txBox="1">
              <a:spLocks noChangeArrowheads="1"/>
            </p:cNvSpPr>
            <p:nvPr/>
          </p:nvSpPr>
          <p:spPr bwMode="auto">
            <a:xfrm>
              <a:off x="3502" y="1370"/>
              <a:ext cx="1879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Inhibitory Control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“Damping”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443038" y="3760788"/>
            <a:ext cx="1854200" cy="1809750"/>
            <a:chOff x="918" y="2299"/>
            <a:chExt cx="1168" cy="1140"/>
          </a:xfrm>
        </p:grpSpPr>
        <p:grpSp>
          <p:nvGrpSpPr>
            <p:cNvPr id="2068" name="Group 26"/>
            <p:cNvGrpSpPr>
              <a:grpSpLocks/>
            </p:cNvGrpSpPr>
            <p:nvPr/>
          </p:nvGrpSpPr>
          <p:grpSpPr bwMode="auto">
            <a:xfrm>
              <a:off x="1023" y="3105"/>
              <a:ext cx="949" cy="334"/>
              <a:chOff x="899" y="3105"/>
              <a:chExt cx="949" cy="334"/>
            </a:xfrm>
          </p:grpSpPr>
          <p:sp>
            <p:nvSpPr>
              <p:cNvPr id="2070" name="Freeform 27"/>
              <p:cNvSpPr>
                <a:spLocks/>
              </p:cNvSpPr>
              <p:nvPr/>
            </p:nvSpPr>
            <p:spPr bwMode="auto">
              <a:xfrm>
                <a:off x="911" y="3105"/>
                <a:ext cx="937" cy="334"/>
              </a:xfrm>
              <a:custGeom>
                <a:avLst/>
                <a:gdLst>
                  <a:gd name="T0" fmla="*/ 509 w 732"/>
                  <a:gd name="T1" fmla="*/ 680 h 261"/>
                  <a:gd name="T2" fmla="*/ 374 w 732"/>
                  <a:gd name="T3" fmla="*/ 662 h 261"/>
                  <a:gd name="T4" fmla="*/ 242 w 732"/>
                  <a:gd name="T5" fmla="*/ 644 h 261"/>
                  <a:gd name="T6" fmla="*/ 115 w 732"/>
                  <a:gd name="T7" fmla="*/ 622 h 261"/>
                  <a:gd name="T8" fmla="*/ 19 w 732"/>
                  <a:gd name="T9" fmla="*/ 526 h 261"/>
                  <a:gd name="T10" fmla="*/ 0 w 732"/>
                  <a:gd name="T11" fmla="*/ 242 h 261"/>
                  <a:gd name="T12" fmla="*/ 74 w 732"/>
                  <a:gd name="T13" fmla="*/ 104 h 261"/>
                  <a:gd name="T14" fmla="*/ 209 w 732"/>
                  <a:gd name="T15" fmla="*/ 59 h 261"/>
                  <a:gd name="T16" fmla="*/ 346 w 732"/>
                  <a:gd name="T17" fmla="*/ 42 h 261"/>
                  <a:gd name="T18" fmla="*/ 502 w 732"/>
                  <a:gd name="T19" fmla="*/ 29 h 261"/>
                  <a:gd name="T20" fmla="*/ 654 w 732"/>
                  <a:gd name="T21" fmla="*/ 22 h 261"/>
                  <a:gd name="T22" fmla="*/ 814 w 732"/>
                  <a:gd name="T23" fmla="*/ 17 h 261"/>
                  <a:gd name="T24" fmla="*/ 979 w 732"/>
                  <a:gd name="T25" fmla="*/ 8 h 261"/>
                  <a:gd name="T26" fmla="*/ 1143 w 732"/>
                  <a:gd name="T27" fmla="*/ 1 h 261"/>
                  <a:gd name="T28" fmla="*/ 1311 w 732"/>
                  <a:gd name="T29" fmla="*/ 0 h 261"/>
                  <a:gd name="T30" fmla="*/ 1476 w 732"/>
                  <a:gd name="T31" fmla="*/ 8 h 261"/>
                  <a:gd name="T32" fmla="*/ 1642 w 732"/>
                  <a:gd name="T33" fmla="*/ 24 h 261"/>
                  <a:gd name="T34" fmla="*/ 1802 w 732"/>
                  <a:gd name="T35" fmla="*/ 51 h 261"/>
                  <a:gd name="T36" fmla="*/ 1944 w 732"/>
                  <a:gd name="T37" fmla="*/ 159 h 261"/>
                  <a:gd name="T38" fmla="*/ 1965 w 732"/>
                  <a:gd name="T39" fmla="*/ 411 h 261"/>
                  <a:gd name="T40" fmla="*/ 1935 w 732"/>
                  <a:gd name="T41" fmla="*/ 561 h 261"/>
                  <a:gd name="T42" fmla="*/ 1851 w 732"/>
                  <a:gd name="T43" fmla="*/ 604 h 261"/>
                  <a:gd name="T44" fmla="*/ 1765 w 732"/>
                  <a:gd name="T45" fmla="*/ 632 h 261"/>
                  <a:gd name="T46" fmla="*/ 1672 w 732"/>
                  <a:gd name="T47" fmla="*/ 654 h 261"/>
                  <a:gd name="T48" fmla="*/ 1610 w 732"/>
                  <a:gd name="T49" fmla="*/ 665 h 261"/>
                  <a:gd name="T50" fmla="*/ 1514 w 732"/>
                  <a:gd name="T51" fmla="*/ 672 h 261"/>
                  <a:gd name="T52" fmla="*/ 1379 w 732"/>
                  <a:gd name="T53" fmla="*/ 680 h 261"/>
                  <a:gd name="T54" fmla="*/ 1211 w 732"/>
                  <a:gd name="T55" fmla="*/ 687 h 261"/>
                  <a:gd name="T56" fmla="*/ 1036 w 732"/>
                  <a:gd name="T57" fmla="*/ 697 h 261"/>
                  <a:gd name="T58" fmla="*/ 870 w 732"/>
                  <a:gd name="T59" fmla="*/ 699 h 261"/>
                  <a:gd name="T60" fmla="*/ 719 w 732"/>
                  <a:gd name="T61" fmla="*/ 699 h 261"/>
                  <a:gd name="T62" fmla="*/ 613 w 732"/>
                  <a:gd name="T63" fmla="*/ 691 h 26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32"/>
                  <a:gd name="T97" fmla="*/ 0 h 261"/>
                  <a:gd name="T98" fmla="*/ 732 w 732"/>
                  <a:gd name="T99" fmla="*/ 261 h 26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32" h="261">
                    <a:moveTo>
                      <a:pt x="215" y="256"/>
                    </a:moveTo>
                    <a:lnTo>
                      <a:pt x="190" y="253"/>
                    </a:lnTo>
                    <a:lnTo>
                      <a:pt x="164" y="250"/>
                    </a:lnTo>
                    <a:lnTo>
                      <a:pt x="139" y="247"/>
                    </a:lnTo>
                    <a:lnTo>
                      <a:pt x="115" y="244"/>
                    </a:lnTo>
                    <a:lnTo>
                      <a:pt x="91" y="240"/>
                    </a:lnTo>
                    <a:lnTo>
                      <a:pt x="67" y="237"/>
                    </a:lnTo>
                    <a:lnTo>
                      <a:pt x="43" y="232"/>
                    </a:lnTo>
                    <a:lnTo>
                      <a:pt x="21" y="228"/>
                    </a:lnTo>
                    <a:lnTo>
                      <a:pt x="7" y="196"/>
                    </a:lnTo>
                    <a:lnTo>
                      <a:pt x="2" y="145"/>
                    </a:lnTo>
                    <a:lnTo>
                      <a:pt x="0" y="91"/>
                    </a:lnTo>
                    <a:lnTo>
                      <a:pt x="5" y="52"/>
                    </a:lnTo>
                    <a:lnTo>
                      <a:pt x="27" y="38"/>
                    </a:lnTo>
                    <a:lnTo>
                      <a:pt x="51" y="28"/>
                    </a:lnTo>
                    <a:lnTo>
                      <a:pt x="77" y="22"/>
                    </a:lnTo>
                    <a:lnTo>
                      <a:pt x="104" y="17"/>
                    </a:lnTo>
                    <a:lnTo>
                      <a:pt x="129" y="16"/>
                    </a:lnTo>
                    <a:lnTo>
                      <a:pt x="158" y="14"/>
                    </a:lnTo>
                    <a:lnTo>
                      <a:pt x="187" y="11"/>
                    </a:lnTo>
                    <a:lnTo>
                      <a:pt x="215" y="9"/>
                    </a:lnTo>
                    <a:lnTo>
                      <a:pt x="244" y="8"/>
                    </a:lnTo>
                    <a:lnTo>
                      <a:pt x="274" y="8"/>
                    </a:lnTo>
                    <a:lnTo>
                      <a:pt x="303" y="6"/>
                    </a:lnTo>
                    <a:lnTo>
                      <a:pt x="333" y="4"/>
                    </a:lnTo>
                    <a:lnTo>
                      <a:pt x="365" y="3"/>
                    </a:lnTo>
                    <a:lnTo>
                      <a:pt x="395" y="1"/>
                    </a:lnTo>
                    <a:lnTo>
                      <a:pt x="426" y="1"/>
                    </a:lnTo>
                    <a:lnTo>
                      <a:pt x="458" y="0"/>
                    </a:lnTo>
                    <a:lnTo>
                      <a:pt x="488" y="0"/>
                    </a:lnTo>
                    <a:lnTo>
                      <a:pt x="520" y="1"/>
                    </a:lnTo>
                    <a:lnTo>
                      <a:pt x="550" y="3"/>
                    </a:lnTo>
                    <a:lnTo>
                      <a:pt x="582" y="4"/>
                    </a:lnTo>
                    <a:lnTo>
                      <a:pt x="612" y="9"/>
                    </a:lnTo>
                    <a:lnTo>
                      <a:pt x="643" y="14"/>
                    </a:lnTo>
                    <a:lnTo>
                      <a:pt x="671" y="19"/>
                    </a:lnTo>
                    <a:lnTo>
                      <a:pt x="702" y="27"/>
                    </a:lnTo>
                    <a:lnTo>
                      <a:pt x="724" y="59"/>
                    </a:lnTo>
                    <a:lnTo>
                      <a:pt x="732" y="103"/>
                    </a:lnTo>
                    <a:lnTo>
                      <a:pt x="732" y="153"/>
                    </a:lnTo>
                    <a:lnTo>
                      <a:pt x="730" y="197"/>
                    </a:lnTo>
                    <a:lnTo>
                      <a:pt x="721" y="209"/>
                    </a:lnTo>
                    <a:lnTo>
                      <a:pt x="706" y="217"/>
                    </a:lnTo>
                    <a:lnTo>
                      <a:pt x="690" y="225"/>
                    </a:lnTo>
                    <a:lnTo>
                      <a:pt x="674" y="231"/>
                    </a:lnTo>
                    <a:lnTo>
                      <a:pt x="657" y="236"/>
                    </a:lnTo>
                    <a:lnTo>
                      <a:pt x="639" y="240"/>
                    </a:lnTo>
                    <a:lnTo>
                      <a:pt x="623" y="244"/>
                    </a:lnTo>
                    <a:lnTo>
                      <a:pt x="609" y="247"/>
                    </a:lnTo>
                    <a:lnTo>
                      <a:pt x="600" y="248"/>
                    </a:lnTo>
                    <a:lnTo>
                      <a:pt x="585" y="248"/>
                    </a:lnTo>
                    <a:lnTo>
                      <a:pt x="564" y="250"/>
                    </a:lnTo>
                    <a:lnTo>
                      <a:pt x="541" y="252"/>
                    </a:lnTo>
                    <a:lnTo>
                      <a:pt x="513" y="253"/>
                    </a:lnTo>
                    <a:lnTo>
                      <a:pt x="483" y="255"/>
                    </a:lnTo>
                    <a:lnTo>
                      <a:pt x="451" y="256"/>
                    </a:lnTo>
                    <a:lnTo>
                      <a:pt x="419" y="258"/>
                    </a:lnTo>
                    <a:lnTo>
                      <a:pt x="386" y="260"/>
                    </a:lnTo>
                    <a:lnTo>
                      <a:pt x="354" y="260"/>
                    </a:lnTo>
                    <a:lnTo>
                      <a:pt x="324" y="261"/>
                    </a:lnTo>
                    <a:lnTo>
                      <a:pt x="295" y="261"/>
                    </a:lnTo>
                    <a:lnTo>
                      <a:pt x="268" y="261"/>
                    </a:lnTo>
                    <a:lnTo>
                      <a:pt x="246" y="260"/>
                    </a:lnTo>
                    <a:lnTo>
                      <a:pt x="228" y="258"/>
                    </a:lnTo>
                    <a:lnTo>
                      <a:pt x="215" y="2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4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1" name="Freeform 28"/>
              <p:cNvSpPr>
                <a:spLocks/>
              </p:cNvSpPr>
              <p:nvPr/>
            </p:nvSpPr>
            <p:spPr bwMode="auto">
              <a:xfrm>
                <a:off x="899" y="3220"/>
                <a:ext cx="878" cy="211"/>
              </a:xfrm>
              <a:custGeom>
                <a:avLst/>
                <a:gdLst>
                  <a:gd name="T0" fmla="*/ 741 w 686"/>
                  <a:gd name="T1" fmla="*/ 440 h 165"/>
                  <a:gd name="T2" fmla="*/ 572 w 686"/>
                  <a:gd name="T3" fmla="*/ 425 h 165"/>
                  <a:gd name="T4" fmla="*/ 394 w 686"/>
                  <a:gd name="T5" fmla="*/ 410 h 165"/>
                  <a:gd name="T6" fmla="*/ 229 w 686"/>
                  <a:gd name="T7" fmla="*/ 391 h 165"/>
                  <a:gd name="T8" fmla="*/ 86 w 686"/>
                  <a:gd name="T9" fmla="*/ 368 h 165"/>
                  <a:gd name="T10" fmla="*/ 28 w 686"/>
                  <a:gd name="T11" fmla="*/ 324 h 165"/>
                  <a:gd name="T12" fmla="*/ 83 w 686"/>
                  <a:gd name="T13" fmla="*/ 309 h 165"/>
                  <a:gd name="T14" fmla="*/ 180 w 686"/>
                  <a:gd name="T15" fmla="*/ 324 h 165"/>
                  <a:gd name="T16" fmla="*/ 134 w 686"/>
                  <a:gd name="T17" fmla="*/ 298 h 165"/>
                  <a:gd name="T18" fmla="*/ 40 w 686"/>
                  <a:gd name="T19" fmla="*/ 271 h 165"/>
                  <a:gd name="T20" fmla="*/ 10 w 686"/>
                  <a:gd name="T21" fmla="*/ 230 h 165"/>
                  <a:gd name="T22" fmla="*/ 141 w 686"/>
                  <a:gd name="T23" fmla="*/ 230 h 165"/>
                  <a:gd name="T24" fmla="*/ 328 w 686"/>
                  <a:gd name="T25" fmla="*/ 251 h 165"/>
                  <a:gd name="T26" fmla="*/ 180 w 686"/>
                  <a:gd name="T27" fmla="*/ 223 h 165"/>
                  <a:gd name="T28" fmla="*/ 47 w 686"/>
                  <a:gd name="T29" fmla="*/ 189 h 165"/>
                  <a:gd name="T30" fmla="*/ 10 w 686"/>
                  <a:gd name="T31" fmla="*/ 145 h 165"/>
                  <a:gd name="T32" fmla="*/ 83 w 686"/>
                  <a:gd name="T33" fmla="*/ 145 h 165"/>
                  <a:gd name="T34" fmla="*/ 193 w 686"/>
                  <a:gd name="T35" fmla="*/ 160 h 165"/>
                  <a:gd name="T36" fmla="*/ 142 w 686"/>
                  <a:gd name="T37" fmla="*/ 136 h 165"/>
                  <a:gd name="T38" fmla="*/ 36 w 686"/>
                  <a:gd name="T39" fmla="*/ 105 h 165"/>
                  <a:gd name="T40" fmla="*/ 6 w 686"/>
                  <a:gd name="T41" fmla="*/ 65 h 165"/>
                  <a:gd name="T42" fmla="*/ 105 w 686"/>
                  <a:gd name="T43" fmla="*/ 74 h 165"/>
                  <a:gd name="T44" fmla="*/ 242 w 686"/>
                  <a:gd name="T45" fmla="*/ 96 h 165"/>
                  <a:gd name="T46" fmla="*/ 105 w 686"/>
                  <a:gd name="T47" fmla="*/ 51 h 165"/>
                  <a:gd name="T48" fmla="*/ 19 w 686"/>
                  <a:gd name="T49" fmla="*/ 24 h 165"/>
                  <a:gd name="T50" fmla="*/ 0 w 686"/>
                  <a:gd name="T51" fmla="*/ 1 h 165"/>
                  <a:gd name="T52" fmla="*/ 151 w 686"/>
                  <a:gd name="T53" fmla="*/ 17 h 165"/>
                  <a:gd name="T54" fmla="*/ 357 w 686"/>
                  <a:gd name="T55" fmla="*/ 42 h 165"/>
                  <a:gd name="T56" fmla="*/ 567 w 686"/>
                  <a:gd name="T57" fmla="*/ 65 h 165"/>
                  <a:gd name="T58" fmla="*/ 779 w 686"/>
                  <a:gd name="T59" fmla="*/ 84 h 165"/>
                  <a:gd name="T60" fmla="*/ 1019 w 686"/>
                  <a:gd name="T61" fmla="*/ 81 h 165"/>
                  <a:gd name="T62" fmla="*/ 1265 w 686"/>
                  <a:gd name="T63" fmla="*/ 65 h 165"/>
                  <a:gd name="T64" fmla="*/ 1512 w 686"/>
                  <a:gd name="T65" fmla="*/ 42 h 165"/>
                  <a:gd name="T66" fmla="*/ 1761 w 686"/>
                  <a:gd name="T67" fmla="*/ 10 h 165"/>
                  <a:gd name="T68" fmla="*/ 1824 w 686"/>
                  <a:gd name="T69" fmla="*/ 24 h 165"/>
                  <a:gd name="T70" fmla="*/ 1728 w 686"/>
                  <a:gd name="T71" fmla="*/ 81 h 165"/>
                  <a:gd name="T72" fmla="*/ 1588 w 686"/>
                  <a:gd name="T73" fmla="*/ 104 h 165"/>
                  <a:gd name="T74" fmla="*/ 1582 w 686"/>
                  <a:gd name="T75" fmla="*/ 115 h 165"/>
                  <a:gd name="T76" fmla="*/ 1748 w 686"/>
                  <a:gd name="T77" fmla="*/ 88 h 165"/>
                  <a:gd name="T78" fmla="*/ 1834 w 686"/>
                  <a:gd name="T79" fmla="*/ 107 h 165"/>
                  <a:gd name="T80" fmla="*/ 1714 w 686"/>
                  <a:gd name="T81" fmla="*/ 157 h 165"/>
                  <a:gd name="T82" fmla="*/ 1537 w 686"/>
                  <a:gd name="T83" fmla="*/ 188 h 165"/>
                  <a:gd name="T84" fmla="*/ 1623 w 686"/>
                  <a:gd name="T85" fmla="*/ 180 h 165"/>
                  <a:gd name="T86" fmla="*/ 1798 w 686"/>
                  <a:gd name="T87" fmla="*/ 160 h 165"/>
                  <a:gd name="T88" fmla="*/ 1842 w 686"/>
                  <a:gd name="T89" fmla="*/ 182 h 165"/>
                  <a:gd name="T90" fmla="*/ 1824 w 686"/>
                  <a:gd name="T91" fmla="*/ 201 h 165"/>
                  <a:gd name="T92" fmla="*/ 1709 w 686"/>
                  <a:gd name="T93" fmla="*/ 230 h 165"/>
                  <a:gd name="T94" fmla="*/ 1746 w 686"/>
                  <a:gd name="T95" fmla="*/ 242 h 165"/>
                  <a:gd name="T96" fmla="*/ 1820 w 686"/>
                  <a:gd name="T97" fmla="*/ 233 h 165"/>
                  <a:gd name="T98" fmla="*/ 1834 w 686"/>
                  <a:gd name="T99" fmla="*/ 247 h 165"/>
                  <a:gd name="T100" fmla="*/ 1668 w 686"/>
                  <a:gd name="T101" fmla="*/ 294 h 165"/>
                  <a:gd name="T102" fmla="*/ 1439 w 686"/>
                  <a:gd name="T103" fmla="*/ 325 h 165"/>
                  <a:gd name="T104" fmla="*/ 1541 w 686"/>
                  <a:gd name="T105" fmla="*/ 336 h 165"/>
                  <a:gd name="T106" fmla="*/ 1784 w 686"/>
                  <a:gd name="T107" fmla="*/ 298 h 165"/>
                  <a:gd name="T108" fmla="*/ 1798 w 686"/>
                  <a:gd name="T109" fmla="*/ 353 h 165"/>
                  <a:gd name="T110" fmla="*/ 1680 w 686"/>
                  <a:gd name="T111" fmla="*/ 368 h 165"/>
                  <a:gd name="T112" fmla="*/ 1506 w 686"/>
                  <a:gd name="T113" fmla="*/ 404 h 165"/>
                  <a:gd name="T114" fmla="*/ 1311 w 686"/>
                  <a:gd name="T115" fmla="*/ 425 h 165"/>
                  <a:gd name="T116" fmla="*/ 1119 w 686"/>
                  <a:gd name="T117" fmla="*/ 434 h 165"/>
                  <a:gd name="T118" fmla="*/ 927 w 686"/>
                  <a:gd name="T119" fmla="*/ 441 h 16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86"/>
                  <a:gd name="T181" fmla="*/ 0 h 165"/>
                  <a:gd name="T182" fmla="*/ 686 w 686"/>
                  <a:gd name="T183" fmla="*/ 165 h 16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86" h="165">
                    <a:moveTo>
                      <a:pt x="326" y="165"/>
                    </a:moveTo>
                    <a:lnTo>
                      <a:pt x="310" y="165"/>
                    </a:lnTo>
                    <a:lnTo>
                      <a:pt x="294" y="164"/>
                    </a:lnTo>
                    <a:lnTo>
                      <a:pt x="276" y="164"/>
                    </a:lnTo>
                    <a:lnTo>
                      <a:pt x="260" y="162"/>
                    </a:lnTo>
                    <a:lnTo>
                      <a:pt x="244" y="161"/>
                    </a:lnTo>
                    <a:lnTo>
                      <a:pt x="228" y="161"/>
                    </a:lnTo>
                    <a:lnTo>
                      <a:pt x="213" y="159"/>
                    </a:lnTo>
                    <a:lnTo>
                      <a:pt x="195" y="157"/>
                    </a:lnTo>
                    <a:lnTo>
                      <a:pt x="179" y="156"/>
                    </a:lnTo>
                    <a:lnTo>
                      <a:pt x="163" y="154"/>
                    </a:lnTo>
                    <a:lnTo>
                      <a:pt x="147" y="153"/>
                    </a:lnTo>
                    <a:lnTo>
                      <a:pt x="131" y="151"/>
                    </a:lnTo>
                    <a:lnTo>
                      <a:pt x="115" y="150"/>
                    </a:lnTo>
                    <a:lnTo>
                      <a:pt x="99" y="148"/>
                    </a:lnTo>
                    <a:lnTo>
                      <a:pt x="85" y="146"/>
                    </a:lnTo>
                    <a:lnTo>
                      <a:pt x="69" y="145"/>
                    </a:lnTo>
                    <a:lnTo>
                      <a:pt x="55" y="142"/>
                    </a:lnTo>
                    <a:lnTo>
                      <a:pt x="42" y="140"/>
                    </a:lnTo>
                    <a:lnTo>
                      <a:pt x="32" y="138"/>
                    </a:lnTo>
                    <a:lnTo>
                      <a:pt x="26" y="135"/>
                    </a:lnTo>
                    <a:lnTo>
                      <a:pt x="20" y="132"/>
                    </a:lnTo>
                    <a:lnTo>
                      <a:pt x="13" y="127"/>
                    </a:lnTo>
                    <a:lnTo>
                      <a:pt x="10" y="121"/>
                    </a:lnTo>
                    <a:lnTo>
                      <a:pt x="5" y="111"/>
                    </a:lnTo>
                    <a:lnTo>
                      <a:pt x="13" y="113"/>
                    </a:lnTo>
                    <a:lnTo>
                      <a:pt x="23" y="114"/>
                    </a:lnTo>
                    <a:lnTo>
                      <a:pt x="31" y="116"/>
                    </a:lnTo>
                    <a:lnTo>
                      <a:pt x="40" y="118"/>
                    </a:lnTo>
                    <a:lnTo>
                      <a:pt x="48" y="119"/>
                    </a:lnTo>
                    <a:lnTo>
                      <a:pt x="58" y="121"/>
                    </a:lnTo>
                    <a:lnTo>
                      <a:pt x="67" y="121"/>
                    </a:lnTo>
                    <a:lnTo>
                      <a:pt x="77" y="119"/>
                    </a:lnTo>
                    <a:lnTo>
                      <a:pt x="67" y="116"/>
                    </a:lnTo>
                    <a:lnTo>
                      <a:pt x="59" y="114"/>
                    </a:lnTo>
                    <a:lnTo>
                      <a:pt x="50" y="111"/>
                    </a:lnTo>
                    <a:lnTo>
                      <a:pt x="42" y="110"/>
                    </a:lnTo>
                    <a:lnTo>
                      <a:pt x="32" y="106"/>
                    </a:lnTo>
                    <a:lnTo>
                      <a:pt x="23" y="105"/>
                    </a:lnTo>
                    <a:lnTo>
                      <a:pt x="15" y="102"/>
                    </a:lnTo>
                    <a:lnTo>
                      <a:pt x="5" y="100"/>
                    </a:lnTo>
                    <a:lnTo>
                      <a:pt x="4" y="95"/>
                    </a:lnTo>
                    <a:lnTo>
                      <a:pt x="4" y="91"/>
                    </a:lnTo>
                    <a:lnTo>
                      <a:pt x="4" y="86"/>
                    </a:lnTo>
                    <a:lnTo>
                      <a:pt x="2" y="81"/>
                    </a:lnTo>
                    <a:lnTo>
                      <a:pt x="18" y="83"/>
                    </a:lnTo>
                    <a:lnTo>
                      <a:pt x="36" y="84"/>
                    </a:lnTo>
                    <a:lnTo>
                      <a:pt x="52" y="86"/>
                    </a:lnTo>
                    <a:lnTo>
                      <a:pt x="69" y="89"/>
                    </a:lnTo>
                    <a:lnTo>
                      <a:pt x="87" y="92"/>
                    </a:lnTo>
                    <a:lnTo>
                      <a:pt x="104" y="94"/>
                    </a:lnTo>
                    <a:lnTo>
                      <a:pt x="122" y="94"/>
                    </a:lnTo>
                    <a:lnTo>
                      <a:pt x="139" y="94"/>
                    </a:lnTo>
                    <a:lnTo>
                      <a:pt x="109" y="89"/>
                    </a:lnTo>
                    <a:lnTo>
                      <a:pt x="85" y="86"/>
                    </a:lnTo>
                    <a:lnTo>
                      <a:pt x="67" y="83"/>
                    </a:lnTo>
                    <a:lnTo>
                      <a:pt x="53" y="79"/>
                    </a:lnTo>
                    <a:lnTo>
                      <a:pt x="40" y="78"/>
                    </a:lnTo>
                    <a:lnTo>
                      <a:pt x="31" y="75"/>
                    </a:lnTo>
                    <a:lnTo>
                      <a:pt x="18" y="71"/>
                    </a:lnTo>
                    <a:lnTo>
                      <a:pt x="4" y="68"/>
                    </a:lnTo>
                    <a:lnTo>
                      <a:pt x="4" y="63"/>
                    </a:lnTo>
                    <a:lnTo>
                      <a:pt x="4" y="59"/>
                    </a:lnTo>
                    <a:lnTo>
                      <a:pt x="4" y="54"/>
                    </a:lnTo>
                    <a:lnTo>
                      <a:pt x="4" y="47"/>
                    </a:lnTo>
                    <a:lnTo>
                      <a:pt x="12" y="49"/>
                    </a:lnTo>
                    <a:lnTo>
                      <a:pt x="21" y="52"/>
                    </a:lnTo>
                    <a:lnTo>
                      <a:pt x="31" y="54"/>
                    </a:lnTo>
                    <a:lnTo>
                      <a:pt x="40" y="57"/>
                    </a:lnTo>
                    <a:lnTo>
                      <a:pt x="50" y="59"/>
                    </a:lnTo>
                    <a:lnTo>
                      <a:pt x="61" y="60"/>
                    </a:lnTo>
                    <a:lnTo>
                      <a:pt x="72" y="60"/>
                    </a:lnTo>
                    <a:lnTo>
                      <a:pt x="82" y="60"/>
                    </a:lnTo>
                    <a:lnTo>
                      <a:pt x="72" y="57"/>
                    </a:lnTo>
                    <a:lnTo>
                      <a:pt x="63" y="54"/>
                    </a:lnTo>
                    <a:lnTo>
                      <a:pt x="53" y="51"/>
                    </a:lnTo>
                    <a:lnTo>
                      <a:pt x="44" y="47"/>
                    </a:lnTo>
                    <a:lnTo>
                      <a:pt x="32" y="46"/>
                    </a:lnTo>
                    <a:lnTo>
                      <a:pt x="23" y="43"/>
                    </a:lnTo>
                    <a:lnTo>
                      <a:pt x="13" y="39"/>
                    </a:lnTo>
                    <a:lnTo>
                      <a:pt x="4" y="36"/>
                    </a:lnTo>
                    <a:lnTo>
                      <a:pt x="2" y="33"/>
                    </a:lnTo>
                    <a:lnTo>
                      <a:pt x="2" y="28"/>
                    </a:lnTo>
                    <a:lnTo>
                      <a:pt x="2" y="24"/>
                    </a:lnTo>
                    <a:lnTo>
                      <a:pt x="0" y="20"/>
                    </a:lnTo>
                    <a:lnTo>
                      <a:pt x="13" y="22"/>
                    </a:lnTo>
                    <a:lnTo>
                      <a:pt x="26" y="24"/>
                    </a:lnTo>
                    <a:lnTo>
                      <a:pt x="39" y="27"/>
                    </a:lnTo>
                    <a:lnTo>
                      <a:pt x="53" y="30"/>
                    </a:lnTo>
                    <a:lnTo>
                      <a:pt x="66" y="33"/>
                    </a:lnTo>
                    <a:lnTo>
                      <a:pt x="79" y="36"/>
                    </a:lnTo>
                    <a:lnTo>
                      <a:pt x="91" y="36"/>
                    </a:lnTo>
                    <a:lnTo>
                      <a:pt x="104" y="36"/>
                    </a:lnTo>
                    <a:lnTo>
                      <a:pt x="75" y="28"/>
                    </a:lnTo>
                    <a:lnTo>
                      <a:pt x="55" y="24"/>
                    </a:lnTo>
                    <a:lnTo>
                      <a:pt x="39" y="19"/>
                    </a:lnTo>
                    <a:lnTo>
                      <a:pt x="28" y="16"/>
                    </a:lnTo>
                    <a:lnTo>
                      <a:pt x="18" y="14"/>
                    </a:lnTo>
                    <a:lnTo>
                      <a:pt x="13" y="11"/>
                    </a:lnTo>
                    <a:lnTo>
                      <a:pt x="7" y="9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0" y="1"/>
                    </a:lnTo>
                    <a:lnTo>
                      <a:pt x="37" y="4"/>
                    </a:lnTo>
                    <a:lnTo>
                      <a:pt x="56" y="6"/>
                    </a:lnTo>
                    <a:lnTo>
                      <a:pt x="75" y="9"/>
                    </a:lnTo>
                    <a:lnTo>
                      <a:pt x="95" y="11"/>
                    </a:lnTo>
                    <a:lnTo>
                      <a:pt x="114" y="14"/>
                    </a:lnTo>
                    <a:lnTo>
                      <a:pt x="133" y="16"/>
                    </a:lnTo>
                    <a:lnTo>
                      <a:pt x="152" y="17"/>
                    </a:lnTo>
                    <a:lnTo>
                      <a:pt x="173" y="20"/>
                    </a:lnTo>
                    <a:lnTo>
                      <a:pt x="192" y="22"/>
                    </a:lnTo>
                    <a:lnTo>
                      <a:pt x="211" y="24"/>
                    </a:lnTo>
                    <a:lnTo>
                      <a:pt x="232" y="25"/>
                    </a:lnTo>
                    <a:lnTo>
                      <a:pt x="251" y="28"/>
                    </a:lnTo>
                    <a:lnTo>
                      <a:pt x="271" y="30"/>
                    </a:lnTo>
                    <a:lnTo>
                      <a:pt x="291" y="32"/>
                    </a:lnTo>
                    <a:lnTo>
                      <a:pt x="311" y="33"/>
                    </a:lnTo>
                    <a:lnTo>
                      <a:pt x="334" y="32"/>
                    </a:lnTo>
                    <a:lnTo>
                      <a:pt x="358" y="32"/>
                    </a:lnTo>
                    <a:lnTo>
                      <a:pt x="380" y="30"/>
                    </a:lnTo>
                    <a:lnTo>
                      <a:pt x="402" y="28"/>
                    </a:lnTo>
                    <a:lnTo>
                      <a:pt x="426" y="27"/>
                    </a:lnTo>
                    <a:lnTo>
                      <a:pt x="448" y="25"/>
                    </a:lnTo>
                    <a:lnTo>
                      <a:pt x="471" y="24"/>
                    </a:lnTo>
                    <a:lnTo>
                      <a:pt x="495" y="22"/>
                    </a:lnTo>
                    <a:lnTo>
                      <a:pt x="517" y="20"/>
                    </a:lnTo>
                    <a:lnTo>
                      <a:pt x="541" y="17"/>
                    </a:lnTo>
                    <a:lnTo>
                      <a:pt x="563" y="16"/>
                    </a:lnTo>
                    <a:lnTo>
                      <a:pt x="587" y="12"/>
                    </a:lnTo>
                    <a:lnTo>
                      <a:pt x="609" y="11"/>
                    </a:lnTo>
                    <a:lnTo>
                      <a:pt x="633" y="8"/>
                    </a:lnTo>
                    <a:lnTo>
                      <a:pt x="656" y="4"/>
                    </a:lnTo>
                    <a:lnTo>
                      <a:pt x="680" y="1"/>
                    </a:lnTo>
                    <a:lnTo>
                      <a:pt x="680" y="4"/>
                    </a:lnTo>
                    <a:lnTo>
                      <a:pt x="680" y="6"/>
                    </a:lnTo>
                    <a:lnTo>
                      <a:pt x="680" y="9"/>
                    </a:lnTo>
                    <a:lnTo>
                      <a:pt x="681" y="12"/>
                    </a:lnTo>
                    <a:lnTo>
                      <a:pt x="670" y="20"/>
                    </a:lnTo>
                    <a:lnTo>
                      <a:pt x="659" y="27"/>
                    </a:lnTo>
                    <a:lnTo>
                      <a:pt x="644" y="30"/>
                    </a:lnTo>
                    <a:lnTo>
                      <a:pt x="632" y="32"/>
                    </a:lnTo>
                    <a:lnTo>
                      <a:pt x="617" y="33"/>
                    </a:lnTo>
                    <a:lnTo>
                      <a:pt x="605" y="35"/>
                    </a:lnTo>
                    <a:lnTo>
                      <a:pt x="592" y="38"/>
                    </a:lnTo>
                    <a:lnTo>
                      <a:pt x="582" y="43"/>
                    </a:lnTo>
                    <a:lnTo>
                      <a:pt x="584" y="43"/>
                    </a:lnTo>
                    <a:lnTo>
                      <a:pt x="587" y="43"/>
                    </a:lnTo>
                    <a:lnTo>
                      <a:pt x="590" y="43"/>
                    </a:lnTo>
                    <a:lnTo>
                      <a:pt x="598" y="41"/>
                    </a:lnTo>
                    <a:lnTo>
                      <a:pt x="611" y="39"/>
                    </a:lnTo>
                    <a:lnTo>
                      <a:pt x="629" y="36"/>
                    </a:lnTo>
                    <a:lnTo>
                      <a:pt x="652" y="33"/>
                    </a:lnTo>
                    <a:lnTo>
                      <a:pt x="684" y="27"/>
                    </a:lnTo>
                    <a:lnTo>
                      <a:pt x="684" y="32"/>
                    </a:lnTo>
                    <a:lnTo>
                      <a:pt x="684" y="36"/>
                    </a:lnTo>
                    <a:lnTo>
                      <a:pt x="684" y="41"/>
                    </a:lnTo>
                    <a:lnTo>
                      <a:pt x="686" y="47"/>
                    </a:lnTo>
                    <a:lnTo>
                      <a:pt x="670" y="51"/>
                    </a:lnTo>
                    <a:lnTo>
                      <a:pt x="654" y="54"/>
                    </a:lnTo>
                    <a:lnTo>
                      <a:pt x="638" y="59"/>
                    </a:lnTo>
                    <a:lnTo>
                      <a:pt x="622" y="62"/>
                    </a:lnTo>
                    <a:lnTo>
                      <a:pt x="605" y="65"/>
                    </a:lnTo>
                    <a:lnTo>
                      <a:pt x="589" y="68"/>
                    </a:lnTo>
                    <a:lnTo>
                      <a:pt x="573" y="70"/>
                    </a:lnTo>
                    <a:lnTo>
                      <a:pt x="557" y="73"/>
                    </a:lnTo>
                    <a:lnTo>
                      <a:pt x="573" y="71"/>
                    </a:lnTo>
                    <a:lnTo>
                      <a:pt x="589" y="70"/>
                    </a:lnTo>
                    <a:lnTo>
                      <a:pt x="605" y="67"/>
                    </a:lnTo>
                    <a:lnTo>
                      <a:pt x="622" y="65"/>
                    </a:lnTo>
                    <a:lnTo>
                      <a:pt x="638" y="62"/>
                    </a:lnTo>
                    <a:lnTo>
                      <a:pt x="654" y="60"/>
                    </a:lnTo>
                    <a:lnTo>
                      <a:pt x="670" y="60"/>
                    </a:lnTo>
                    <a:lnTo>
                      <a:pt x="686" y="62"/>
                    </a:lnTo>
                    <a:lnTo>
                      <a:pt x="686" y="63"/>
                    </a:lnTo>
                    <a:lnTo>
                      <a:pt x="686" y="65"/>
                    </a:lnTo>
                    <a:lnTo>
                      <a:pt x="686" y="68"/>
                    </a:lnTo>
                    <a:lnTo>
                      <a:pt x="686" y="70"/>
                    </a:lnTo>
                    <a:lnTo>
                      <a:pt x="684" y="71"/>
                    </a:lnTo>
                    <a:lnTo>
                      <a:pt x="683" y="73"/>
                    </a:lnTo>
                    <a:lnTo>
                      <a:pt x="680" y="75"/>
                    </a:lnTo>
                    <a:lnTo>
                      <a:pt x="675" y="76"/>
                    </a:lnTo>
                    <a:lnTo>
                      <a:pt x="665" y="79"/>
                    </a:lnTo>
                    <a:lnTo>
                      <a:pt x="652" y="83"/>
                    </a:lnTo>
                    <a:lnTo>
                      <a:pt x="637" y="86"/>
                    </a:lnTo>
                    <a:lnTo>
                      <a:pt x="613" y="92"/>
                    </a:lnTo>
                    <a:lnTo>
                      <a:pt x="629" y="92"/>
                    </a:lnTo>
                    <a:lnTo>
                      <a:pt x="641" y="91"/>
                    </a:lnTo>
                    <a:lnTo>
                      <a:pt x="651" y="91"/>
                    </a:lnTo>
                    <a:lnTo>
                      <a:pt x="659" y="91"/>
                    </a:lnTo>
                    <a:lnTo>
                      <a:pt x="665" y="89"/>
                    </a:lnTo>
                    <a:lnTo>
                      <a:pt x="672" y="89"/>
                    </a:lnTo>
                    <a:lnTo>
                      <a:pt x="678" y="87"/>
                    </a:lnTo>
                    <a:lnTo>
                      <a:pt x="686" y="86"/>
                    </a:lnTo>
                    <a:lnTo>
                      <a:pt x="684" y="87"/>
                    </a:lnTo>
                    <a:lnTo>
                      <a:pt x="684" y="91"/>
                    </a:lnTo>
                    <a:lnTo>
                      <a:pt x="684" y="92"/>
                    </a:lnTo>
                    <a:lnTo>
                      <a:pt x="684" y="95"/>
                    </a:lnTo>
                    <a:lnTo>
                      <a:pt x="664" y="102"/>
                    </a:lnTo>
                    <a:lnTo>
                      <a:pt x="641" y="106"/>
                    </a:lnTo>
                    <a:lnTo>
                      <a:pt x="621" y="110"/>
                    </a:lnTo>
                    <a:lnTo>
                      <a:pt x="600" y="114"/>
                    </a:lnTo>
                    <a:lnTo>
                      <a:pt x="578" y="116"/>
                    </a:lnTo>
                    <a:lnTo>
                      <a:pt x="557" y="119"/>
                    </a:lnTo>
                    <a:lnTo>
                      <a:pt x="536" y="122"/>
                    </a:lnTo>
                    <a:lnTo>
                      <a:pt x="515" y="124"/>
                    </a:lnTo>
                    <a:lnTo>
                      <a:pt x="531" y="127"/>
                    </a:lnTo>
                    <a:lnTo>
                      <a:pt x="552" y="127"/>
                    </a:lnTo>
                    <a:lnTo>
                      <a:pt x="574" y="126"/>
                    </a:lnTo>
                    <a:lnTo>
                      <a:pt x="598" y="122"/>
                    </a:lnTo>
                    <a:lnTo>
                      <a:pt x="621" y="119"/>
                    </a:lnTo>
                    <a:lnTo>
                      <a:pt x="644" y="114"/>
                    </a:lnTo>
                    <a:lnTo>
                      <a:pt x="665" y="111"/>
                    </a:lnTo>
                    <a:lnTo>
                      <a:pt x="684" y="108"/>
                    </a:lnTo>
                    <a:lnTo>
                      <a:pt x="683" y="119"/>
                    </a:lnTo>
                    <a:lnTo>
                      <a:pt x="678" y="127"/>
                    </a:lnTo>
                    <a:lnTo>
                      <a:pt x="670" y="132"/>
                    </a:lnTo>
                    <a:lnTo>
                      <a:pt x="660" y="135"/>
                    </a:lnTo>
                    <a:lnTo>
                      <a:pt x="649" y="135"/>
                    </a:lnTo>
                    <a:lnTo>
                      <a:pt x="638" y="137"/>
                    </a:lnTo>
                    <a:lnTo>
                      <a:pt x="627" y="138"/>
                    </a:lnTo>
                    <a:lnTo>
                      <a:pt x="617" y="143"/>
                    </a:lnTo>
                    <a:lnTo>
                      <a:pt x="598" y="146"/>
                    </a:lnTo>
                    <a:lnTo>
                      <a:pt x="581" y="148"/>
                    </a:lnTo>
                    <a:lnTo>
                      <a:pt x="562" y="151"/>
                    </a:lnTo>
                    <a:lnTo>
                      <a:pt x="544" y="153"/>
                    </a:lnTo>
                    <a:lnTo>
                      <a:pt x="525" y="154"/>
                    </a:lnTo>
                    <a:lnTo>
                      <a:pt x="507" y="157"/>
                    </a:lnTo>
                    <a:lnTo>
                      <a:pt x="488" y="159"/>
                    </a:lnTo>
                    <a:lnTo>
                      <a:pt x="471" y="159"/>
                    </a:lnTo>
                    <a:lnTo>
                      <a:pt x="453" y="161"/>
                    </a:lnTo>
                    <a:lnTo>
                      <a:pt x="436" y="162"/>
                    </a:lnTo>
                    <a:lnTo>
                      <a:pt x="417" y="162"/>
                    </a:lnTo>
                    <a:lnTo>
                      <a:pt x="399" y="164"/>
                    </a:lnTo>
                    <a:lnTo>
                      <a:pt x="381" y="164"/>
                    </a:lnTo>
                    <a:lnTo>
                      <a:pt x="362" y="165"/>
                    </a:lnTo>
                    <a:lnTo>
                      <a:pt x="345" y="165"/>
                    </a:lnTo>
                    <a:lnTo>
                      <a:pt x="326" y="165"/>
                    </a:lnTo>
                    <a:close/>
                  </a:path>
                </a:pathLst>
              </a:custGeom>
              <a:solidFill>
                <a:srgbClr val="66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4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2" name="Freeform 29"/>
              <p:cNvSpPr>
                <a:spLocks/>
              </p:cNvSpPr>
              <p:nvPr/>
            </p:nvSpPr>
            <p:spPr bwMode="auto">
              <a:xfrm>
                <a:off x="1076" y="3362"/>
                <a:ext cx="68" cy="8"/>
              </a:xfrm>
              <a:custGeom>
                <a:avLst/>
                <a:gdLst>
                  <a:gd name="T0" fmla="*/ 22 w 53"/>
                  <a:gd name="T1" fmla="*/ 20 h 6"/>
                  <a:gd name="T2" fmla="*/ 13 w 53"/>
                  <a:gd name="T3" fmla="*/ 12 h 6"/>
                  <a:gd name="T4" fmla="*/ 6 w 53"/>
                  <a:gd name="T5" fmla="*/ 12 h 6"/>
                  <a:gd name="T6" fmla="*/ 6 w 53"/>
                  <a:gd name="T7" fmla="*/ 9 h 6"/>
                  <a:gd name="T8" fmla="*/ 0 w 53"/>
                  <a:gd name="T9" fmla="*/ 1 h 6"/>
                  <a:gd name="T10" fmla="*/ 19 w 53"/>
                  <a:gd name="T11" fmla="*/ 1 h 6"/>
                  <a:gd name="T12" fmla="*/ 36 w 53"/>
                  <a:gd name="T13" fmla="*/ 1 h 6"/>
                  <a:gd name="T14" fmla="*/ 51 w 53"/>
                  <a:gd name="T15" fmla="*/ 1 h 6"/>
                  <a:gd name="T16" fmla="*/ 69 w 53"/>
                  <a:gd name="T17" fmla="*/ 0 h 6"/>
                  <a:gd name="T18" fmla="*/ 87 w 53"/>
                  <a:gd name="T19" fmla="*/ 0 h 6"/>
                  <a:gd name="T20" fmla="*/ 106 w 53"/>
                  <a:gd name="T21" fmla="*/ 0 h 6"/>
                  <a:gd name="T22" fmla="*/ 127 w 53"/>
                  <a:gd name="T23" fmla="*/ 0 h 6"/>
                  <a:gd name="T24" fmla="*/ 144 w 53"/>
                  <a:gd name="T25" fmla="*/ 0 h 6"/>
                  <a:gd name="T26" fmla="*/ 144 w 53"/>
                  <a:gd name="T27" fmla="*/ 1 h 6"/>
                  <a:gd name="T28" fmla="*/ 144 w 53"/>
                  <a:gd name="T29" fmla="*/ 9 h 6"/>
                  <a:gd name="T30" fmla="*/ 144 w 53"/>
                  <a:gd name="T31" fmla="*/ 12 h 6"/>
                  <a:gd name="T32" fmla="*/ 144 w 53"/>
                  <a:gd name="T33" fmla="*/ 20 h 6"/>
                  <a:gd name="T34" fmla="*/ 114 w 53"/>
                  <a:gd name="T35" fmla="*/ 20 h 6"/>
                  <a:gd name="T36" fmla="*/ 77 w 53"/>
                  <a:gd name="T37" fmla="*/ 20 h 6"/>
                  <a:gd name="T38" fmla="*/ 49 w 53"/>
                  <a:gd name="T39" fmla="*/ 20 h 6"/>
                  <a:gd name="T40" fmla="*/ 22 w 53"/>
                  <a:gd name="T41" fmla="*/ 20 h 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3"/>
                  <a:gd name="T64" fmla="*/ 0 h 6"/>
                  <a:gd name="T65" fmla="*/ 53 w 53"/>
                  <a:gd name="T66" fmla="*/ 6 h 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3" h="6">
                    <a:moveTo>
                      <a:pt x="8" y="6"/>
                    </a:moveTo>
                    <a:lnTo>
                      <a:pt x="5" y="4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3" y="1"/>
                    </a:lnTo>
                    <a:lnTo>
                      <a:pt x="19" y="1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3" y="6"/>
                    </a:lnTo>
                    <a:lnTo>
                      <a:pt x="42" y="6"/>
                    </a:lnTo>
                    <a:lnTo>
                      <a:pt x="29" y="6"/>
                    </a:lnTo>
                    <a:lnTo>
                      <a:pt x="18" y="6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4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3" name="Freeform 30"/>
              <p:cNvSpPr>
                <a:spLocks/>
              </p:cNvSpPr>
              <p:nvPr/>
            </p:nvSpPr>
            <p:spPr bwMode="auto">
              <a:xfrm>
                <a:off x="1170" y="3315"/>
                <a:ext cx="16" cy="11"/>
              </a:xfrm>
              <a:custGeom>
                <a:avLst/>
                <a:gdLst>
                  <a:gd name="T0" fmla="*/ 27 w 12"/>
                  <a:gd name="T1" fmla="*/ 18 h 9"/>
                  <a:gd name="T2" fmla="*/ 20 w 12"/>
                  <a:gd name="T3" fmla="*/ 18 h 9"/>
                  <a:gd name="T4" fmla="*/ 12 w 12"/>
                  <a:gd name="T5" fmla="*/ 13 h 9"/>
                  <a:gd name="T6" fmla="*/ 1 w 12"/>
                  <a:gd name="T7" fmla="*/ 13 h 9"/>
                  <a:gd name="T8" fmla="*/ 0 w 12"/>
                  <a:gd name="T9" fmla="*/ 13 h 9"/>
                  <a:gd name="T10" fmla="*/ 0 w 12"/>
                  <a:gd name="T11" fmla="*/ 11 h 9"/>
                  <a:gd name="T12" fmla="*/ 0 w 12"/>
                  <a:gd name="T13" fmla="*/ 7 h 9"/>
                  <a:gd name="T14" fmla="*/ 0 w 12"/>
                  <a:gd name="T15" fmla="*/ 2 h 9"/>
                  <a:gd name="T16" fmla="*/ 0 w 12"/>
                  <a:gd name="T17" fmla="*/ 0 h 9"/>
                  <a:gd name="T18" fmla="*/ 9 w 12"/>
                  <a:gd name="T19" fmla="*/ 0 h 9"/>
                  <a:gd name="T20" fmla="*/ 20 w 12"/>
                  <a:gd name="T21" fmla="*/ 0 h 9"/>
                  <a:gd name="T22" fmla="*/ 27 w 12"/>
                  <a:gd name="T23" fmla="*/ 2 h 9"/>
                  <a:gd name="T24" fmla="*/ 36 w 12"/>
                  <a:gd name="T25" fmla="*/ 2 h 9"/>
                  <a:gd name="T26" fmla="*/ 36 w 12"/>
                  <a:gd name="T27" fmla="*/ 7 h 9"/>
                  <a:gd name="T28" fmla="*/ 37 w 12"/>
                  <a:gd name="T29" fmla="*/ 11 h 9"/>
                  <a:gd name="T30" fmla="*/ 37 w 12"/>
                  <a:gd name="T31" fmla="*/ 13 h 9"/>
                  <a:gd name="T32" fmla="*/ 37 w 12"/>
                  <a:gd name="T33" fmla="*/ 18 h 9"/>
                  <a:gd name="T34" fmla="*/ 36 w 12"/>
                  <a:gd name="T35" fmla="*/ 20 h 9"/>
                  <a:gd name="T36" fmla="*/ 28 w 12"/>
                  <a:gd name="T37" fmla="*/ 20 h 9"/>
                  <a:gd name="T38" fmla="*/ 28 w 12"/>
                  <a:gd name="T39" fmla="*/ 20 h 9"/>
                  <a:gd name="T40" fmla="*/ 27 w 12"/>
                  <a:gd name="T41" fmla="*/ 18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2"/>
                  <a:gd name="T64" fmla="*/ 0 h 9"/>
                  <a:gd name="T65" fmla="*/ 12 w 12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2" h="9">
                    <a:moveTo>
                      <a:pt x="8" y="8"/>
                    </a:moveTo>
                    <a:lnTo>
                      <a:pt x="6" y="8"/>
                    </a:lnTo>
                    <a:lnTo>
                      <a:pt x="4" y="6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11" y="2"/>
                    </a:lnTo>
                    <a:lnTo>
                      <a:pt x="11" y="3"/>
                    </a:lnTo>
                    <a:lnTo>
                      <a:pt x="12" y="5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4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4" name="Freeform 31"/>
              <p:cNvSpPr>
                <a:spLocks/>
              </p:cNvSpPr>
              <p:nvPr/>
            </p:nvSpPr>
            <p:spPr bwMode="auto">
              <a:xfrm>
                <a:off x="1119" y="3256"/>
                <a:ext cx="72" cy="14"/>
              </a:xfrm>
              <a:custGeom>
                <a:avLst/>
                <a:gdLst>
                  <a:gd name="T0" fmla="*/ 126 w 56"/>
                  <a:gd name="T1" fmla="*/ 23 h 11"/>
                  <a:gd name="T2" fmla="*/ 54 w 56"/>
                  <a:gd name="T3" fmla="*/ 22 h 11"/>
                  <a:gd name="T4" fmla="*/ 22 w 56"/>
                  <a:gd name="T5" fmla="*/ 17 h 11"/>
                  <a:gd name="T6" fmla="*/ 8 w 56"/>
                  <a:gd name="T7" fmla="*/ 10 h 11"/>
                  <a:gd name="T8" fmla="*/ 0 w 56"/>
                  <a:gd name="T9" fmla="*/ 8 h 11"/>
                  <a:gd name="T10" fmla="*/ 0 w 56"/>
                  <a:gd name="T11" fmla="*/ 1 h 11"/>
                  <a:gd name="T12" fmla="*/ 0 w 56"/>
                  <a:gd name="T13" fmla="*/ 1 h 11"/>
                  <a:gd name="T14" fmla="*/ 0 w 56"/>
                  <a:gd name="T15" fmla="*/ 0 h 11"/>
                  <a:gd name="T16" fmla="*/ 1 w 56"/>
                  <a:gd name="T17" fmla="*/ 0 h 11"/>
                  <a:gd name="T18" fmla="*/ 39 w 56"/>
                  <a:gd name="T19" fmla="*/ 0 h 11"/>
                  <a:gd name="T20" fmla="*/ 66 w 56"/>
                  <a:gd name="T21" fmla="*/ 1 h 11"/>
                  <a:gd name="T22" fmla="*/ 87 w 56"/>
                  <a:gd name="T23" fmla="*/ 1 h 11"/>
                  <a:gd name="T24" fmla="*/ 98 w 56"/>
                  <a:gd name="T25" fmla="*/ 1 h 11"/>
                  <a:gd name="T26" fmla="*/ 112 w 56"/>
                  <a:gd name="T27" fmla="*/ 1 h 11"/>
                  <a:gd name="T28" fmla="*/ 121 w 56"/>
                  <a:gd name="T29" fmla="*/ 8 h 11"/>
                  <a:gd name="T30" fmla="*/ 134 w 56"/>
                  <a:gd name="T31" fmla="*/ 8 h 11"/>
                  <a:gd name="T32" fmla="*/ 147 w 56"/>
                  <a:gd name="T33" fmla="*/ 10 h 11"/>
                  <a:gd name="T34" fmla="*/ 154 w 56"/>
                  <a:gd name="T35" fmla="*/ 17 h 11"/>
                  <a:gd name="T36" fmla="*/ 154 w 56"/>
                  <a:gd name="T37" fmla="*/ 22 h 11"/>
                  <a:gd name="T38" fmla="*/ 154 w 56"/>
                  <a:gd name="T39" fmla="*/ 23 h 11"/>
                  <a:gd name="T40" fmla="*/ 154 w 56"/>
                  <a:gd name="T41" fmla="*/ 29 h 11"/>
                  <a:gd name="T42" fmla="*/ 147 w 56"/>
                  <a:gd name="T43" fmla="*/ 23 h 11"/>
                  <a:gd name="T44" fmla="*/ 140 w 56"/>
                  <a:gd name="T45" fmla="*/ 23 h 11"/>
                  <a:gd name="T46" fmla="*/ 134 w 56"/>
                  <a:gd name="T47" fmla="*/ 23 h 11"/>
                  <a:gd name="T48" fmla="*/ 126 w 56"/>
                  <a:gd name="T49" fmla="*/ 23 h 1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6"/>
                  <a:gd name="T76" fmla="*/ 0 h 11"/>
                  <a:gd name="T77" fmla="*/ 56 w 56"/>
                  <a:gd name="T78" fmla="*/ 11 h 1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6" h="11">
                    <a:moveTo>
                      <a:pt x="46" y="9"/>
                    </a:moveTo>
                    <a:lnTo>
                      <a:pt x="20" y="8"/>
                    </a:lnTo>
                    <a:lnTo>
                      <a:pt x="8" y="6"/>
                    </a:lnTo>
                    <a:lnTo>
                      <a:pt x="3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14" y="0"/>
                    </a:lnTo>
                    <a:lnTo>
                      <a:pt x="24" y="1"/>
                    </a:lnTo>
                    <a:lnTo>
                      <a:pt x="32" y="1"/>
                    </a:lnTo>
                    <a:lnTo>
                      <a:pt x="36" y="1"/>
                    </a:lnTo>
                    <a:lnTo>
                      <a:pt x="41" y="1"/>
                    </a:lnTo>
                    <a:lnTo>
                      <a:pt x="44" y="3"/>
                    </a:lnTo>
                    <a:lnTo>
                      <a:pt x="49" y="3"/>
                    </a:lnTo>
                    <a:lnTo>
                      <a:pt x="54" y="4"/>
                    </a:lnTo>
                    <a:lnTo>
                      <a:pt x="56" y="6"/>
                    </a:lnTo>
                    <a:lnTo>
                      <a:pt x="56" y="8"/>
                    </a:lnTo>
                    <a:lnTo>
                      <a:pt x="56" y="9"/>
                    </a:lnTo>
                    <a:lnTo>
                      <a:pt x="56" y="11"/>
                    </a:lnTo>
                    <a:lnTo>
                      <a:pt x="54" y="9"/>
                    </a:lnTo>
                    <a:lnTo>
                      <a:pt x="51" y="9"/>
                    </a:lnTo>
                    <a:lnTo>
                      <a:pt x="49" y="9"/>
                    </a:lnTo>
                    <a:lnTo>
                      <a:pt x="46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4200">
                  <a:solidFill>
                    <a:prstClr val="black"/>
                  </a:solidFill>
                </a:endParaRPr>
              </a:p>
            </p:txBody>
          </p:sp>
          <p:sp>
            <p:nvSpPr>
              <p:cNvPr id="2075" name="Freeform 32"/>
              <p:cNvSpPr>
                <a:spLocks/>
              </p:cNvSpPr>
              <p:nvPr/>
            </p:nvSpPr>
            <p:spPr bwMode="auto">
              <a:xfrm>
                <a:off x="954" y="3141"/>
                <a:ext cx="850" cy="86"/>
              </a:xfrm>
              <a:custGeom>
                <a:avLst/>
                <a:gdLst>
                  <a:gd name="T0" fmla="*/ 707 w 664"/>
                  <a:gd name="T1" fmla="*/ 171 h 67"/>
                  <a:gd name="T2" fmla="*/ 481 w 664"/>
                  <a:gd name="T3" fmla="*/ 151 h 67"/>
                  <a:gd name="T4" fmla="*/ 316 w 664"/>
                  <a:gd name="T5" fmla="*/ 135 h 67"/>
                  <a:gd name="T6" fmla="*/ 201 w 664"/>
                  <a:gd name="T7" fmla="*/ 127 h 67"/>
                  <a:gd name="T8" fmla="*/ 118 w 664"/>
                  <a:gd name="T9" fmla="*/ 117 h 67"/>
                  <a:gd name="T10" fmla="*/ 67 w 664"/>
                  <a:gd name="T11" fmla="*/ 114 h 67"/>
                  <a:gd name="T12" fmla="*/ 37 w 664"/>
                  <a:gd name="T13" fmla="*/ 105 h 67"/>
                  <a:gd name="T14" fmla="*/ 10 w 664"/>
                  <a:gd name="T15" fmla="*/ 105 h 67"/>
                  <a:gd name="T16" fmla="*/ 0 w 664"/>
                  <a:gd name="T17" fmla="*/ 95 h 67"/>
                  <a:gd name="T18" fmla="*/ 0 w 664"/>
                  <a:gd name="T19" fmla="*/ 87 h 67"/>
                  <a:gd name="T20" fmla="*/ 8 w 664"/>
                  <a:gd name="T21" fmla="*/ 77 h 67"/>
                  <a:gd name="T22" fmla="*/ 29 w 664"/>
                  <a:gd name="T23" fmla="*/ 65 h 67"/>
                  <a:gd name="T24" fmla="*/ 136 w 664"/>
                  <a:gd name="T25" fmla="*/ 50 h 67"/>
                  <a:gd name="T26" fmla="*/ 328 w 664"/>
                  <a:gd name="T27" fmla="*/ 31 h 67"/>
                  <a:gd name="T28" fmla="*/ 520 w 664"/>
                  <a:gd name="T29" fmla="*/ 13 h 67"/>
                  <a:gd name="T30" fmla="*/ 718 w 664"/>
                  <a:gd name="T31" fmla="*/ 6 h 67"/>
                  <a:gd name="T32" fmla="*/ 917 w 664"/>
                  <a:gd name="T33" fmla="*/ 0 h 67"/>
                  <a:gd name="T34" fmla="*/ 1111 w 664"/>
                  <a:gd name="T35" fmla="*/ 0 h 67"/>
                  <a:gd name="T36" fmla="*/ 1308 w 664"/>
                  <a:gd name="T37" fmla="*/ 6 h 67"/>
                  <a:gd name="T38" fmla="*/ 1505 w 664"/>
                  <a:gd name="T39" fmla="*/ 13 h 67"/>
                  <a:gd name="T40" fmla="*/ 1624 w 664"/>
                  <a:gd name="T41" fmla="*/ 22 h 67"/>
                  <a:gd name="T42" fmla="*/ 1678 w 664"/>
                  <a:gd name="T43" fmla="*/ 28 h 67"/>
                  <a:gd name="T44" fmla="*/ 1724 w 664"/>
                  <a:gd name="T45" fmla="*/ 40 h 67"/>
                  <a:gd name="T46" fmla="*/ 1767 w 664"/>
                  <a:gd name="T47" fmla="*/ 64 h 67"/>
                  <a:gd name="T48" fmla="*/ 1781 w 664"/>
                  <a:gd name="T49" fmla="*/ 87 h 67"/>
                  <a:gd name="T50" fmla="*/ 1781 w 664"/>
                  <a:gd name="T51" fmla="*/ 92 h 67"/>
                  <a:gd name="T52" fmla="*/ 1715 w 664"/>
                  <a:gd name="T53" fmla="*/ 99 h 67"/>
                  <a:gd name="T54" fmla="*/ 1595 w 664"/>
                  <a:gd name="T55" fmla="*/ 117 h 67"/>
                  <a:gd name="T56" fmla="*/ 1479 w 664"/>
                  <a:gd name="T57" fmla="*/ 132 h 67"/>
                  <a:gd name="T58" fmla="*/ 1362 w 664"/>
                  <a:gd name="T59" fmla="*/ 144 h 67"/>
                  <a:gd name="T60" fmla="*/ 1246 w 664"/>
                  <a:gd name="T61" fmla="*/ 157 h 67"/>
                  <a:gd name="T62" fmla="*/ 1129 w 664"/>
                  <a:gd name="T63" fmla="*/ 164 h 67"/>
                  <a:gd name="T64" fmla="*/ 1013 w 664"/>
                  <a:gd name="T65" fmla="*/ 173 h 67"/>
                  <a:gd name="T66" fmla="*/ 899 w 664"/>
                  <a:gd name="T67" fmla="*/ 180 h 6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64"/>
                  <a:gd name="T103" fmla="*/ 0 h 67"/>
                  <a:gd name="T104" fmla="*/ 664 w 664"/>
                  <a:gd name="T105" fmla="*/ 67 h 6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64" h="67">
                    <a:moveTo>
                      <a:pt x="314" y="67"/>
                    </a:moveTo>
                    <a:lnTo>
                      <a:pt x="263" y="63"/>
                    </a:lnTo>
                    <a:lnTo>
                      <a:pt x="218" y="59"/>
                    </a:lnTo>
                    <a:lnTo>
                      <a:pt x="180" y="56"/>
                    </a:lnTo>
                    <a:lnTo>
                      <a:pt x="146" y="53"/>
                    </a:lnTo>
                    <a:lnTo>
                      <a:pt x="118" y="50"/>
                    </a:lnTo>
                    <a:lnTo>
                      <a:pt x="94" y="48"/>
                    </a:lnTo>
                    <a:lnTo>
                      <a:pt x="75" y="47"/>
                    </a:lnTo>
                    <a:lnTo>
                      <a:pt x="59" y="45"/>
                    </a:lnTo>
                    <a:lnTo>
                      <a:pt x="44" y="43"/>
                    </a:lnTo>
                    <a:lnTo>
                      <a:pt x="35" y="42"/>
                    </a:lnTo>
                    <a:lnTo>
                      <a:pt x="25" y="42"/>
                    </a:lnTo>
                    <a:lnTo>
                      <a:pt x="19" y="40"/>
                    </a:lnTo>
                    <a:lnTo>
                      <a:pt x="14" y="39"/>
                    </a:lnTo>
                    <a:lnTo>
                      <a:pt x="9" y="39"/>
                    </a:lnTo>
                    <a:lnTo>
                      <a:pt x="4" y="39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31"/>
                    </a:lnTo>
                    <a:lnTo>
                      <a:pt x="3" y="29"/>
                    </a:lnTo>
                    <a:lnTo>
                      <a:pt x="8" y="26"/>
                    </a:lnTo>
                    <a:lnTo>
                      <a:pt x="11" y="24"/>
                    </a:lnTo>
                    <a:lnTo>
                      <a:pt x="14" y="23"/>
                    </a:lnTo>
                    <a:lnTo>
                      <a:pt x="51" y="18"/>
                    </a:lnTo>
                    <a:lnTo>
                      <a:pt x="86" y="15"/>
                    </a:lnTo>
                    <a:lnTo>
                      <a:pt x="122" y="12"/>
                    </a:lnTo>
                    <a:lnTo>
                      <a:pt x="159" y="8"/>
                    </a:lnTo>
                    <a:lnTo>
                      <a:pt x="194" y="5"/>
                    </a:lnTo>
                    <a:lnTo>
                      <a:pt x="231" y="4"/>
                    </a:lnTo>
                    <a:lnTo>
                      <a:pt x="267" y="2"/>
                    </a:lnTo>
                    <a:lnTo>
                      <a:pt x="304" y="0"/>
                    </a:lnTo>
                    <a:lnTo>
                      <a:pt x="341" y="0"/>
                    </a:lnTo>
                    <a:lnTo>
                      <a:pt x="377" y="0"/>
                    </a:lnTo>
                    <a:lnTo>
                      <a:pt x="414" y="0"/>
                    </a:lnTo>
                    <a:lnTo>
                      <a:pt x="451" y="0"/>
                    </a:lnTo>
                    <a:lnTo>
                      <a:pt x="487" y="2"/>
                    </a:lnTo>
                    <a:lnTo>
                      <a:pt x="524" y="4"/>
                    </a:lnTo>
                    <a:lnTo>
                      <a:pt x="561" y="5"/>
                    </a:lnTo>
                    <a:lnTo>
                      <a:pt x="597" y="7"/>
                    </a:lnTo>
                    <a:lnTo>
                      <a:pt x="605" y="8"/>
                    </a:lnTo>
                    <a:lnTo>
                      <a:pt x="615" y="8"/>
                    </a:lnTo>
                    <a:lnTo>
                      <a:pt x="625" y="10"/>
                    </a:lnTo>
                    <a:lnTo>
                      <a:pt x="632" y="12"/>
                    </a:lnTo>
                    <a:lnTo>
                      <a:pt x="642" y="15"/>
                    </a:lnTo>
                    <a:lnTo>
                      <a:pt x="650" y="18"/>
                    </a:lnTo>
                    <a:lnTo>
                      <a:pt x="658" y="23"/>
                    </a:lnTo>
                    <a:lnTo>
                      <a:pt x="664" y="31"/>
                    </a:lnTo>
                    <a:lnTo>
                      <a:pt x="663" y="32"/>
                    </a:lnTo>
                    <a:lnTo>
                      <a:pt x="663" y="34"/>
                    </a:lnTo>
                    <a:lnTo>
                      <a:pt x="661" y="34"/>
                    </a:lnTo>
                    <a:lnTo>
                      <a:pt x="639" y="37"/>
                    </a:lnTo>
                    <a:lnTo>
                      <a:pt x="617" y="40"/>
                    </a:lnTo>
                    <a:lnTo>
                      <a:pt x="594" y="43"/>
                    </a:lnTo>
                    <a:lnTo>
                      <a:pt x="572" y="47"/>
                    </a:lnTo>
                    <a:lnTo>
                      <a:pt x="551" y="48"/>
                    </a:lnTo>
                    <a:lnTo>
                      <a:pt x="529" y="51"/>
                    </a:lnTo>
                    <a:lnTo>
                      <a:pt x="507" y="53"/>
                    </a:lnTo>
                    <a:lnTo>
                      <a:pt x="486" y="55"/>
                    </a:lnTo>
                    <a:lnTo>
                      <a:pt x="464" y="58"/>
                    </a:lnTo>
                    <a:lnTo>
                      <a:pt x="443" y="59"/>
                    </a:lnTo>
                    <a:lnTo>
                      <a:pt x="420" y="61"/>
                    </a:lnTo>
                    <a:lnTo>
                      <a:pt x="400" y="63"/>
                    </a:lnTo>
                    <a:lnTo>
                      <a:pt x="377" y="64"/>
                    </a:lnTo>
                    <a:lnTo>
                      <a:pt x="357" y="64"/>
                    </a:lnTo>
                    <a:lnTo>
                      <a:pt x="334" y="66"/>
                    </a:lnTo>
                    <a:lnTo>
                      <a:pt x="314" y="67"/>
                    </a:lnTo>
                    <a:close/>
                  </a:path>
                </a:pathLst>
              </a:custGeom>
              <a:solidFill>
                <a:srgbClr val="99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AU" sz="42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69" name="Text Box 33"/>
            <p:cNvSpPr txBox="1">
              <a:spLocks noChangeArrowheads="1"/>
            </p:cNvSpPr>
            <p:nvPr/>
          </p:nvSpPr>
          <p:spPr bwMode="auto">
            <a:xfrm>
              <a:off x="918" y="2299"/>
              <a:ext cx="1168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Central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Sensitization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2000" b="1" i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“</a:t>
              </a:r>
              <a:r>
                <a:rPr lang="en-US" altLang="en-US" sz="2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Amplifier”</a:t>
              </a:r>
            </a:p>
          </p:txBody>
        </p:sp>
      </p:grpSp>
      <p:sp>
        <p:nvSpPr>
          <p:cNvPr id="218147" name="Text Box 35"/>
          <p:cNvSpPr txBox="1">
            <a:spLocks noChangeArrowheads="1"/>
          </p:cNvSpPr>
          <p:nvPr/>
        </p:nvSpPr>
        <p:spPr bwMode="auto">
          <a:xfrm>
            <a:off x="4221168" y="2238377"/>
            <a:ext cx="1460660" cy="47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155" tIns="32071" rIns="64155" bIns="32071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r>
              <a:rPr lang="en-US" altLang="en-US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Pain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95541" y="19719"/>
            <a:ext cx="2880321" cy="1246495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Nociceptive 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(pain)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modulation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900" dirty="0" smtClean="0">
                <a:solidFill>
                  <a:prstClr val="black">
                    <a:tint val="75000"/>
                  </a:prstClr>
                </a:solidFill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solidFill>
                <a:prstClr val="black">
                  <a:tint val="7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97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3.33333E-6 -0.235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6 L -2.22222E-6 0.21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8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10" dur="2000" fill="hold"/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Line 3"/>
          <p:cNvSpPr>
            <a:spLocks noChangeShapeType="1"/>
          </p:cNvSpPr>
          <p:nvPr/>
        </p:nvSpPr>
        <p:spPr bwMode="auto">
          <a:xfrm>
            <a:off x="1763689" y="5516027"/>
            <a:ext cx="5041896" cy="26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 sz="4200"/>
          </a:p>
        </p:txBody>
      </p:sp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4742884" y="5115917"/>
            <a:ext cx="81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altLang="en-US" sz="20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6671345" y="4721989"/>
            <a:ext cx="10080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dirty="0" smtClean="0">
                <a:solidFill>
                  <a:srgbClr val="00B05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AR</a:t>
            </a:r>
            <a:endParaRPr lang="en-US" altLang="en-US" sz="14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78190" name="AutoShape 14"/>
          <p:cNvSpPr>
            <a:spLocks noChangeArrowheads="1"/>
          </p:cNvSpPr>
          <p:nvPr/>
        </p:nvSpPr>
        <p:spPr bwMode="auto">
          <a:xfrm rot="16200000">
            <a:off x="6809814" y="4997809"/>
            <a:ext cx="914400" cy="914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sz="4200"/>
          </a:p>
        </p:txBody>
      </p:sp>
      <p:sp>
        <p:nvSpPr>
          <p:cNvPr id="178196" name="Text Box 20"/>
          <p:cNvSpPr txBox="1">
            <a:spLocks noChangeArrowheads="1"/>
          </p:cNvSpPr>
          <p:nvPr/>
        </p:nvSpPr>
        <p:spPr bwMode="auto">
          <a:xfrm>
            <a:off x="371252" y="1581940"/>
            <a:ext cx="6181948" cy="478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 smtClean="0">
                <a:latin typeface="Comic Sans MS" panose="030F0702030302020204" pitchFamily="66" charset="0"/>
              </a:rPr>
              <a:t>Neuropathic pain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 smtClean="0">
                <a:latin typeface="Comic Sans MS" panose="030F0702030302020204" pitchFamily="66" charset="0"/>
              </a:rPr>
              <a:t>Multiple receptors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 smtClean="0">
                <a:latin typeface="Comic Sans MS" panose="030F0702030302020204" pitchFamily="66" charset="0"/>
              </a:rPr>
              <a:t>Tricyclic </a:t>
            </a:r>
            <a:r>
              <a:rPr lang="en-US" altLang="en-US" sz="2250" dirty="0">
                <a:latin typeface="Comic Sans MS" panose="030F0702030302020204" pitchFamily="66" charset="0"/>
              </a:rPr>
              <a:t>antidepressants </a:t>
            </a:r>
            <a:r>
              <a:rPr lang="en-US" altLang="en-US" sz="1406" dirty="0" smtClean="0">
                <a:latin typeface="Comic Sans MS" panose="030F0702030302020204" pitchFamily="66" charset="0"/>
              </a:rPr>
              <a:t>(most effective, </a:t>
            </a:r>
            <a:r>
              <a:rPr lang="en-US" altLang="en-US" sz="1406" dirty="0">
                <a:latin typeface="Comic Sans MS" panose="030F0702030302020204" pitchFamily="66" charset="0"/>
              </a:rPr>
              <a:t>NNT 3)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>
                <a:latin typeface="Comic Sans MS" panose="030F0702030302020204" pitchFamily="66" charset="0"/>
              </a:rPr>
              <a:t>SNRIs 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(duloxetine</a:t>
            </a:r>
            <a:r>
              <a:rPr lang="en-US" altLang="en-US" sz="2250" dirty="0">
                <a:latin typeface="Comic Sans MS" panose="030F0702030302020204" pitchFamily="66" charset="0"/>
              </a:rPr>
              <a:t>) </a:t>
            </a:r>
            <a:r>
              <a:rPr lang="en-US" altLang="en-US" sz="1406" dirty="0" smtClean="0">
                <a:latin typeface="Comic Sans MS" panose="030F0702030302020204" pitchFamily="66" charset="0"/>
              </a:rPr>
              <a:t>(effective</a:t>
            </a:r>
            <a:r>
              <a:rPr lang="en-US" altLang="en-US" sz="1406" dirty="0">
                <a:latin typeface="Comic Sans MS" panose="030F0702030302020204" pitchFamily="66" charset="0"/>
              </a:rPr>
              <a:t>, NNT 6)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>
                <a:latin typeface="Comic Sans MS" panose="030F0702030302020204" pitchFamily="66" charset="0"/>
              </a:rPr>
              <a:t>SSRIs </a:t>
            </a:r>
            <a:r>
              <a:rPr lang="en-US" altLang="en-US" sz="1406" dirty="0">
                <a:latin typeface="Comic Sans MS" panose="030F0702030302020204" pitchFamily="66" charset="0"/>
              </a:rPr>
              <a:t>(not effective)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 smtClean="0">
                <a:latin typeface="Comic Sans MS" panose="030F0702030302020204" pitchFamily="66" charset="0"/>
              </a:rPr>
              <a:t>NE is main analgesic neurotransmitter</a:t>
            </a:r>
            <a:endParaRPr lang="en-US" altLang="en-US" sz="2250" dirty="0">
              <a:latin typeface="Comic Sans MS" panose="030F0702030302020204" pitchFamily="66" charset="0"/>
            </a:endParaRPr>
          </a:p>
          <a:p>
            <a:pPr algn="l">
              <a:buClr>
                <a:schemeClr val="accent1"/>
              </a:buClr>
            </a:pPr>
            <a:endParaRPr lang="en-US" altLang="en-US" sz="2250" dirty="0">
              <a:latin typeface="Comic Sans MS" panose="030F0702030302020204" pitchFamily="66" charset="0"/>
            </a:endParaRPr>
          </a:p>
          <a:p>
            <a:pPr algn="l">
              <a:buClr>
                <a:schemeClr val="accent1"/>
              </a:buClr>
            </a:pPr>
            <a:endParaRPr lang="en-US" altLang="en-US" sz="2250" dirty="0">
              <a:latin typeface="Comic Sans MS" panose="030F0702030302020204" pitchFamily="66" charset="0"/>
            </a:endParaRPr>
          </a:p>
          <a:p>
            <a:pPr marL="321457" indent="-321457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altLang="en-US" sz="2250" dirty="0">
              <a:latin typeface="Comic Sans MS" panose="030F0702030302020204" pitchFamily="66" charset="0"/>
            </a:endParaRPr>
          </a:p>
          <a:p>
            <a:pPr marL="321457" indent="-321457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altLang="en-US" sz="2250" dirty="0">
              <a:latin typeface="Comic Sans MS" panose="030F0702030302020204" pitchFamily="66" charset="0"/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 rot="-8085121">
            <a:off x="7046369" y="5156693"/>
            <a:ext cx="658235" cy="634833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764586" y="2216173"/>
            <a:ext cx="21128" cy="3282224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256389" y="2252108"/>
            <a:ext cx="3800" cy="2745700"/>
          </a:xfrm>
          <a:prstGeom prst="straightConnector1">
            <a:avLst/>
          </a:prstGeom>
          <a:ln w="920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7620000" y="5559497"/>
            <a:ext cx="1008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NMDA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709623" y="2841907"/>
            <a:ext cx="1008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NE</a:t>
            </a:r>
            <a:endParaRPr lang="en-US" altLang="en-US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694469" y="3197835"/>
            <a:ext cx="1008062" cy="30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6" dirty="0">
                <a:solidFill>
                  <a:srgbClr val="00B050"/>
                </a:solidFill>
                <a:latin typeface="Comic Sans MS" panose="030F0702030302020204" pitchFamily="66" charset="0"/>
              </a:rPr>
              <a:t>5HT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5535" y="19719"/>
            <a:ext cx="3240361" cy="86174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Antidepressants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 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5034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456" y="1412776"/>
            <a:ext cx="9254296" cy="46259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  <a:tabLst>
                <a:tab pos="310742" algn="l"/>
              </a:tabLst>
            </a:pPr>
            <a:r>
              <a:rPr lang="en-AU" sz="2000" dirty="0">
                <a:latin typeface="Comic Sans MS" pitchFamily="66" charset="0"/>
              </a:rPr>
              <a:t>‘Pain is an unpleasant sensory &amp; emotional </a:t>
            </a:r>
            <a:r>
              <a:rPr lang="en-AU" sz="2000" u="sng" dirty="0">
                <a:latin typeface="Comic Sans MS" pitchFamily="66" charset="0"/>
              </a:rPr>
              <a:t>experience </a:t>
            </a:r>
            <a:r>
              <a:rPr lang="en-AU" sz="2000" dirty="0">
                <a:latin typeface="Comic Sans MS" pitchFamily="66" charset="0"/>
              </a:rPr>
              <a:t>associated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B4975B"/>
              </a:buClr>
              <a:buNone/>
              <a:tabLst>
                <a:tab pos="310742" algn="l"/>
              </a:tabLst>
            </a:pPr>
            <a:r>
              <a:rPr lang="en-AU" sz="2000" dirty="0">
                <a:latin typeface="Comic Sans MS" pitchFamily="66" charset="0"/>
              </a:rPr>
              <a:t>    with actual or </a:t>
            </a:r>
            <a:r>
              <a:rPr lang="en-AU" sz="2000" u="sng" dirty="0">
                <a:latin typeface="Comic Sans MS" pitchFamily="66" charset="0"/>
              </a:rPr>
              <a:t>potential</a:t>
            </a:r>
            <a:r>
              <a:rPr lang="en-AU" sz="2000" dirty="0">
                <a:latin typeface="Comic Sans MS" pitchFamily="66" charset="0"/>
              </a:rPr>
              <a:t> tissue damage’ </a:t>
            </a:r>
            <a:r>
              <a:rPr lang="en-AU" sz="1600" dirty="0">
                <a:latin typeface="Comic Sans MS" pitchFamily="66" charset="0"/>
              </a:rPr>
              <a:t>(IASP 2012)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  <a:tabLst>
                <a:tab pos="310742" algn="l"/>
              </a:tabLst>
            </a:pPr>
            <a:r>
              <a:rPr lang="en-US" sz="2000" dirty="0">
                <a:latin typeface="Comic Sans MS" panose="030F0702030302020204" pitchFamily="66" charset="0"/>
              </a:rPr>
              <a:t>Pain </a:t>
            </a:r>
            <a:r>
              <a:rPr lang="en-US" sz="2000" dirty="0" smtClean="0">
                <a:latin typeface="Comic Sans MS" panose="030F0702030302020204" pitchFamily="66" charset="0"/>
              </a:rPr>
              <a:t>is generated </a:t>
            </a:r>
            <a:r>
              <a:rPr lang="en-US" sz="2000" dirty="0">
                <a:latin typeface="Comic Sans MS" panose="030F0702030302020204" pitchFamily="66" charset="0"/>
              </a:rPr>
              <a:t>by </a:t>
            </a:r>
            <a:r>
              <a:rPr lang="en-US" sz="2000" dirty="0" smtClean="0">
                <a:latin typeface="Comic Sans MS" panose="030F0702030302020204" pitchFamily="66" charset="0"/>
              </a:rPr>
              <a:t>the </a:t>
            </a:r>
            <a:r>
              <a:rPr lang="en-US" sz="2000" u="sng" dirty="0" smtClean="0">
                <a:latin typeface="Comic Sans MS" panose="030F0702030302020204" pitchFamily="66" charset="0"/>
              </a:rPr>
              <a:t>conscious </a:t>
            </a:r>
            <a:r>
              <a:rPr lang="en-US" sz="2000" u="sng" dirty="0">
                <a:latin typeface="Comic Sans MS" panose="030F0702030302020204" pitchFamily="66" charset="0"/>
              </a:rPr>
              <a:t>brain</a:t>
            </a:r>
            <a:r>
              <a:rPr lang="en-US" sz="2000" dirty="0">
                <a:latin typeface="Comic Sans MS" panose="030F0702030302020204" pitchFamily="66" charset="0"/>
              </a:rPr>
              <a:t> in response to perceived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B4975B"/>
              </a:buClr>
              <a:buNone/>
              <a:tabLst>
                <a:tab pos="310742" algn="l"/>
              </a:tabLst>
            </a:pPr>
            <a:r>
              <a:rPr lang="en-US" sz="2000" dirty="0">
                <a:latin typeface="Comic Sans MS" panose="030F0702030302020204" pitchFamily="66" charset="0"/>
              </a:rPr>
              <a:t>    tissue damage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  <a:tabLst>
                <a:tab pos="310742" algn="l"/>
              </a:tabLst>
            </a:pPr>
            <a:r>
              <a:rPr lang="en-US" sz="2000" dirty="0">
                <a:latin typeface="Comic Sans MS" panose="030F0702030302020204" pitchFamily="66" charset="0"/>
              </a:rPr>
              <a:t>Pain is more than </a:t>
            </a:r>
            <a:r>
              <a:rPr lang="en-US" sz="2000" dirty="0" smtClean="0">
                <a:latin typeface="Comic Sans MS" panose="030F0702030302020204" pitchFamily="66" charset="0"/>
              </a:rPr>
              <a:t>a </a:t>
            </a:r>
            <a:r>
              <a:rPr lang="en-US" sz="2000" i="1" dirty="0" smtClean="0">
                <a:latin typeface="Comic Sans MS" panose="030F0702030302020204" pitchFamily="66" charset="0"/>
              </a:rPr>
              <a:t>sensation </a:t>
            </a:r>
            <a:endParaRPr lang="en-US" sz="2000" i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  <a:tabLst>
                <a:tab pos="310742" algn="l"/>
              </a:tabLst>
            </a:pPr>
            <a:r>
              <a:rPr lang="en-US" sz="2000" dirty="0">
                <a:latin typeface="Comic Sans MS" panose="030F0702030302020204" pitchFamily="66" charset="0"/>
              </a:rPr>
              <a:t>Pain is a </a:t>
            </a:r>
            <a:r>
              <a:rPr lang="en-US" sz="2000" dirty="0" smtClean="0">
                <a:latin typeface="Comic Sans MS" panose="030F0702030302020204" pitchFamily="66" charset="0"/>
              </a:rPr>
              <a:t>multidimensional</a:t>
            </a:r>
            <a:r>
              <a:rPr lang="en-US" sz="2000" dirty="0">
                <a:latin typeface="Comic Sans MS" panose="030F0702030302020204" pitchFamily="66" charset="0"/>
              </a:rPr>
              <a:t>, whole-person </a:t>
            </a:r>
            <a:r>
              <a:rPr lang="en-US" sz="2000" u="sng" dirty="0">
                <a:latin typeface="Comic Sans MS" panose="030F0702030302020204" pitchFamily="66" charset="0"/>
              </a:rPr>
              <a:t>experience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  <a:tabLst>
                <a:tab pos="310742" algn="l"/>
              </a:tabLst>
            </a:pPr>
            <a:r>
              <a:rPr lang="en-US" sz="2000" dirty="0" smtClean="0">
                <a:latin typeface="Comic Sans MS" panose="030F0702030302020204" pitchFamily="66" charset="0"/>
              </a:rPr>
              <a:t>Pain </a:t>
            </a:r>
            <a:r>
              <a:rPr lang="en-US" sz="2000" dirty="0">
                <a:latin typeface="Comic Sans MS" panose="030F0702030302020204" pitchFamily="66" charset="0"/>
              </a:rPr>
              <a:t>always occurs in a ‘context’ </a:t>
            </a:r>
            <a:endParaRPr lang="en-US" sz="2000" dirty="0" smtClean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10742" algn="l"/>
              </a:tabLst>
            </a:pPr>
            <a:r>
              <a:rPr lang="en-US" sz="2000" dirty="0" smtClean="0">
                <a:latin typeface="Comic Sans MS" panose="030F0702030302020204" pitchFamily="66" charset="0"/>
              </a:rPr>
              <a:t>    Bio-medical-psycho-social-environmental </a:t>
            </a:r>
            <a:endParaRPr lang="en-A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5" y="19713"/>
            <a:ext cx="2527301" cy="866648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What is pain?</a:t>
            </a:r>
            <a:endParaRPr lang="en-GB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88" y="4571883"/>
            <a:ext cx="1702072" cy="1816751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3536031" cy="365125"/>
          </a:xfrm>
        </p:spPr>
        <p:txBody>
          <a:bodyPr/>
          <a:lstStyle/>
          <a:p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latin typeface="Comic Sans MS" panose="030F0702030302020204" pitchFamily="66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17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Line 3"/>
          <p:cNvSpPr>
            <a:spLocks noChangeShapeType="1"/>
          </p:cNvSpPr>
          <p:nvPr/>
        </p:nvSpPr>
        <p:spPr bwMode="auto">
          <a:xfrm>
            <a:off x="4149100" y="5313070"/>
            <a:ext cx="2613241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 sz="4200"/>
          </a:p>
        </p:txBody>
      </p:sp>
      <p:sp>
        <p:nvSpPr>
          <p:cNvPr id="178183" name="Text Box 7"/>
          <p:cNvSpPr txBox="1">
            <a:spLocks noChangeArrowheads="1"/>
          </p:cNvSpPr>
          <p:nvPr/>
        </p:nvSpPr>
        <p:spPr bwMode="auto">
          <a:xfrm>
            <a:off x="7160850" y="5286246"/>
            <a:ext cx="1008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178190" name="AutoShape 14"/>
          <p:cNvSpPr>
            <a:spLocks noChangeArrowheads="1"/>
          </p:cNvSpPr>
          <p:nvPr/>
        </p:nvSpPr>
        <p:spPr bwMode="auto">
          <a:xfrm rot="16200000">
            <a:off x="6755907" y="4845123"/>
            <a:ext cx="914400" cy="9144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sz="4200"/>
          </a:p>
        </p:txBody>
      </p:sp>
      <p:sp>
        <p:nvSpPr>
          <p:cNvPr id="178196" name="Text Box 20"/>
          <p:cNvSpPr txBox="1">
            <a:spLocks noChangeArrowheads="1"/>
          </p:cNvSpPr>
          <p:nvPr/>
        </p:nvSpPr>
        <p:spPr bwMode="auto">
          <a:xfrm>
            <a:off x="223569" y="1379577"/>
            <a:ext cx="6042565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>
                <a:latin typeface="Comic Sans MS" panose="030F0702030302020204" pitchFamily="66" charset="0"/>
              </a:rPr>
              <a:t>mu, 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delta, </a:t>
            </a:r>
            <a:r>
              <a:rPr lang="en-US" altLang="en-US" sz="2250" dirty="0">
                <a:latin typeface="Comic Sans MS" panose="030F0702030302020204" pitchFamily="66" charset="0"/>
              </a:rPr>
              <a:t>kappa, </a:t>
            </a:r>
            <a:r>
              <a:rPr lang="en-US" altLang="en-US" sz="2250" dirty="0" err="1" smtClean="0">
                <a:latin typeface="Comic Sans MS" panose="030F0702030302020204" pitchFamily="66" charset="0"/>
              </a:rPr>
              <a:t>nociceptin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 </a:t>
            </a:r>
            <a:r>
              <a:rPr lang="en-US" altLang="en-US" sz="2250" dirty="0">
                <a:latin typeface="Comic Sans MS" panose="030F0702030302020204" pitchFamily="66" charset="0"/>
              </a:rPr>
              <a:t>receptors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MOP  </a:t>
            </a:r>
            <a:r>
              <a:rPr lang="en-US" altLang="en-US" sz="225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DOP    </a:t>
            </a:r>
            <a:r>
              <a:rPr lang="en-US" altLang="en-US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KOP  </a:t>
            </a:r>
            <a:r>
              <a:rPr lang="en-US" altLang="en-US" sz="225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</a:t>
            </a:r>
            <a:r>
              <a:rPr lang="en-US" altLang="en-US" sz="2250" dirty="0">
                <a:solidFill>
                  <a:srgbClr val="00B050"/>
                </a:solidFill>
                <a:latin typeface="Comic Sans MS" panose="030F0702030302020204" pitchFamily="66" charset="0"/>
              </a:rPr>
              <a:t>NOP  </a:t>
            </a:r>
            <a:r>
              <a:rPr lang="en-US" altLang="en-US" sz="1406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(</a:t>
            </a:r>
            <a:r>
              <a:rPr lang="en-US" altLang="en-US" sz="1406" dirty="0">
                <a:solidFill>
                  <a:srgbClr val="00B050"/>
                </a:solidFill>
                <a:latin typeface="Comic Sans MS" panose="030F0702030302020204" pitchFamily="66" charset="0"/>
              </a:rPr>
              <a:t>IUPHAR)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>
                <a:latin typeface="Comic Sans MS" panose="030F0702030302020204" pitchFamily="66" charset="0"/>
              </a:rPr>
              <a:t>Neuro + endocrine + immune </a:t>
            </a:r>
            <a:r>
              <a:rPr lang="en-US" altLang="en-US" sz="2250" i="1" dirty="0">
                <a:latin typeface="Comic Sans MS" panose="030F0702030302020204" pitchFamily="66" charset="0"/>
              </a:rPr>
              <a:t>inhibitors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>
                <a:latin typeface="Comic Sans MS" panose="030F0702030302020204" pitchFamily="66" charset="0"/>
              </a:rPr>
              <a:t>Opioids slow everything down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 smtClean="0">
                <a:latin typeface="Comic Sans MS" panose="030F0702030302020204" pitchFamily="66" charset="0"/>
              </a:rPr>
              <a:t>Analgesia</a:t>
            </a:r>
            <a:endParaRPr lang="en-US" altLang="en-US" sz="2250" dirty="0">
              <a:latin typeface="Comic Sans MS" panose="030F0702030302020204" pitchFamily="66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altLang="en-US" sz="2250" dirty="0" smtClean="0">
                <a:latin typeface="Comic Sans MS" panose="030F0702030302020204" pitchFamily="66" charset="0"/>
              </a:rPr>
              <a:t>Side effects</a:t>
            </a:r>
          </a:p>
          <a:p>
            <a:pPr algn="l">
              <a:spcBef>
                <a:spcPts val="600"/>
              </a:spcBef>
              <a:buClr>
                <a:srgbClr val="B4975B"/>
              </a:buClr>
            </a:pPr>
            <a:r>
              <a:rPr lang="en-US" altLang="en-US" sz="2250" dirty="0" smtClean="0">
                <a:latin typeface="Comic Sans MS" panose="030F0702030302020204" pitchFamily="66" charset="0"/>
              </a:rPr>
              <a:t>   -</a:t>
            </a:r>
            <a:r>
              <a:rPr lang="en-US" altLang="en-US" sz="2250" dirty="0">
                <a:latin typeface="Comic Sans MS" panose="030F0702030302020204" pitchFamily="66" charset="0"/>
              </a:rPr>
              <a:t>brain (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sedation)</a:t>
            </a:r>
            <a:endParaRPr lang="en-US" altLang="en-US" sz="2250" dirty="0">
              <a:latin typeface="Comic Sans MS" panose="030F0702030302020204" pitchFamily="66" charset="0"/>
            </a:endParaRPr>
          </a:p>
          <a:p>
            <a:pPr algn="l">
              <a:spcBef>
                <a:spcPts val="600"/>
              </a:spcBef>
              <a:buClr>
                <a:srgbClr val="B4975B"/>
              </a:buClr>
            </a:pPr>
            <a:r>
              <a:rPr lang="en-US" altLang="en-US" sz="2250" dirty="0" smtClean="0">
                <a:latin typeface="Comic Sans MS" panose="030F0702030302020204" pitchFamily="66" charset="0"/>
              </a:rPr>
              <a:t>   </a:t>
            </a:r>
            <a:r>
              <a:rPr lang="en-US" altLang="en-US" sz="2250" dirty="0">
                <a:latin typeface="Comic Sans MS" panose="030F0702030302020204" pitchFamily="66" charset="0"/>
              </a:rPr>
              <a:t>-breathing, 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coughing</a:t>
            </a:r>
          </a:p>
          <a:p>
            <a:pPr algn="l">
              <a:spcBef>
                <a:spcPts val="600"/>
              </a:spcBef>
              <a:buClr>
                <a:srgbClr val="B4975B"/>
              </a:buClr>
            </a:pPr>
            <a:r>
              <a:rPr lang="en-US" altLang="en-US" sz="2250" dirty="0" smtClean="0">
                <a:latin typeface="Comic Sans MS" panose="030F0702030302020204" pitchFamily="66" charset="0"/>
              </a:rPr>
              <a:t>   -bowel </a:t>
            </a:r>
          </a:p>
          <a:p>
            <a:pPr algn="l">
              <a:spcBef>
                <a:spcPts val="600"/>
              </a:spcBef>
              <a:buClr>
                <a:srgbClr val="B4975B"/>
              </a:buClr>
            </a:pPr>
            <a:r>
              <a:rPr lang="en-US" altLang="en-US" sz="2250" dirty="0" smtClean="0">
                <a:latin typeface="Comic Sans MS" panose="030F0702030302020204" pitchFamily="66" charset="0"/>
              </a:rPr>
              <a:t>   </a:t>
            </a:r>
            <a:r>
              <a:rPr lang="en-US" altLang="en-US" sz="2250" dirty="0">
                <a:latin typeface="Comic Sans MS" panose="030F0702030302020204" pitchFamily="66" charset="0"/>
              </a:rPr>
              <a:t>-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bladder</a:t>
            </a:r>
          </a:p>
          <a:p>
            <a:pPr algn="l">
              <a:spcBef>
                <a:spcPts val="600"/>
              </a:spcBef>
              <a:buClr>
                <a:srgbClr val="B4975B"/>
              </a:buClr>
            </a:pPr>
            <a:r>
              <a:rPr lang="en-US" altLang="en-US" sz="2250" dirty="0">
                <a:latin typeface="Comic Sans MS" panose="030F0702030302020204" pitchFamily="66" charset="0"/>
              </a:rPr>
              <a:t> </a:t>
            </a:r>
            <a:r>
              <a:rPr lang="en-US" altLang="en-US" sz="2250" dirty="0" smtClean="0">
                <a:latin typeface="Comic Sans MS" panose="030F0702030302020204" pitchFamily="66" charset="0"/>
              </a:rPr>
              <a:t>  -immune  </a:t>
            </a:r>
          </a:p>
          <a:p>
            <a:pPr algn="l">
              <a:buClr>
                <a:srgbClr val="B4975B"/>
              </a:buClr>
            </a:pPr>
            <a:r>
              <a:rPr lang="en-US" altLang="en-US" sz="2250" dirty="0" smtClean="0">
                <a:latin typeface="Comic Sans MS" panose="030F0702030302020204" pitchFamily="66" charset="0"/>
              </a:rPr>
              <a:t>   </a:t>
            </a:r>
            <a:endParaRPr lang="en-US" altLang="en-US" sz="2250" dirty="0">
              <a:latin typeface="Comic Sans MS" panose="030F0702030302020204" pitchFamily="66" charset="0"/>
            </a:endParaRPr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 rot="-8085121">
            <a:off x="7285913" y="4999094"/>
            <a:ext cx="678157" cy="634833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060811" y="2783250"/>
            <a:ext cx="0" cy="2539091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452320" y="2249305"/>
            <a:ext cx="3800" cy="2545915"/>
          </a:xfrm>
          <a:prstGeom prst="straightConnector1">
            <a:avLst/>
          </a:prstGeom>
          <a:ln w="920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283" y="872611"/>
            <a:ext cx="2945434" cy="1910639"/>
          </a:xfrm>
          <a:prstGeom prst="rect">
            <a:avLst/>
          </a:prstGeom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4149100" y="5359413"/>
            <a:ext cx="1008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307367" y="5307508"/>
            <a:ext cx="1008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452320" y="2590309"/>
            <a:ext cx="1008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535" y="19713"/>
            <a:ext cx="2736305" cy="86174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Opioids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 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latin typeface="Comic Sans MS" panose="030F0702030302020204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5243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8" y="1700808"/>
            <a:ext cx="8436585" cy="3328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7713" y="4221094"/>
            <a:ext cx="479618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1400" b="1" dirty="0">
                <a:solidFill>
                  <a:schemeClr val="bg1">
                    <a:lumMod val="50000"/>
                  </a:schemeClr>
                </a:solidFill>
              </a:rPr>
              <a:t>RAS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2457" y="2267005"/>
            <a:ext cx="1479251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1400" b="1" dirty="0">
                <a:solidFill>
                  <a:schemeClr val="bg1">
                    <a:lumMod val="50000"/>
                  </a:schemeClr>
                </a:solidFill>
              </a:rPr>
              <a:t>Pre frontal cortex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6096" y="1916838"/>
            <a:ext cx="1835246" cy="307777"/>
          </a:xfrm>
          <a:prstGeom prst="rect">
            <a:avLst/>
          </a:prstGeom>
          <a:solidFill>
            <a:schemeClr val="bg1"/>
          </a:solidFill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1400" b="1" dirty="0">
                <a:solidFill>
                  <a:schemeClr val="bg1">
                    <a:lumMod val="50000"/>
                  </a:schemeClr>
                </a:solidFill>
              </a:rPr>
              <a:t>Somatosensory cortex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2842" y="3211022"/>
            <a:ext cx="919867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1400" b="1" dirty="0">
                <a:solidFill>
                  <a:schemeClr val="bg1">
                    <a:lumMod val="50000"/>
                  </a:schemeClr>
                </a:solidFill>
              </a:rPr>
              <a:t>Amygdala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5" y="0"/>
            <a:ext cx="2527301" cy="86174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T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he pain 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‘matrix’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7996" y="4813667"/>
            <a:ext cx="2527301" cy="1631216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The bane of pain is mainly in the brain</a:t>
            </a:r>
          </a:p>
          <a:p>
            <a:pPr marL="120614" algn="ctr">
              <a:lnSpc>
                <a:spcPts val="3040"/>
              </a:lnSpc>
            </a:pP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Loesser</a:t>
            </a:r>
            <a:endParaRPr lang="en-GB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AU" sz="900" dirty="0" smtClean="0">
                <a:solidFill>
                  <a:prstClr val="black">
                    <a:tint val="75000"/>
                  </a:prstClr>
                </a:solidFill>
                <a:latin typeface="Comic Sans MS" panose="030F0702030302020204" pitchFamily="66" charset="0"/>
              </a:rPr>
              <a:t>© EJ Visser and UNDA 2018 all rights reserved </a:t>
            </a:r>
            <a:endParaRPr lang="en-US" sz="900" dirty="0">
              <a:solidFill>
                <a:prstClr val="black">
                  <a:tint val="7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C844A4-C4A2-4694-BD0E-2E5F1F7254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1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5" y="0"/>
            <a:ext cx="2736305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Emotional &amp; autonomic response </a:t>
            </a:r>
            <a:endParaRPr lang="en-GB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>
          <a:xfrm>
            <a:off x="1981779" y="1944036"/>
            <a:ext cx="5139435" cy="3748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6" y="2477513"/>
            <a:ext cx="1208985" cy="338554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1600" b="1" dirty="0">
                <a:solidFill>
                  <a:srgbClr val="0070C0"/>
                </a:solidFill>
              </a:rPr>
              <a:t>Autonomic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4729" y="4654621"/>
            <a:ext cx="1511952" cy="584775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ctr"/>
            <a:r>
              <a:rPr lang="en-AU" sz="1600" b="1" dirty="0">
                <a:solidFill>
                  <a:srgbClr val="0070C0"/>
                </a:solidFill>
              </a:rPr>
              <a:t>Fear &amp; anxiety </a:t>
            </a:r>
          </a:p>
          <a:p>
            <a:pPr algn="ctr"/>
            <a:r>
              <a:rPr lang="en-AU" sz="1600" b="1" dirty="0">
                <a:solidFill>
                  <a:srgbClr val="0070C0"/>
                </a:solidFill>
              </a:rPr>
              <a:t>panic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920" y="5239395"/>
            <a:ext cx="1574470" cy="338554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1600" b="1" dirty="0">
                <a:solidFill>
                  <a:srgbClr val="0070C0"/>
                </a:solidFill>
              </a:rPr>
              <a:t>Memory of pain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82037" y="2160242"/>
            <a:ext cx="1874231" cy="338554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1600" b="1" dirty="0">
                <a:solidFill>
                  <a:srgbClr val="0070C0"/>
                </a:solidFill>
              </a:rPr>
              <a:t>Pain ‘relay station’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9952" y="2498796"/>
            <a:ext cx="1566454" cy="338554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pPr algn="ctr"/>
            <a:r>
              <a:rPr lang="en-AU" sz="1600" b="1" dirty="0"/>
              <a:t>Cingulate gyrus</a:t>
            </a:r>
            <a:endParaRPr lang="en-AU" sz="1600" b="1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90867"/>
            <a:ext cx="2182209" cy="172819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4BD54-4FA4-4305-A452-77B99A41C0D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16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Line 3"/>
          <p:cNvSpPr>
            <a:spLocks noChangeShapeType="1"/>
          </p:cNvSpPr>
          <p:nvPr/>
        </p:nvSpPr>
        <p:spPr bwMode="auto">
          <a:xfrm flipV="1">
            <a:off x="2318811" y="4005064"/>
            <a:ext cx="4818786" cy="1348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1" tIns="45706" rIns="91411" bIns="45706"/>
          <a:lstStyle/>
          <a:p>
            <a:pPr algn="ctr" defTabSz="410625"/>
            <a:endParaRPr lang="en-AU" sz="42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78180" name="Line 4"/>
          <p:cNvSpPr>
            <a:spLocks noChangeShapeType="1"/>
          </p:cNvSpPr>
          <p:nvPr/>
        </p:nvSpPr>
        <p:spPr bwMode="auto">
          <a:xfrm flipV="1">
            <a:off x="5765739" y="3297821"/>
            <a:ext cx="0" cy="7207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1" tIns="45706" rIns="91411" bIns="45706"/>
          <a:lstStyle/>
          <a:p>
            <a:pPr algn="ctr" defTabSz="410625"/>
            <a:endParaRPr lang="en-AU" sz="42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178181" name="Oval 5"/>
          <p:cNvSpPr>
            <a:spLocks noChangeArrowheads="1"/>
          </p:cNvSpPr>
          <p:nvPr/>
        </p:nvSpPr>
        <p:spPr bwMode="auto">
          <a:xfrm>
            <a:off x="5388157" y="2584236"/>
            <a:ext cx="809078" cy="903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1" tIns="45706" rIns="91411" bIns="45706" anchor="ctr"/>
          <a:lstStyle/>
          <a:p>
            <a:pPr algn="ctr" defTabSz="410625"/>
            <a:r>
              <a:rPr lang="en-US" altLang="en-US" sz="2000" b="1" kern="0" dirty="0">
                <a:solidFill>
                  <a:srgbClr val="D4D4D6"/>
                </a:solidFill>
                <a:latin typeface="Comic Sans MS" panose="030F0702030302020204" pitchFamily="66" charset="0"/>
                <a:sym typeface="Arial"/>
              </a:rPr>
              <a:t>DRG</a:t>
            </a:r>
          </a:p>
        </p:txBody>
      </p:sp>
      <p:sp>
        <p:nvSpPr>
          <p:cNvPr id="178195" name="Text Box 19"/>
          <p:cNvSpPr txBox="1">
            <a:spLocks noChangeArrowheads="1"/>
          </p:cNvSpPr>
          <p:nvPr/>
        </p:nvSpPr>
        <p:spPr bwMode="auto">
          <a:xfrm>
            <a:off x="3485156" y="5520912"/>
            <a:ext cx="2079415" cy="4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1" tIns="45706" rIns="91411" bIns="45706">
            <a:spAutoFit/>
          </a:bodyPr>
          <a:lstStyle/>
          <a:p>
            <a:pPr algn="ctr" defTabSz="410625"/>
            <a:r>
              <a:rPr lang="en-US" altLang="en-US" sz="2500" kern="0" dirty="0">
                <a:solidFill>
                  <a:prstClr val="black"/>
                </a:solidFill>
                <a:latin typeface="Comic Sans MS" panose="030F0702030302020204" pitchFamily="66" charset="0"/>
                <a:sym typeface="Arial"/>
              </a:rPr>
              <a:t>transmission</a:t>
            </a:r>
          </a:p>
        </p:txBody>
      </p:sp>
      <p:sp>
        <p:nvSpPr>
          <p:cNvPr id="178196" name="Text Box 20"/>
          <p:cNvSpPr txBox="1">
            <a:spLocks noChangeArrowheads="1"/>
          </p:cNvSpPr>
          <p:nvPr/>
        </p:nvSpPr>
        <p:spPr bwMode="auto">
          <a:xfrm>
            <a:off x="332078" y="5454435"/>
            <a:ext cx="2395537" cy="4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1" tIns="45706" rIns="91411" bIns="45706">
            <a:spAutoFit/>
          </a:bodyPr>
          <a:lstStyle/>
          <a:p>
            <a:pPr algn="ctr" defTabSz="410625"/>
            <a:r>
              <a:rPr lang="en-US" altLang="en-US" sz="2500" kern="0" dirty="0">
                <a:solidFill>
                  <a:prstClr val="black"/>
                </a:solidFill>
                <a:latin typeface="Comic Sans MS" panose="030F0702030302020204" pitchFamily="66" charset="0"/>
                <a:sym typeface="Arial"/>
              </a:rPr>
              <a:t>transduction</a:t>
            </a:r>
          </a:p>
        </p:txBody>
      </p:sp>
      <p:sp>
        <p:nvSpPr>
          <p:cNvPr id="178200" name="Text Box 24"/>
          <p:cNvSpPr txBox="1">
            <a:spLocks noChangeArrowheads="1"/>
          </p:cNvSpPr>
          <p:nvPr/>
        </p:nvSpPr>
        <p:spPr bwMode="auto">
          <a:xfrm>
            <a:off x="6657644" y="5479630"/>
            <a:ext cx="1803700" cy="48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1" tIns="45706" rIns="91411" bIns="45706">
            <a:spAutoFit/>
          </a:bodyPr>
          <a:lstStyle/>
          <a:p>
            <a:pPr algn="ctr" defTabSz="410625"/>
            <a:r>
              <a:rPr lang="en-US" altLang="en-US" sz="2500" kern="0" dirty="0">
                <a:solidFill>
                  <a:prstClr val="black"/>
                </a:solidFill>
                <a:latin typeface="Comic Sans MS" panose="030F0702030302020204" pitchFamily="66" charset="0"/>
                <a:sym typeface="Arial"/>
              </a:rPr>
              <a:t>modulation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899" y="2343888"/>
            <a:ext cx="2203964" cy="2735321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7822875" y="1960078"/>
            <a:ext cx="8404" cy="2071863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6977725" y="4382570"/>
            <a:ext cx="1013360" cy="27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1" tIns="45706" rIns="91411" bIns="45706">
            <a:spAutoFit/>
          </a:bodyPr>
          <a:lstStyle/>
          <a:p>
            <a:pPr algn="ctr" defTabSz="410625"/>
            <a:r>
              <a:rPr lang="en-US" altLang="en-US" sz="1200" kern="0" dirty="0">
                <a:solidFill>
                  <a:prstClr val="black"/>
                </a:solidFill>
                <a:latin typeface="Comic Sans MS" panose="030F0702030302020204" pitchFamily="66" charset="0"/>
                <a:sym typeface="Arial"/>
              </a:rPr>
              <a:t>Dorsal horn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7375832" y="2194166"/>
            <a:ext cx="0" cy="1506522"/>
          </a:xfrm>
          <a:prstGeom prst="straightConnector1">
            <a:avLst/>
          </a:prstGeom>
          <a:ln w="920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796361" y="5769891"/>
            <a:ext cx="554035" cy="16160"/>
          </a:xfrm>
          <a:prstGeom prst="straightConnector1">
            <a:avLst/>
          </a:prstGeom>
          <a:ln w="920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834090" y="5753731"/>
            <a:ext cx="554035" cy="16160"/>
          </a:xfrm>
          <a:prstGeom prst="straightConnector1">
            <a:avLst/>
          </a:prstGeom>
          <a:ln w="920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036824" y="2089701"/>
            <a:ext cx="2329484" cy="351956"/>
          </a:xfrm>
          <a:prstGeom prst="rect">
            <a:avLst/>
          </a:prstGeom>
        </p:spPr>
        <p:txBody>
          <a:bodyPr wrap="none" lIns="91411" tIns="45706" rIns="91411" bIns="45706">
            <a:spAutoFit/>
          </a:bodyPr>
          <a:lstStyle/>
          <a:p>
            <a:pPr algn="ctr" defTabSz="410625"/>
            <a:r>
              <a:rPr lang="en-US" altLang="en-US" sz="1700" kern="0" dirty="0">
                <a:solidFill>
                  <a:srgbClr val="00B050"/>
                </a:solidFill>
                <a:latin typeface="Comic Sans MS" panose="030F0702030302020204" pitchFamily="66" charset="0"/>
                <a:sym typeface="Arial"/>
              </a:rPr>
              <a:t>Descending inhibition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341333" y="4636992"/>
            <a:ext cx="2286144" cy="353915"/>
          </a:xfrm>
          <a:prstGeom prst="rect">
            <a:avLst/>
          </a:prstGeom>
        </p:spPr>
        <p:txBody>
          <a:bodyPr wrap="none" lIns="91411" tIns="45706" rIns="91411" bIns="45706">
            <a:spAutoFit/>
          </a:bodyPr>
          <a:lstStyle/>
          <a:p>
            <a:pPr algn="ctr" defTabSz="410625"/>
            <a:r>
              <a:rPr lang="en-US" altLang="en-US" sz="1700" kern="0" dirty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Central </a:t>
            </a:r>
            <a:r>
              <a:rPr lang="en-US" altLang="en-US" sz="1700" kern="0" dirty="0" smtClean="0">
                <a:solidFill>
                  <a:srgbClr val="C00000"/>
                </a:solidFill>
                <a:latin typeface="Comic Sans MS" panose="030F0702030302020204" pitchFamily="66" charset="0"/>
                <a:sym typeface="Arial"/>
              </a:rPr>
              <a:t>sensitization</a:t>
            </a:r>
            <a:endParaRPr lang="en-US" altLang="en-US" sz="1700" kern="0" dirty="0">
              <a:solidFill>
                <a:srgbClr val="C0000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15749" y="4140878"/>
            <a:ext cx="1548822" cy="351956"/>
          </a:xfrm>
          <a:prstGeom prst="rect">
            <a:avLst/>
          </a:prstGeom>
        </p:spPr>
        <p:txBody>
          <a:bodyPr wrap="none" lIns="91411" tIns="45706" rIns="91411" bIns="45706">
            <a:spAutoFit/>
          </a:bodyPr>
          <a:lstStyle/>
          <a:p>
            <a:pPr algn="ctr" defTabSz="410625"/>
            <a:r>
              <a:rPr lang="en-US" altLang="en-US" sz="1700" kern="0" dirty="0">
                <a:solidFill>
                  <a:prstClr val="black"/>
                </a:solidFill>
                <a:latin typeface="Comic Sans MS" panose="030F0702030302020204" pitchFamily="66" charset="0"/>
                <a:sym typeface="Arial"/>
              </a:rPr>
              <a:t>A</a:t>
            </a:r>
            <a:r>
              <a:rPr lang="el-GR" altLang="en-US" sz="1700" kern="0" dirty="0">
                <a:solidFill>
                  <a:prstClr val="black"/>
                </a:solidFill>
                <a:latin typeface="Comic Sans MS" panose="030F0702030302020204" pitchFamily="66" charset="0"/>
                <a:sym typeface="Arial"/>
              </a:rPr>
              <a:t>δ</a:t>
            </a:r>
            <a:r>
              <a:rPr lang="en-AU" altLang="en-US" sz="1700" kern="0" dirty="0">
                <a:solidFill>
                  <a:prstClr val="black"/>
                </a:solidFill>
                <a:latin typeface="Comic Sans MS" panose="030F0702030302020204" pitchFamily="66" charset="0"/>
                <a:sym typeface="Arial"/>
              </a:rPr>
              <a:t> &amp; C fibres</a:t>
            </a:r>
            <a:endParaRPr lang="en-US" altLang="en-US" sz="1700" kern="0" dirty="0">
              <a:solidFill>
                <a:prstClr val="black"/>
              </a:solidFill>
              <a:latin typeface="Comic Sans MS" panose="030F0702030302020204" pitchFamily="66" charset="0"/>
              <a:sym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304" y="515557"/>
            <a:ext cx="2218326" cy="151594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95535" y="19719"/>
            <a:ext cx="2736305" cy="1246495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Nociceptive (pain) pathways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6830216" y="2449275"/>
            <a:ext cx="404219" cy="27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1" tIns="45706" rIns="91411" bIns="45706">
            <a:spAutoFit/>
          </a:bodyPr>
          <a:lstStyle/>
          <a:p>
            <a:pPr algn="ctr" defTabSz="410625"/>
            <a:r>
              <a:rPr lang="en-US" altLang="en-US" sz="1200" b="1" kern="0" dirty="0" smtClean="0">
                <a:solidFill>
                  <a:srgbClr val="00B050"/>
                </a:solidFill>
                <a:latin typeface="Comic Sans MS" panose="030F0702030302020204" pitchFamily="66" charset="0"/>
                <a:sym typeface="Arial"/>
              </a:rPr>
              <a:t>NE</a:t>
            </a:r>
            <a:endParaRPr lang="en-US" altLang="en-US" sz="1200" b="1" kern="0" dirty="0">
              <a:solidFill>
                <a:srgbClr val="00B050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7840803" y="3687649"/>
            <a:ext cx="14336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NMDA</a:t>
            </a:r>
            <a:endParaRPr lang="en-US" altLang="en-US" sz="1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 Box 7"/>
          <p:cNvSpPr txBox="1">
            <a:spLocks noChangeArrowheads="1"/>
          </p:cNvSpPr>
          <p:nvPr/>
        </p:nvSpPr>
        <p:spPr bwMode="auto">
          <a:xfrm>
            <a:off x="6813446" y="2733864"/>
            <a:ext cx="52076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5HT</a:t>
            </a:r>
            <a:endParaRPr lang="en-US" altLang="en-US" sz="1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6052304" y="124235"/>
            <a:ext cx="2395537" cy="47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1" tIns="45706" rIns="91411" bIns="45706">
            <a:spAutoFit/>
          </a:bodyPr>
          <a:lstStyle/>
          <a:p>
            <a:pPr algn="ctr" defTabSz="410625"/>
            <a:r>
              <a:rPr lang="en-US" altLang="en-US" sz="2500" kern="0" dirty="0" smtClean="0">
                <a:solidFill>
                  <a:prstClr val="black"/>
                </a:solidFill>
                <a:latin typeface="Comic Sans MS" panose="030F0702030302020204" pitchFamily="66" charset="0"/>
                <a:sym typeface="Arial"/>
              </a:rPr>
              <a:t>Pain </a:t>
            </a:r>
            <a:endParaRPr lang="en-US" altLang="en-US" sz="2500" kern="0" dirty="0">
              <a:solidFill>
                <a:prstClr val="black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489057" y="4013925"/>
            <a:ext cx="11559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α2</a:t>
            </a:r>
            <a:r>
              <a:rPr lang="el-GR" altLang="en-US" sz="1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δ</a:t>
            </a:r>
            <a:endParaRPr lang="en-US" altLang="en-US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063962" y="3085929"/>
            <a:ext cx="11559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100" dirty="0"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altLang="en-US" sz="11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4633823" y="3733816"/>
            <a:ext cx="11559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100" dirty="0">
                <a:solidFill>
                  <a:srgbClr val="FF0000"/>
                </a:solidFill>
                <a:latin typeface="Comic Sans MS" panose="030F0702030302020204" pitchFamily="66" charset="0"/>
              </a:rPr>
              <a:t>Na</a:t>
            </a:r>
            <a:r>
              <a:rPr lang="en-US" altLang="en-US" sz="11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2008754" y="4492834"/>
            <a:ext cx="1155982" cy="48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TRPV1</a:t>
            </a:r>
          </a:p>
          <a:p>
            <a:endParaRPr lang="en-US" altLang="en-US" sz="1100" baseline="30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altLang="en-US" sz="11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COX</a:t>
            </a:r>
            <a:endParaRPr lang="en-US" altLang="en-US" sz="1100" baseline="30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6746440" y="3640825"/>
            <a:ext cx="14336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1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1100" dirty="0" smtClean="0">
                <a:solidFill>
                  <a:srgbClr val="00B05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R</a:t>
            </a:r>
            <a:endParaRPr lang="en-US" altLang="en-US" sz="11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3007899" y="3727350"/>
            <a:ext cx="14336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1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1100" dirty="0" smtClean="0">
                <a:solidFill>
                  <a:srgbClr val="FF0000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R</a:t>
            </a:r>
            <a:endParaRPr lang="en-US" altLang="en-US" sz="11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AutoShape 14"/>
          <p:cNvSpPr>
            <a:spLocks noChangeArrowheads="1"/>
          </p:cNvSpPr>
          <p:nvPr/>
        </p:nvSpPr>
        <p:spPr bwMode="auto">
          <a:xfrm rot="16200000">
            <a:off x="6988548" y="3751511"/>
            <a:ext cx="774569" cy="598575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799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 sz="4200"/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auto">
          <a:xfrm rot="-8085121">
            <a:off x="7231187" y="3805543"/>
            <a:ext cx="506437" cy="502071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endParaRPr lang="en-AU" altLang="en-US" sz="4200"/>
          </a:p>
        </p:txBody>
      </p:sp>
      <p:sp>
        <p:nvSpPr>
          <p:cNvPr id="7" name="Rectangle 6"/>
          <p:cNvSpPr/>
          <p:nvPr/>
        </p:nvSpPr>
        <p:spPr>
          <a:xfrm>
            <a:off x="2062707" y="4176358"/>
            <a:ext cx="89639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1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capsaicin </a:t>
            </a:r>
          </a:p>
          <a:p>
            <a:r>
              <a:rPr lang="en-US" altLang="en-US" sz="1100" baseline="30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NSAIDs, </a:t>
            </a:r>
            <a:r>
              <a:rPr lang="en-US" altLang="en-US" sz="1100" baseline="30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coxibs</a:t>
            </a:r>
            <a:endParaRPr lang="en-US" altLang="en-US" sz="1100" baseline="30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4150197" y="3355644"/>
            <a:ext cx="1301226" cy="71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1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lignocaine (LAs)</a:t>
            </a:r>
          </a:p>
          <a:p>
            <a:r>
              <a:rPr lang="en-US" altLang="en-US" sz="11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anticonvulsants</a:t>
            </a:r>
          </a:p>
          <a:p>
            <a:r>
              <a:rPr lang="en-US" altLang="en-US" sz="11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TCAs</a:t>
            </a:r>
          </a:p>
          <a:p>
            <a:r>
              <a:rPr lang="en-US" altLang="en-US" sz="1100" baseline="300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0" name="Text Box 6"/>
          <p:cNvSpPr txBox="1">
            <a:spLocks noChangeArrowheads="1"/>
          </p:cNvSpPr>
          <p:nvPr/>
        </p:nvSpPr>
        <p:spPr bwMode="auto">
          <a:xfrm>
            <a:off x="6297460" y="4167601"/>
            <a:ext cx="13012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1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pregabalin</a:t>
            </a:r>
            <a:endParaRPr lang="en-US" altLang="en-US" sz="1100" baseline="30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7852888" y="3556844"/>
            <a:ext cx="13012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1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ketamine</a:t>
            </a:r>
            <a:endParaRPr lang="en-US" altLang="en-US" sz="1100" baseline="30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6487878" y="3496559"/>
            <a:ext cx="13012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1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clonidine</a:t>
            </a:r>
            <a:endParaRPr lang="en-US" altLang="en-US" sz="1100" baseline="30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6162833" y="2906295"/>
            <a:ext cx="13012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1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antidepressants</a:t>
            </a:r>
            <a:endParaRPr lang="en-US" altLang="en-US" sz="1100" baseline="30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7110570" y="3841142"/>
            <a:ext cx="10080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OR</a:t>
            </a:r>
          </a:p>
        </p:txBody>
      </p:sp>
      <p:sp>
        <p:nvSpPr>
          <p:cNvPr id="56" name="Text Box 6"/>
          <p:cNvSpPr txBox="1">
            <a:spLocks noChangeArrowheads="1"/>
          </p:cNvSpPr>
          <p:nvPr/>
        </p:nvSpPr>
        <p:spPr bwMode="auto">
          <a:xfrm>
            <a:off x="7697014" y="4053919"/>
            <a:ext cx="13012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1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opioids</a:t>
            </a:r>
            <a:endParaRPr lang="en-US" altLang="en-US" sz="1100" baseline="30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US" sz="900" dirty="0">
              <a:latin typeface="Comic Sans MS" panose="030F0702030302020204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F5FF3B-2F76-4805-B259-046B2298DAE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14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9" grpId="0"/>
      <p:bldP spid="50" grpId="0"/>
      <p:bldP spid="52" grpId="0"/>
      <p:bldP spid="53" grpId="0"/>
      <p:bldP spid="54" grpId="0"/>
      <p:bldP spid="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creen Shot 2015-03-10 at 5.17.05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20" y="1889776"/>
            <a:ext cx="8368990" cy="456356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hape 436"/>
          <p:cNvSpPr>
            <a:spLocks noGrp="1"/>
          </p:cNvSpPr>
          <p:nvPr>
            <p:ph type="title"/>
          </p:nvPr>
        </p:nvSpPr>
        <p:spPr>
          <a:xfrm>
            <a:off x="523490" y="6"/>
            <a:ext cx="8097022" cy="145075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lang="en-AU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Immune modulation of nociception in the nervous system</a:t>
            </a:r>
            <a:endParaRPr sz="31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262" y="4572953"/>
            <a:ext cx="2142081" cy="2003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5467" y="6533444"/>
            <a:ext cx="2528246" cy="400105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Toll-like receptor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4444" y="2600636"/>
            <a:ext cx="2712592" cy="400105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Interleukin 1, 6, TNF</a:t>
            </a:r>
          </a:p>
        </p:txBody>
      </p:sp>
    </p:spTree>
    <p:extLst>
      <p:ext uri="{BB962C8B-B14F-4D97-AF65-F5344CB8AC3E}">
        <p14:creationId xmlns:p14="http://schemas.microsoft.com/office/powerpoint/2010/main" val="40513314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2915816" y="1052736"/>
            <a:ext cx="4897437" cy="74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55" tIns="32071" rIns="64155" bIns="32071">
            <a:spAutoFit/>
          </a:bodyPr>
          <a:lstStyle>
            <a:lvl1pPr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AU" altLang="en-US" sz="4400" dirty="0">
                <a:solidFill>
                  <a:prstClr val="black"/>
                </a:solidFill>
                <a:latin typeface="Comic Sans MS" panose="030F0702030302020204" pitchFamily="66" charset="0"/>
              </a:rPr>
              <a:t>Questions?</a:t>
            </a:r>
          </a:p>
        </p:txBody>
      </p:sp>
      <p:pic>
        <p:nvPicPr>
          <p:cNvPr id="3" name="Picture 1" descr="C:\Users\ericv\Desktop\Meercat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94189"/>
            <a:ext cx="2947962" cy="293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827584" y="5506406"/>
            <a:ext cx="7708451" cy="773546"/>
            <a:chOff x="395535" y="5949280"/>
            <a:chExt cx="7708451" cy="773546"/>
          </a:xfrm>
        </p:grpSpPr>
        <p:pic>
          <p:nvPicPr>
            <p:cNvPr id="8" name="Picture 7"/>
            <p:cNvPicPr preferRelativeResize="0">
              <a:picLocks noChangeArrowheads="1"/>
            </p:cNvPicPr>
            <p:nvPr/>
          </p:nvPicPr>
          <p:blipFill rotWithShape="1">
            <a:blip r:embed="rId3" cstate="print"/>
            <a:srcRect l="49978" t="12949" r="979" b="12949"/>
            <a:stretch/>
          </p:blipFill>
          <p:spPr bwMode="auto">
            <a:xfrm>
              <a:off x="4067944" y="5949280"/>
              <a:ext cx="4036042" cy="7735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35" y="6074198"/>
              <a:ext cx="3591854" cy="595162"/>
            </a:xfrm>
            <a:prstGeom prst="rect">
              <a:avLst/>
            </a:prstGeom>
          </p:spPr>
        </p:pic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52193" y="6492875"/>
            <a:ext cx="2895600" cy="365125"/>
          </a:xfrm>
        </p:spPr>
        <p:txBody>
          <a:bodyPr/>
          <a:lstStyle/>
          <a:p>
            <a:r>
              <a:rPr lang="en-AU" sz="900" dirty="0" smtClean="0">
                <a:solidFill>
                  <a:prstClr val="black">
                    <a:tint val="75000"/>
                  </a:prstClr>
                </a:solidFill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solidFill>
                <a:prstClr val="black">
                  <a:tint val="7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34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9036625" cy="5126789"/>
          </a:xfrm>
        </p:spPr>
        <p:txBody>
          <a:bodyPr>
            <a:noAutofit/>
          </a:bodyPr>
          <a:lstStyle/>
          <a:p>
            <a:pPr marL="35989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US" sz="2000" dirty="0">
                <a:latin typeface="Comic Sans MS" panose="030F0702030302020204" pitchFamily="66" charset="0"/>
              </a:rPr>
              <a:t>‘The process of encoding &amp; transmitting noxious stimuli in the </a:t>
            </a:r>
          </a:p>
          <a:p>
            <a:pPr marL="35989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None/>
            </a:pPr>
            <a:r>
              <a:rPr lang="en-US" sz="2000" dirty="0">
                <a:latin typeface="Comic Sans MS" panose="030F0702030302020204" pitchFamily="66" charset="0"/>
              </a:rPr>
              <a:t>     nervous system’ </a:t>
            </a:r>
            <a:r>
              <a:rPr lang="en-US" sz="1600" dirty="0">
                <a:latin typeface="Comic Sans MS" panose="030F0702030302020204" pitchFamily="66" charset="0"/>
              </a:rPr>
              <a:t>(IASP 2012)</a:t>
            </a:r>
          </a:p>
          <a:p>
            <a:pPr marL="35989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AU" sz="2000" dirty="0" smtClean="0">
                <a:latin typeface="Comic Sans MS" panose="030F0702030302020204" pitchFamily="66" charset="0"/>
              </a:rPr>
              <a:t>Converting the ‘</a:t>
            </a:r>
            <a:r>
              <a:rPr lang="en-AU" sz="2000" dirty="0">
                <a:latin typeface="Comic Sans MS" panose="030F0702030302020204" pitchFamily="66" charset="0"/>
              </a:rPr>
              <a:t>energy’ released by tissue damage </a:t>
            </a:r>
            <a:r>
              <a:rPr lang="en-AU" sz="2000" dirty="0" smtClean="0">
                <a:latin typeface="Comic Sans MS" panose="030F0702030302020204" pitchFamily="66" charset="0"/>
              </a:rPr>
              <a:t>into signals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None/>
            </a:pPr>
            <a:r>
              <a:rPr lang="en-AU" sz="2000" dirty="0" smtClean="0">
                <a:latin typeface="Comic Sans MS" panose="030F0702030302020204" pitchFamily="66" charset="0"/>
              </a:rPr>
              <a:t>     in the nervous system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Comic Sans MS" panose="030F0702030302020204" pitchFamily="66" charset="0"/>
              </a:rPr>
              <a:t>Pain </a:t>
            </a:r>
            <a:r>
              <a:rPr lang="en-US" sz="2000" dirty="0">
                <a:latin typeface="Comic Sans MS" panose="030F0702030302020204" pitchFamily="66" charset="0"/>
              </a:rPr>
              <a:t>&amp; nociception are </a:t>
            </a:r>
            <a:r>
              <a:rPr lang="en-US" sz="2000" u="sng" dirty="0">
                <a:latin typeface="Comic Sans MS" panose="030F0702030302020204" pitchFamily="66" charset="0"/>
              </a:rPr>
              <a:t>not</a:t>
            </a:r>
            <a:r>
              <a:rPr lang="en-US" sz="2000" dirty="0">
                <a:latin typeface="Comic Sans MS" panose="030F0702030302020204" pitchFamily="66" charset="0"/>
              </a:rPr>
              <a:t> the </a:t>
            </a:r>
            <a:r>
              <a:rPr lang="en-US" sz="2000" dirty="0" smtClean="0">
                <a:latin typeface="Comic Sans MS" panose="030F0702030302020204" pitchFamily="66" charset="0"/>
              </a:rPr>
              <a:t>same 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36093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US" sz="2000" dirty="0">
                <a:latin typeface="Comic Sans MS" panose="030F0702030302020204" pitchFamily="66" charset="0"/>
              </a:rPr>
              <a:t>Nociception is </a:t>
            </a:r>
            <a:r>
              <a:rPr lang="en-US" sz="2000" dirty="0" smtClean="0">
                <a:latin typeface="Comic Sans MS" panose="030F0702030302020204" pitchFamily="66" charset="0"/>
              </a:rPr>
              <a:t>‘sensory processing’ (brain </a:t>
            </a:r>
            <a:r>
              <a:rPr lang="en-US" sz="2000" i="1" dirty="0">
                <a:latin typeface="Comic Sans MS" panose="030F0702030302020204" pitchFamily="66" charset="0"/>
              </a:rPr>
              <a:t>input</a:t>
            </a:r>
            <a:r>
              <a:rPr lang="en-US" sz="2000" dirty="0">
                <a:latin typeface="Comic Sans MS" panose="030F0702030302020204" pitchFamily="66" charset="0"/>
              </a:rPr>
              <a:t>)  </a:t>
            </a:r>
          </a:p>
          <a:p>
            <a:pPr marL="36093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US" sz="2000" dirty="0">
                <a:latin typeface="Comic Sans MS" panose="030F0702030302020204" pitchFamily="66" charset="0"/>
              </a:rPr>
              <a:t>Pain is </a:t>
            </a:r>
            <a:r>
              <a:rPr lang="en-US" sz="2000" dirty="0" smtClean="0">
                <a:latin typeface="Comic Sans MS" panose="030F0702030302020204" pitchFamily="66" charset="0"/>
              </a:rPr>
              <a:t>a </a:t>
            </a:r>
            <a:r>
              <a:rPr lang="en-US" sz="2000" dirty="0">
                <a:latin typeface="Comic Sans MS" panose="030F0702030302020204" pitchFamily="66" charset="0"/>
              </a:rPr>
              <a:t>sensory &amp; emotional </a:t>
            </a:r>
            <a:r>
              <a:rPr lang="en-US" sz="2000" u="sng" dirty="0">
                <a:latin typeface="Comic Sans MS" panose="030F0702030302020204" pitchFamily="66" charset="0"/>
              </a:rPr>
              <a:t>experience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smtClean="0">
                <a:latin typeface="Comic Sans MS" panose="030F0702030302020204" pitchFamily="66" charset="0"/>
              </a:rPr>
              <a:t>(brain </a:t>
            </a:r>
            <a:r>
              <a:rPr lang="en-US" sz="2000" i="1" dirty="0">
                <a:latin typeface="Comic Sans MS" panose="030F0702030302020204" pitchFamily="66" charset="0"/>
              </a:rPr>
              <a:t>output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</a:p>
          <a:p>
            <a:pPr marL="36093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US" sz="2000" dirty="0">
                <a:latin typeface="Comic Sans MS" panose="030F0702030302020204" pitchFamily="66" charset="0"/>
              </a:rPr>
              <a:t>Nociception is the </a:t>
            </a:r>
            <a:r>
              <a:rPr lang="en-US" sz="2000" dirty="0" smtClean="0">
                <a:latin typeface="Comic Sans MS" panose="030F0702030302020204" pitchFamily="66" charset="0"/>
              </a:rPr>
              <a:t>main </a:t>
            </a:r>
            <a:r>
              <a:rPr lang="en-US" sz="2000" dirty="0">
                <a:latin typeface="Comic Sans MS" panose="030F0702030302020204" pitchFamily="66" charset="0"/>
              </a:rPr>
              <a:t>trigger </a:t>
            </a:r>
            <a:r>
              <a:rPr lang="en-US" sz="2000" dirty="0" smtClean="0">
                <a:latin typeface="Comic Sans MS" panose="030F0702030302020204" pitchFamily="66" charset="0"/>
              </a:rPr>
              <a:t>of </a:t>
            </a:r>
            <a:r>
              <a:rPr lang="en-US" sz="2000" dirty="0">
                <a:latin typeface="Comic Sans MS" panose="030F0702030302020204" pitchFamily="66" charset="0"/>
              </a:rPr>
              <a:t>pain </a:t>
            </a:r>
          </a:p>
          <a:p>
            <a:pPr marL="36093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US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You CAN experience pain without nociception</a:t>
            </a:r>
            <a:endParaRPr lang="en-US" sz="2000" i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708920"/>
            <a:ext cx="1894892" cy="185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5" y="19713"/>
            <a:ext cx="2736305" cy="870688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Nociception</a:t>
            </a:r>
            <a:endParaRPr lang="en-GB" sz="36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  <a:p>
            <a:pPr marL="120614" algn="ctr">
              <a:lnSpc>
                <a:spcPts val="3040"/>
              </a:lnSpc>
            </a:pPr>
            <a:endParaRPr lang="en-GB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latin typeface="Comic Sans MS" panose="030F0702030302020204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22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7232" y="301663"/>
            <a:ext cx="8561535" cy="12527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AU" sz="3375" dirty="0">
                <a:latin typeface="Comic Sans MS" panose="030F0702030302020204" pitchFamily="66" charset="0"/>
              </a:rPr>
              <a:t/>
            </a:r>
            <a:br>
              <a:rPr lang="en-AU" sz="3375" dirty="0">
                <a:latin typeface="Comic Sans MS" panose="030F0702030302020204" pitchFamily="66" charset="0"/>
              </a:rPr>
            </a:br>
            <a:r>
              <a:rPr lang="en-AU" sz="3375" dirty="0" smtClean="0">
                <a:latin typeface="Comic Sans MS" panose="030F0702030302020204" pitchFamily="66" charset="0"/>
              </a:rPr>
              <a:t>Pain </a:t>
            </a:r>
            <a:r>
              <a:rPr lang="en-AU" sz="3375" dirty="0">
                <a:latin typeface="Comic Sans MS" panose="030F0702030302020204" pitchFamily="66" charset="0"/>
              </a:rPr>
              <a:t>&amp; nociception explained in a movie</a:t>
            </a:r>
            <a:r>
              <a:rPr lang="en-AU" sz="3375" dirty="0" smtClean="0">
                <a:latin typeface="Comic Sans MS" panose="030F0702030302020204" pitchFamily="66" charset="0"/>
              </a:rPr>
              <a:t>!</a:t>
            </a:r>
            <a:br>
              <a:rPr lang="en-AU" sz="3375" dirty="0" smtClean="0">
                <a:latin typeface="Comic Sans MS" panose="030F0702030302020204" pitchFamily="66" charset="0"/>
              </a:rPr>
            </a:br>
            <a:r>
              <a:rPr lang="en-AU" sz="3094" dirty="0">
                <a:latin typeface="Comic Sans MS" panose="030F0702030302020204" pitchFamily="66" charset="0"/>
              </a:rPr>
              <a:t/>
            </a:r>
            <a:br>
              <a:rPr lang="en-AU" sz="3094" dirty="0">
                <a:latin typeface="Comic Sans MS" panose="030F0702030302020204" pitchFamily="66" charset="0"/>
              </a:rPr>
            </a:br>
            <a:r>
              <a:rPr lang="en-AU" sz="1969" dirty="0">
                <a:latin typeface="Comic Sans MS" panose="030F0702030302020204" pitchFamily="66" charset="0"/>
              </a:rPr>
              <a:t>Terminator II-Judgment Day (1991)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2560161"/>
            <a:ext cx="8470701" cy="4525963"/>
          </a:xfrm>
        </p:spPr>
        <p:txBody>
          <a:bodyPr rtlCol="0">
            <a:normAutofit/>
          </a:bodyPr>
          <a:lstStyle/>
          <a:p>
            <a:pPr marL="118866" indent="0">
              <a:spcBef>
                <a:spcPts val="0"/>
              </a:spcBef>
              <a:buNone/>
              <a:defRPr/>
            </a:pPr>
            <a:r>
              <a:rPr lang="en-US" sz="2250" u="sng" dirty="0">
                <a:solidFill>
                  <a:srgbClr val="1104BC"/>
                </a:solidFill>
                <a:latin typeface="Comic Sans MS" panose="030F0702030302020204" pitchFamily="66" charset="0"/>
                <a:hlinkClick r:id="rId3"/>
              </a:rPr>
              <a:t>John </a:t>
            </a:r>
            <a:r>
              <a:rPr lang="en-US" sz="2250" u="sng" dirty="0" smtClean="0">
                <a:solidFill>
                  <a:srgbClr val="1104BC"/>
                </a:solidFill>
                <a:latin typeface="Comic Sans MS" panose="030F0702030302020204" pitchFamily="66" charset="0"/>
                <a:hlinkClick r:id="rId3"/>
              </a:rPr>
              <a:t>Connor</a:t>
            </a:r>
            <a:r>
              <a:rPr lang="en-US" sz="2250" dirty="0" smtClean="0">
                <a:solidFill>
                  <a:srgbClr val="1104BC"/>
                </a:solidFill>
                <a:latin typeface="Comic Sans MS" panose="030F0702030302020204" pitchFamily="66" charset="0"/>
              </a:rPr>
              <a:t> </a:t>
            </a:r>
          </a:p>
          <a:p>
            <a:pPr marL="118866" indent="0">
              <a:spcBef>
                <a:spcPts val="0"/>
              </a:spcBef>
              <a:buNone/>
              <a:defRPr/>
            </a:pP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118866" indent="0">
              <a:spcBef>
                <a:spcPts val="0"/>
              </a:spcBef>
              <a:buNone/>
              <a:defRPr/>
            </a:pPr>
            <a:r>
              <a:rPr lang="en-US" sz="2250" dirty="0" smtClean="0">
                <a:latin typeface="Comic Sans MS" panose="030F0702030302020204" pitchFamily="66" charset="0"/>
              </a:rPr>
              <a:t>“</a:t>
            </a:r>
            <a:r>
              <a:rPr lang="en-US" sz="2250" dirty="0">
                <a:latin typeface="Comic Sans MS" panose="030F0702030302020204" pitchFamily="66" charset="0"/>
              </a:rPr>
              <a:t>Does it hurt when you get </a:t>
            </a:r>
            <a:r>
              <a:rPr lang="en-US" sz="2250" dirty="0" smtClean="0">
                <a:latin typeface="Comic Sans MS" panose="030F0702030302020204" pitchFamily="66" charset="0"/>
              </a:rPr>
              <a:t>shot?”</a:t>
            </a:r>
            <a:endParaRPr lang="en-US" sz="2250" dirty="0">
              <a:latin typeface="Comic Sans MS" panose="030F0702030302020204" pitchFamily="66" charset="0"/>
            </a:endParaRPr>
          </a:p>
          <a:p>
            <a:pPr marL="118866" indent="0">
              <a:spcBef>
                <a:spcPts val="0"/>
              </a:spcBef>
              <a:buNone/>
              <a:defRPr/>
            </a:pPr>
            <a:endParaRPr lang="en-US" sz="2250" dirty="0">
              <a:latin typeface="Comic Sans MS" panose="030F0702030302020204" pitchFamily="66" charset="0"/>
            </a:endParaRPr>
          </a:p>
          <a:p>
            <a:pPr marL="118866" indent="0">
              <a:spcBef>
                <a:spcPts val="0"/>
              </a:spcBef>
              <a:buNone/>
              <a:defRPr/>
            </a:pPr>
            <a:r>
              <a:rPr lang="en-US" sz="2250" u="sng" dirty="0">
                <a:solidFill>
                  <a:srgbClr val="1104BC"/>
                </a:solidFill>
                <a:latin typeface="Comic Sans MS" panose="030F0702030302020204" pitchFamily="66" charset="0"/>
              </a:rPr>
              <a:t>The </a:t>
            </a:r>
            <a:r>
              <a:rPr lang="en-US" sz="2250" u="sng" dirty="0" smtClean="0">
                <a:solidFill>
                  <a:srgbClr val="1104BC"/>
                </a:solidFill>
                <a:latin typeface="Comic Sans MS" panose="030F0702030302020204" pitchFamily="66" charset="0"/>
              </a:rPr>
              <a:t>Terminator</a:t>
            </a:r>
            <a:r>
              <a:rPr lang="en-US" sz="2250" dirty="0" smtClean="0">
                <a:solidFill>
                  <a:srgbClr val="1104BC"/>
                </a:solidFill>
                <a:latin typeface="Comic Sans MS" panose="030F0702030302020204" pitchFamily="66" charset="0"/>
              </a:rPr>
              <a:t> </a:t>
            </a:r>
          </a:p>
          <a:p>
            <a:pPr marL="118866" indent="0">
              <a:spcBef>
                <a:spcPts val="0"/>
              </a:spcBef>
              <a:buNone/>
              <a:defRPr/>
            </a:pPr>
            <a:endParaRPr lang="en-US" sz="225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118866" indent="0">
              <a:spcBef>
                <a:spcPts val="0"/>
              </a:spcBef>
              <a:buNone/>
              <a:defRPr/>
            </a:pPr>
            <a:r>
              <a:rPr lang="en-US" sz="2250" dirty="0" smtClean="0">
                <a:latin typeface="Comic Sans MS" panose="030F0702030302020204" pitchFamily="66" charset="0"/>
              </a:rPr>
              <a:t>“</a:t>
            </a:r>
            <a:r>
              <a:rPr lang="en-US" sz="2250" dirty="0">
                <a:latin typeface="Comic Sans MS" panose="030F0702030302020204" pitchFamily="66" charset="0"/>
              </a:rPr>
              <a:t>I sense </a:t>
            </a:r>
            <a:r>
              <a:rPr lang="en-US" sz="2250" dirty="0" smtClean="0">
                <a:latin typeface="Comic Sans MS" panose="030F0702030302020204" pitchFamily="66" charset="0"/>
              </a:rPr>
              <a:t>injuries” </a:t>
            </a:r>
            <a:r>
              <a:rPr lang="en-US" sz="1406" i="1" dirty="0" smtClean="0">
                <a:latin typeface="Comic Sans MS" panose="030F0702030302020204" pitchFamily="66" charset="0"/>
              </a:rPr>
              <a:t>(great </a:t>
            </a:r>
            <a:r>
              <a:rPr lang="en-US" sz="1406" i="1" dirty="0">
                <a:latin typeface="Comic Sans MS" panose="030F0702030302020204" pitchFamily="66" charset="0"/>
              </a:rPr>
              <a:t>definition </a:t>
            </a:r>
            <a:r>
              <a:rPr lang="en-US" sz="1406" i="1" dirty="0" smtClean="0">
                <a:latin typeface="Comic Sans MS" panose="030F0702030302020204" pitchFamily="66" charset="0"/>
              </a:rPr>
              <a:t>of </a:t>
            </a:r>
            <a:r>
              <a:rPr lang="en-US" sz="1406" i="1" dirty="0">
                <a:latin typeface="Comic Sans MS" panose="030F0702030302020204" pitchFamily="66" charset="0"/>
              </a:rPr>
              <a:t>nociception) </a:t>
            </a:r>
            <a:endParaRPr lang="en-US" sz="2250" i="1" dirty="0">
              <a:latin typeface="Comic Sans MS" panose="030F0702030302020204" pitchFamily="66" charset="0"/>
            </a:endParaRPr>
          </a:p>
          <a:p>
            <a:pPr marL="118866" indent="0">
              <a:spcBef>
                <a:spcPts val="0"/>
              </a:spcBef>
              <a:buNone/>
              <a:defRPr/>
            </a:pPr>
            <a:endParaRPr lang="en-US" sz="2250" dirty="0">
              <a:latin typeface="Comic Sans MS" panose="030F0702030302020204" pitchFamily="66" charset="0"/>
            </a:endParaRPr>
          </a:p>
          <a:p>
            <a:pPr marL="118866" indent="0">
              <a:spcBef>
                <a:spcPts val="0"/>
              </a:spcBef>
              <a:buNone/>
              <a:defRPr/>
            </a:pPr>
            <a:r>
              <a:rPr lang="en-US" sz="2250" dirty="0" smtClean="0">
                <a:latin typeface="Comic Sans MS" panose="030F0702030302020204" pitchFamily="66" charset="0"/>
              </a:rPr>
              <a:t>“The </a:t>
            </a:r>
            <a:r>
              <a:rPr lang="en-US" sz="2250" dirty="0">
                <a:latin typeface="Comic Sans MS" panose="030F0702030302020204" pitchFamily="66" charset="0"/>
              </a:rPr>
              <a:t>data could be called ‘</a:t>
            </a:r>
            <a:r>
              <a:rPr lang="en-US" sz="2250" dirty="0" smtClean="0">
                <a:latin typeface="Comic Sans MS" panose="030F0702030302020204" pitchFamily="66" charset="0"/>
              </a:rPr>
              <a:t>pain.’ ”</a:t>
            </a:r>
            <a:endParaRPr lang="en-US" sz="2250" dirty="0">
              <a:latin typeface="Comic Sans MS" panose="030F0702030302020204" pitchFamily="66" charset="0"/>
            </a:endParaRPr>
          </a:p>
          <a:p>
            <a:pPr marL="438890" indent="-320024" algn="ctr">
              <a:spcBef>
                <a:spcPts val="0"/>
              </a:spcBef>
              <a:buNone/>
              <a:defRPr/>
            </a:pPr>
            <a:endParaRPr lang="en-US" sz="2800" i="1" dirty="0">
              <a:latin typeface="Comic Sans MS" panose="030F0702030302020204" pitchFamily="66" charset="0"/>
            </a:endParaRPr>
          </a:p>
        </p:txBody>
      </p:sp>
      <p:pic>
        <p:nvPicPr>
          <p:cNvPr id="11268" name="Picture 4" descr="C:\Users\Julia\Desktop\Desktop\Desktop\Desktop\Terminator2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6314" y="2421645"/>
            <a:ext cx="2630486" cy="298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900" dirty="0" smtClean="0"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latin typeface="Comic Sans MS" panose="030F0702030302020204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52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1" descr="C:\Users\ericv\Desktop\heel_p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4881">
            <a:off x="5052933" y="1268973"/>
            <a:ext cx="3177323" cy="215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467545" y="332656"/>
            <a:ext cx="8077200" cy="59406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AU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Pain is nature’s tissue-damage ‘alarm’ </a:t>
            </a:r>
          </a:p>
        </p:txBody>
      </p:sp>
      <p:pic>
        <p:nvPicPr>
          <p:cNvPr id="6151" name="Picture 9" descr="MCj03115340000[1]"/>
          <p:cNvPicPr>
            <a:picLocks noChangeAspect="1" noChangeArrowheads="1"/>
          </p:cNvPicPr>
          <p:nvPr/>
        </p:nvPicPr>
        <p:blipFill>
          <a:blip r:embed="rId4" cstate="print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7" y="1158311"/>
            <a:ext cx="1512888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1" y="3861048"/>
            <a:ext cx="3118132" cy="2023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847" y="2438490"/>
            <a:ext cx="3063122" cy="33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2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4375E-6 -2.39583E-6 L 0.01599 0.132 L 0.031 -2.39583E-6 L 0.04699 0.132 L 0.06299 -2.39583E-6 L 0.078 0.132 L 0.09399 -2.39583E-6 L 0.10901 0.132 L 0.125 -2.39583E-6 L 0.14099 0.132 L 0.156 -2.39583E-6 L 0.17199 0.132 L 0.18701 -2.39583E-6 L 0.203 0.132 L 0.21899 -2.39583E-6 L 0.23401 0.132 L 0.25 -2.39583E-6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5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6705" y="1844824"/>
            <a:ext cx="8909844" cy="551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AU" sz="2000" dirty="0">
                <a:latin typeface="Comic Sans MS" pitchFamily="66" charset="0"/>
              </a:rPr>
              <a:t>Pain </a:t>
            </a:r>
            <a:r>
              <a:rPr lang="en-AU" sz="2000" dirty="0" smtClean="0">
                <a:latin typeface="Comic Sans MS" pitchFamily="66" charset="0"/>
              </a:rPr>
              <a:t>‘motivates’ </a:t>
            </a:r>
            <a:r>
              <a:rPr lang="en-AU" sz="2000" dirty="0">
                <a:latin typeface="Comic Sans MS" pitchFamily="66" charset="0"/>
              </a:rPr>
              <a:t>us to avoid tissue damage </a:t>
            </a:r>
            <a:r>
              <a:rPr lang="en-AU" sz="2000" u="sng" dirty="0">
                <a:latin typeface="Comic Sans MS" pitchFamily="66" charset="0"/>
              </a:rPr>
              <a:t>in real </a:t>
            </a:r>
            <a:r>
              <a:rPr lang="en-AU" sz="2000" u="sng" dirty="0" smtClean="0">
                <a:latin typeface="Comic Sans MS" pitchFamily="66" charset="0"/>
              </a:rPr>
              <a:t>time</a:t>
            </a:r>
          </a:p>
          <a:p>
            <a:pPr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endParaRPr lang="en-AU" sz="2000" u="sng" dirty="0">
              <a:latin typeface="Comic Sans MS" pitchFamily="66" charset="0"/>
            </a:endParaRPr>
          </a:p>
          <a:p>
            <a:pPr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AU" sz="2000" dirty="0" smtClean="0">
                <a:latin typeface="Comic Sans MS" pitchFamily="66" charset="0"/>
              </a:rPr>
              <a:t>Fight or flight &amp; acute </a:t>
            </a:r>
            <a:r>
              <a:rPr lang="en-AU" sz="2000" dirty="0">
                <a:latin typeface="Comic Sans MS" pitchFamily="66" charset="0"/>
              </a:rPr>
              <a:t>stress </a:t>
            </a:r>
            <a:r>
              <a:rPr lang="en-AU" sz="2000" dirty="0" smtClean="0">
                <a:latin typeface="Comic Sans MS" pitchFamily="66" charset="0"/>
              </a:rPr>
              <a:t>responses </a:t>
            </a:r>
          </a:p>
          <a:p>
            <a:pPr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endParaRPr lang="en-AU" sz="2000" dirty="0">
              <a:latin typeface="Comic Sans MS" pitchFamily="66" charset="0"/>
            </a:endParaRPr>
          </a:p>
          <a:p>
            <a:pPr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AU" sz="2000" dirty="0" smtClean="0">
                <a:latin typeface="Comic Sans MS" pitchFamily="66" charset="0"/>
              </a:rPr>
              <a:t>Teaches us to avoid similar tissue damage in future (memory) </a:t>
            </a:r>
            <a:endParaRPr lang="en-AU" sz="2000" dirty="0">
              <a:latin typeface="Comic Sans MS" pitchFamily="66" charset="0"/>
            </a:endParaRPr>
          </a:p>
          <a:p>
            <a:pPr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endParaRPr lang="en-AU" sz="2000" dirty="0" smtClean="0">
              <a:latin typeface="Comic Sans MS" pitchFamily="66" charset="0"/>
            </a:endParaRPr>
          </a:p>
          <a:p>
            <a:pPr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AU" sz="2000" dirty="0">
                <a:latin typeface="Comic Sans MS" pitchFamily="66" charset="0"/>
              </a:rPr>
              <a:t>Pain </a:t>
            </a:r>
            <a:r>
              <a:rPr lang="en-AU" sz="2000" dirty="0" smtClean="0">
                <a:latin typeface="Comic Sans MS" pitchFamily="66" charset="0"/>
              </a:rPr>
              <a:t>behaviours</a:t>
            </a:r>
          </a:p>
          <a:p>
            <a:pPr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endParaRPr lang="en-AU" sz="2000" dirty="0">
              <a:latin typeface="Comic Sans MS" pitchFamily="66" charset="0"/>
            </a:endParaRPr>
          </a:p>
          <a:p>
            <a:pPr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r>
              <a:rPr lang="en-AU" sz="2000" dirty="0" smtClean="0">
                <a:latin typeface="Comic Sans MS" pitchFamily="66" charset="0"/>
              </a:rPr>
              <a:t>Signals our distress to others </a:t>
            </a:r>
          </a:p>
          <a:p>
            <a:pPr>
              <a:spcAft>
                <a:spcPts val="600"/>
              </a:spcAft>
              <a:buClr>
                <a:srgbClr val="B4975B"/>
              </a:buClr>
              <a:buFont typeface="Courier New" pitchFamily="49" charset="0"/>
              <a:buChar char="o"/>
            </a:pPr>
            <a:endParaRPr lang="en-AU" sz="2000" dirty="0">
              <a:latin typeface="Comic Sans MS" pitchFamily="66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AU" sz="2400" dirty="0">
              <a:latin typeface="Comic Sans MS" pitchFamily="66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AU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Courier New" pitchFamily="49" charset="0"/>
              <a:buChar char="o"/>
            </a:pPr>
            <a:endParaRPr lang="en-AU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Courier New" pitchFamily="49" charset="0"/>
              <a:buChar char="o"/>
            </a:pPr>
            <a:endParaRPr lang="en-AU" sz="2800" dirty="0">
              <a:latin typeface="Comic Sans MS" pitchFamily="66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AU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Courier New" pitchFamily="49" charset="0"/>
              <a:buChar char="o"/>
            </a:pPr>
            <a:endParaRPr lang="en-AU" sz="2800" dirty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AU" sz="2800" dirty="0">
              <a:latin typeface="Arial" charset="0"/>
            </a:endParaRPr>
          </a:p>
        </p:txBody>
      </p:sp>
      <p:pic>
        <p:nvPicPr>
          <p:cNvPr id="190469" name="Picture 9" descr="MCj0311534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126" y="474432"/>
            <a:ext cx="136683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7" r="-593" b="12663"/>
          <a:stretch/>
        </p:blipFill>
        <p:spPr>
          <a:xfrm>
            <a:off x="4537309" y="4221088"/>
            <a:ext cx="4248473" cy="23712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5" y="19719"/>
            <a:ext cx="2527301" cy="1246495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3200" dirty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Pain</a:t>
            </a:r>
          </a:p>
          <a:p>
            <a:pPr marL="120614" algn="ctr">
              <a:lnSpc>
                <a:spcPts val="3040"/>
              </a:lnSpc>
            </a:pPr>
            <a:r>
              <a:rPr lang="en-GB" sz="3200" dirty="0">
                <a:solidFill>
                  <a:prstClr val="white"/>
                </a:solidFill>
                <a:latin typeface="Comic Sans MS" panose="030F0702030302020204" pitchFamily="66" charset="0"/>
                <a:cs typeface="Arial"/>
              </a:rPr>
              <a:t>alarm</a:t>
            </a:r>
          </a:p>
          <a:p>
            <a:pPr marL="120614" algn="ctr">
              <a:lnSpc>
                <a:spcPts val="3040"/>
              </a:lnSpc>
            </a:pPr>
            <a:endParaRPr lang="en-GB" sz="3200" dirty="0">
              <a:solidFill>
                <a:prstClr val="white"/>
              </a:solidFill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33027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9176" y="2276872"/>
            <a:ext cx="7700208" cy="4464496"/>
          </a:xfrm>
        </p:spPr>
        <p:txBody>
          <a:bodyPr>
            <a:normAutofit fontScale="92500" lnSpcReduction="20000"/>
          </a:bodyPr>
          <a:lstStyle/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sz="1000" dirty="0"/>
          </a:p>
          <a:p>
            <a:r>
              <a:rPr lang="en-AU" sz="1000" dirty="0"/>
              <a:t>http://ars.els-cdn.com/content/image/1-s2.0-S1877117315000046-f01-01-9780128013892.jpg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4" y="188640"/>
            <a:ext cx="5219459" cy="6207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8608" y="3423131"/>
            <a:ext cx="1094595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1400" b="1" dirty="0"/>
              <a:t>Dorsal horn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3564" y="2285814"/>
            <a:ext cx="941155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1400" b="1" dirty="0"/>
              <a:t>Brainstem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8184" y="1521017"/>
            <a:ext cx="1226618" cy="307777"/>
          </a:xfrm>
          <a:prstGeom prst="rect">
            <a:avLst/>
          </a:prstGeom>
          <a:noFill/>
        </p:spPr>
        <p:txBody>
          <a:bodyPr wrap="none" lIns="91411" tIns="45706" rIns="91411" bIns="45706" rtlCol="0">
            <a:spAutoFit/>
          </a:bodyPr>
          <a:lstStyle/>
          <a:p>
            <a:r>
              <a:rPr lang="en-AU" sz="1400" b="1" dirty="0"/>
              <a:t>Limbic system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5" y="19719"/>
            <a:ext cx="2736305" cy="1246495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Nociceptive (pain) pathways</a:t>
            </a:r>
          </a:p>
        </p:txBody>
      </p:sp>
      <p:cxnSp>
        <p:nvCxnSpPr>
          <p:cNvPr id="8" name="Straight Arrow Connector 7"/>
          <p:cNvCxnSpPr>
            <a:stCxn id="4" idx="3"/>
          </p:cNvCxnSpPr>
          <p:nvPr/>
        </p:nvCxnSpPr>
        <p:spPr>
          <a:xfrm flipV="1">
            <a:off x="4613197" y="3577019"/>
            <a:ext cx="85371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073" y="1899175"/>
            <a:ext cx="2977293" cy="36634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0447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80399"/>
            <a:ext cx="7128792" cy="4129277"/>
          </a:xfrm>
        </p:spPr>
      </p:pic>
      <p:sp>
        <p:nvSpPr>
          <p:cNvPr id="7" name="Rectangle 6"/>
          <p:cNvSpPr/>
          <p:nvPr/>
        </p:nvSpPr>
        <p:spPr>
          <a:xfrm>
            <a:off x="2339752" y="5731830"/>
            <a:ext cx="7596336" cy="265456"/>
          </a:xfrm>
          <a:prstGeom prst="rect">
            <a:avLst/>
          </a:prstGeom>
        </p:spPr>
        <p:txBody>
          <a:bodyPr wrap="square" lIns="91411" tIns="45706" rIns="91411" bIns="45706">
            <a:spAutoFit/>
          </a:bodyPr>
          <a:lstStyle/>
          <a:p>
            <a:r>
              <a:rPr lang="en-AU" sz="1100" dirty="0">
                <a:hlinkClick r:id="rId3"/>
              </a:rPr>
              <a:t>http://stahlonline.cambridge.org/content/ep4/images/02598fig10_1.png</a:t>
            </a:r>
            <a:endParaRPr lang="en-A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5" y="19719"/>
            <a:ext cx="2736305" cy="1246467"/>
          </a:xfrm>
          <a:prstGeom prst="rect">
            <a:avLst/>
          </a:prstGeom>
          <a:solidFill>
            <a:srgbClr val="B4975B"/>
          </a:solidFill>
        </p:spPr>
        <p:txBody>
          <a:bodyPr wrap="square" lIns="91411" tIns="45706" rIns="91411" bIns="45706" rtlCol="0">
            <a:spAutoFit/>
          </a:bodyPr>
          <a:lstStyle/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Peripheral</a:t>
            </a:r>
          </a:p>
          <a:p>
            <a:pPr marL="120614" algn="ctr">
              <a:lnSpc>
                <a:spcPts val="3040"/>
              </a:lnSpc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n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  <a:cs typeface="Arial"/>
              </a:rPr>
              <a:t>ociception</a:t>
            </a: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  <a:p>
            <a:pPr marL="120614" algn="ctr">
              <a:lnSpc>
                <a:spcPts val="3040"/>
              </a:lnSpc>
            </a:pPr>
            <a:endParaRPr lang="en-GB" sz="2800" dirty="0">
              <a:solidFill>
                <a:schemeClr val="bg1"/>
              </a:solidFill>
              <a:latin typeface="Comic Sans MS" panose="030F0702030302020204" pitchFamily="66" charset="0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900" dirty="0" smtClean="0">
                <a:solidFill>
                  <a:prstClr val="black">
                    <a:tint val="75000"/>
                  </a:prstClr>
                </a:solidFill>
                <a:latin typeface="Comic Sans MS" panose="030F0702030302020204" pitchFamily="66" charset="0"/>
              </a:rPr>
              <a:t>© EJ Visser and UNDA 2018 all rights reserved </a:t>
            </a:r>
            <a:endParaRPr lang="en-AU" sz="900" dirty="0">
              <a:solidFill>
                <a:prstClr val="black">
                  <a:tint val="75000"/>
                </a:prst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0362-B364-420D-8BDD-30277386230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02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2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3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4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12360</TotalTime>
  <Words>1158</Words>
  <Application>Microsoft Office PowerPoint</Application>
  <PresentationFormat>On-screen Show (4:3)</PresentationFormat>
  <Paragraphs>378</Paragraphs>
  <Slides>35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63" baseType="lpstr">
      <vt:lpstr>ＭＳ Ｐゴシック</vt:lpstr>
      <vt:lpstr>Arial</vt:lpstr>
      <vt:lpstr>Arial Narrow</vt:lpstr>
      <vt:lpstr>Calibri</vt:lpstr>
      <vt:lpstr>Calibri Light</vt:lpstr>
      <vt:lpstr>Comic Sans MS</vt:lpstr>
      <vt:lpstr>Corbel</vt:lpstr>
      <vt:lpstr>Courier New</vt:lpstr>
      <vt:lpstr>Garamond</vt:lpstr>
      <vt:lpstr>Symbol</vt:lpstr>
      <vt:lpstr>Times New Roman</vt:lpstr>
      <vt:lpstr>Wingdings</vt:lpstr>
      <vt:lpstr>Wingdings 2</vt:lpstr>
      <vt:lpstr>Wingdings 3</vt:lpstr>
      <vt:lpstr>Office Theme</vt:lpstr>
      <vt:lpstr>1_Module</vt:lpstr>
      <vt:lpstr>3_Module</vt:lpstr>
      <vt:lpstr>1_Retrospect</vt:lpstr>
      <vt:lpstr>2_Retrospect</vt:lpstr>
      <vt:lpstr>3_Retrospect</vt:lpstr>
      <vt:lpstr>4_Retrospect</vt:lpstr>
      <vt:lpstr>1_Office Theme</vt:lpstr>
      <vt:lpstr>2_Office Theme</vt:lpstr>
      <vt:lpstr>3_Office Theme</vt:lpstr>
      <vt:lpstr>4_Office Theme</vt:lpstr>
      <vt:lpstr>10_Office Theme</vt:lpstr>
      <vt:lpstr>Retrospect</vt:lpstr>
      <vt:lpstr>CorelDRAW</vt:lpstr>
      <vt:lpstr>PowerPoint Presentation</vt:lpstr>
      <vt:lpstr>Student Learning Outcomes</vt:lpstr>
      <vt:lpstr>PowerPoint Presentation</vt:lpstr>
      <vt:lpstr>PowerPoint Presentation</vt:lpstr>
      <vt:lpstr> Pain &amp; nociception explained in a movie!  Terminator II-Judgment Day (1991)</vt:lpstr>
      <vt:lpstr>Pain is nature’s tissue-damage ‘alarm’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‘CPU’ of nociceptive system</vt:lpstr>
      <vt:lpstr>PowerPoint Presentation</vt:lpstr>
      <vt:lpstr>PowerPoint Presentation</vt:lpstr>
      <vt:lpstr>Nervous system’s ‘chemical transistor’ (amplifier)</vt:lpstr>
      <vt:lpstr> </vt:lpstr>
      <vt:lpstr>Greek for ‘other pain’ Allodynia is clinical sign of central sensitization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Immune modulation of nociception in the nervous system</vt:lpstr>
      <vt:lpstr>PowerPoint Presentation</vt:lpstr>
    </vt:vector>
  </TitlesOfParts>
  <Company>Ramsay Healthcare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 Research</dc:title>
  <dc:creator>Eric Visser</dc:creator>
  <cp:lastModifiedBy>Eric Visser</cp:lastModifiedBy>
  <cp:revision>556</cp:revision>
  <dcterms:created xsi:type="dcterms:W3CDTF">2015-05-26T02:40:05Z</dcterms:created>
  <dcterms:modified xsi:type="dcterms:W3CDTF">2018-06-04T00:54:36Z</dcterms:modified>
</cp:coreProperties>
</file>